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1901" r:id="rId2"/>
    <p:sldId id="2002" r:id="rId3"/>
    <p:sldId id="2003" r:id="rId4"/>
    <p:sldId id="2004" r:id="rId5"/>
    <p:sldId id="2005" r:id="rId6"/>
    <p:sldId id="2006" r:id="rId7"/>
    <p:sldId id="2007" r:id="rId8"/>
    <p:sldId id="2008" r:id="rId9"/>
    <p:sldId id="2009" r:id="rId10"/>
    <p:sldId id="2010" r:id="rId11"/>
    <p:sldId id="2011" r:id="rId12"/>
    <p:sldId id="2012" r:id="rId13"/>
    <p:sldId id="2013" r:id="rId14"/>
    <p:sldId id="2014" r:id="rId15"/>
    <p:sldId id="2015" r:id="rId16"/>
    <p:sldId id="2016" r:id="rId17"/>
    <p:sldId id="2017" r:id="rId18"/>
    <p:sldId id="2018" r:id="rId19"/>
    <p:sldId id="2019" r:id="rId20"/>
    <p:sldId id="2020" r:id="rId21"/>
    <p:sldId id="2021" r:id="rId22"/>
    <p:sldId id="2022" r:id="rId23"/>
    <p:sldId id="2023" r:id="rId24"/>
    <p:sldId id="2024" r:id="rId25"/>
    <p:sldId id="2025" r:id="rId26"/>
    <p:sldId id="1920" r:id="rId27"/>
    <p:sldId id="1902" r:id="rId28"/>
    <p:sldId id="1903" r:id="rId29"/>
    <p:sldId id="1904" r:id="rId30"/>
    <p:sldId id="1907" r:id="rId31"/>
    <p:sldId id="1906" r:id="rId32"/>
    <p:sldId id="1910" r:id="rId33"/>
    <p:sldId id="2031" r:id="rId34"/>
    <p:sldId id="1909" r:id="rId35"/>
    <p:sldId id="1952" r:id="rId36"/>
    <p:sldId id="1930" r:id="rId37"/>
    <p:sldId id="1934" r:id="rId38"/>
    <p:sldId id="1936" r:id="rId39"/>
    <p:sldId id="1935" r:id="rId40"/>
    <p:sldId id="1938" r:id="rId41"/>
    <p:sldId id="1939" r:id="rId42"/>
    <p:sldId id="1940" r:id="rId43"/>
    <p:sldId id="1942" r:id="rId44"/>
    <p:sldId id="1943" r:id="rId45"/>
    <p:sldId id="1812" r:id="rId46"/>
    <p:sldId id="1949" r:id="rId47"/>
    <p:sldId id="1951" r:id="rId48"/>
    <p:sldId id="1950" r:id="rId49"/>
    <p:sldId id="1944" r:id="rId50"/>
    <p:sldId id="1948" r:id="rId51"/>
    <p:sldId id="1945" r:id="rId52"/>
    <p:sldId id="2035" r:id="rId53"/>
    <p:sldId id="257" r:id="rId54"/>
    <p:sldId id="1911" r:id="rId55"/>
    <p:sldId id="2032" r:id="rId56"/>
    <p:sldId id="1919" r:id="rId57"/>
    <p:sldId id="1914" r:id="rId58"/>
    <p:sldId id="2027" r:id="rId59"/>
    <p:sldId id="1916" r:id="rId60"/>
    <p:sldId id="1913" r:id="rId61"/>
    <p:sldId id="1915" r:id="rId62"/>
    <p:sldId id="1900" r:id="rId63"/>
    <p:sldId id="1928" r:id="rId64"/>
    <p:sldId id="1929" r:id="rId65"/>
    <p:sldId id="1922" r:id="rId66"/>
    <p:sldId id="1923" r:id="rId67"/>
    <p:sldId id="1924" r:id="rId68"/>
    <p:sldId id="2028" r:id="rId69"/>
    <p:sldId id="2034" r:id="rId70"/>
    <p:sldId id="2033" r:id="rId71"/>
    <p:sldId id="1946" r:id="rId72"/>
    <p:sldId id="1947" r:id="rId73"/>
    <p:sldId id="1912" r:id="rId74"/>
    <p:sldId id="2029" r:id="rId75"/>
    <p:sldId id="2030"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000"/>
    <a:srgbClr val="FF9900"/>
    <a:srgbClr val="FFCC00"/>
    <a:srgbClr val="002FA7"/>
    <a:srgbClr val="81D8CF"/>
    <a:srgbClr val="000066"/>
    <a:srgbClr val="0000CC"/>
    <a:srgbClr val="000099"/>
    <a:srgbClr val="8EC26A"/>
    <a:srgbClr val="DCB6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060" autoAdjust="0"/>
  </p:normalViewPr>
  <p:slideViewPr>
    <p:cSldViewPr snapToGrid="0">
      <p:cViewPr varScale="1">
        <p:scale>
          <a:sx n="52" d="100"/>
          <a:sy n="52" d="100"/>
        </p:scale>
        <p:origin x="2757" y="3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EE6D-5D18-4FB8-9B21-6AB47F99CDE7}" type="datetimeFigureOut">
              <a:rPr lang="zh-CN" altLang="en-US" smtClean="0"/>
              <a:t>2022/3/22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2D36D-85BF-4A8B-A057-1EF6C184E1A1}" type="slidenum">
              <a:rPr lang="zh-CN" altLang="en-US" smtClean="0"/>
              <a:t>‹#›</a:t>
            </a:fld>
            <a:endParaRPr lang="zh-CN" altLang="en-US"/>
          </a:p>
        </p:txBody>
      </p:sp>
    </p:spTree>
    <p:extLst>
      <p:ext uri="{BB962C8B-B14F-4D97-AF65-F5344CB8AC3E}">
        <p14:creationId xmlns:p14="http://schemas.microsoft.com/office/powerpoint/2010/main" val="341012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a:t>
            </a:fld>
            <a:endParaRPr lang="zh-CN" altLang="en-US"/>
          </a:p>
        </p:txBody>
      </p:sp>
    </p:spTree>
    <p:extLst>
      <p:ext uri="{BB962C8B-B14F-4D97-AF65-F5344CB8AC3E}">
        <p14:creationId xmlns:p14="http://schemas.microsoft.com/office/powerpoint/2010/main" val="2513432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10</a:t>
            </a:fld>
            <a:endParaRPr lang="zh-CN" altLang="en-US"/>
          </a:p>
        </p:txBody>
      </p:sp>
    </p:spTree>
    <p:extLst>
      <p:ext uri="{BB962C8B-B14F-4D97-AF65-F5344CB8AC3E}">
        <p14:creationId xmlns:p14="http://schemas.microsoft.com/office/powerpoint/2010/main" val="2171578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11</a:t>
            </a:fld>
            <a:endParaRPr lang="zh-CN" altLang="en-US"/>
          </a:p>
        </p:txBody>
      </p:sp>
    </p:spTree>
    <p:extLst>
      <p:ext uri="{BB962C8B-B14F-4D97-AF65-F5344CB8AC3E}">
        <p14:creationId xmlns:p14="http://schemas.microsoft.com/office/powerpoint/2010/main" val="2019724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982D36D-85BF-4A8B-A057-1EF6C184E1A1}" type="slidenum">
              <a:rPr lang="zh-CN" altLang="en-US" smtClean="0"/>
              <a:t>12</a:t>
            </a:fld>
            <a:endParaRPr lang="zh-CN" altLang="en-US"/>
          </a:p>
        </p:txBody>
      </p:sp>
    </p:spTree>
    <p:extLst>
      <p:ext uri="{BB962C8B-B14F-4D97-AF65-F5344CB8AC3E}">
        <p14:creationId xmlns:p14="http://schemas.microsoft.com/office/powerpoint/2010/main" val="2186769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13</a:t>
            </a:fld>
            <a:endParaRPr lang="zh-CN" altLang="en-US"/>
          </a:p>
        </p:txBody>
      </p:sp>
    </p:spTree>
    <p:extLst>
      <p:ext uri="{BB962C8B-B14F-4D97-AF65-F5344CB8AC3E}">
        <p14:creationId xmlns:p14="http://schemas.microsoft.com/office/powerpoint/2010/main" val="3253654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 </a:t>
            </a:r>
            <a:r>
              <a:rPr lang="en-US" altLang="zh-CN" sz="1200" b="1" dirty="0" smtClean="0"/>
              <a:t>338</a:t>
            </a: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14</a:t>
            </a:fld>
            <a:endParaRPr lang="zh-CN" altLang="en-US"/>
          </a:p>
        </p:txBody>
      </p:sp>
    </p:spTree>
    <p:extLst>
      <p:ext uri="{BB962C8B-B14F-4D97-AF65-F5344CB8AC3E}">
        <p14:creationId xmlns:p14="http://schemas.microsoft.com/office/powerpoint/2010/main" val="385616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15</a:t>
            </a:fld>
            <a:endParaRPr lang="zh-CN" altLang="en-US"/>
          </a:p>
        </p:txBody>
      </p:sp>
    </p:spTree>
    <p:extLst>
      <p:ext uri="{BB962C8B-B14F-4D97-AF65-F5344CB8AC3E}">
        <p14:creationId xmlns:p14="http://schemas.microsoft.com/office/powerpoint/2010/main" val="40378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16</a:t>
            </a:fld>
            <a:endParaRPr lang="zh-CN" altLang="en-US"/>
          </a:p>
        </p:txBody>
      </p:sp>
    </p:spTree>
    <p:extLst>
      <p:ext uri="{BB962C8B-B14F-4D97-AF65-F5344CB8AC3E}">
        <p14:creationId xmlns:p14="http://schemas.microsoft.com/office/powerpoint/2010/main" val="109702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17</a:t>
            </a:fld>
            <a:endParaRPr lang="zh-CN" altLang="en-US"/>
          </a:p>
        </p:txBody>
      </p:sp>
    </p:spTree>
    <p:extLst>
      <p:ext uri="{BB962C8B-B14F-4D97-AF65-F5344CB8AC3E}">
        <p14:creationId xmlns:p14="http://schemas.microsoft.com/office/powerpoint/2010/main" val="307162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18</a:t>
            </a:fld>
            <a:endParaRPr lang="zh-CN" altLang="en-US"/>
          </a:p>
        </p:txBody>
      </p:sp>
    </p:spTree>
    <p:extLst>
      <p:ext uri="{BB962C8B-B14F-4D97-AF65-F5344CB8AC3E}">
        <p14:creationId xmlns:p14="http://schemas.microsoft.com/office/powerpoint/2010/main" val="144067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19</a:t>
            </a:fld>
            <a:endParaRPr lang="zh-CN" altLang="en-US"/>
          </a:p>
        </p:txBody>
      </p:sp>
    </p:spTree>
    <p:extLst>
      <p:ext uri="{BB962C8B-B14F-4D97-AF65-F5344CB8AC3E}">
        <p14:creationId xmlns:p14="http://schemas.microsoft.com/office/powerpoint/2010/main" val="40361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a:t>
            </a:fld>
            <a:endParaRPr lang="zh-CN" altLang="en-US"/>
          </a:p>
        </p:txBody>
      </p:sp>
    </p:spTree>
    <p:extLst>
      <p:ext uri="{BB962C8B-B14F-4D97-AF65-F5344CB8AC3E}">
        <p14:creationId xmlns:p14="http://schemas.microsoft.com/office/powerpoint/2010/main" val="491495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20</a:t>
            </a:fld>
            <a:endParaRPr lang="zh-CN" altLang="en-US"/>
          </a:p>
        </p:txBody>
      </p:sp>
    </p:spTree>
    <p:extLst>
      <p:ext uri="{BB962C8B-B14F-4D97-AF65-F5344CB8AC3E}">
        <p14:creationId xmlns:p14="http://schemas.microsoft.com/office/powerpoint/2010/main" val="22266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21</a:t>
            </a:fld>
            <a:endParaRPr lang="zh-CN" altLang="en-US"/>
          </a:p>
        </p:txBody>
      </p:sp>
    </p:spTree>
    <p:extLst>
      <p:ext uri="{BB962C8B-B14F-4D97-AF65-F5344CB8AC3E}">
        <p14:creationId xmlns:p14="http://schemas.microsoft.com/office/powerpoint/2010/main" val="71486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22</a:t>
            </a:fld>
            <a:endParaRPr lang="zh-CN" altLang="en-US"/>
          </a:p>
        </p:txBody>
      </p:sp>
    </p:spTree>
    <p:extLst>
      <p:ext uri="{BB962C8B-B14F-4D97-AF65-F5344CB8AC3E}">
        <p14:creationId xmlns:p14="http://schemas.microsoft.com/office/powerpoint/2010/main" val="221916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23</a:t>
            </a:fld>
            <a:endParaRPr lang="zh-CN" altLang="en-US"/>
          </a:p>
        </p:txBody>
      </p:sp>
    </p:spTree>
    <p:extLst>
      <p:ext uri="{BB962C8B-B14F-4D97-AF65-F5344CB8AC3E}">
        <p14:creationId xmlns:p14="http://schemas.microsoft.com/office/powerpoint/2010/main" val="1200130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24</a:t>
            </a:fld>
            <a:endParaRPr lang="zh-CN" altLang="en-US"/>
          </a:p>
        </p:txBody>
      </p:sp>
    </p:spTree>
    <p:extLst>
      <p:ext uri="{BB962C8B-B14F-4D97-AF65-F5344CB8AC3E}">
        <p14:creationId xmlns:p14="http://schemas.microsoft.com/office/powerpoint/2010/main" val="154362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25</a:t>
            </a:fld>
            <a:endParaRPr lang="zh-CN" altLang="en-US"/>
          </a:p>
        </p:txBody>
      </p:sp>
    </p:spTree>
    <p:extLst>
      <p:ext uri="{BB962C8B-B14F-4D97-AF65-F5344CB8AC3E}">
        <p14:creationId xmlns:p14="http://schemas.microsoft.com/office/powerpoint/2010/main" val="395636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26</a:t>
            </a:fld>
            <a:endParaRPr lang="zh-CN" altLang="en-US"/>
          </a:p>
        </p:txBody>
      </p:sp>
    </p:spTree>
    <p:extLst>
      <p:ext uri="{BB962C8B-B14F-4D97-AF65-F5344CB8AC3E}">
        <p14:creationId xmlns:p14="http://schemas.microsoft.com/office/powerpoint/2010/main" val="149682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先用几个例子 引出 </a:t>
            </a:r>
            <a:r>
              <a:rPr lang="en-US" altLang="zh-CN" dirty="0"/>
              <a:t>PIECES</a:t>
            </a:r>
            <a:r>
              <a:rPr lang="zh-CN" altLang="en-US" dirty="0"/>
              <a:t>，继而引出本章第一部分内容 </a:t>
            </a:r>
            <a:r>
              <a:rPr lang="en-US" altLang="zh-CN" dirty="0"/>
              <a:t>— </a:t>
            </a:r>
            <a:r>
              <a:rPr lang="zh-CN" altLang="en-US" dirty="0"/>
              <a:t>系统分析方法</a:t>
            </a:r>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27</a:t>
            </a:fld>
            <a:endParaRPr lang="zh-CN" altLang="en-US"/>
          </a:p>
        </p:txBody>
      </p:sp>
    </p:spTree>
    <p:extLst>
      <p:ext uri="{BB962C8B-B14F-4D97-AF65-F5344CB8AC3E}">
        <p14:creationId xmlns:p14="http://schemas.microsoft.com/office/powerpoint/2010/main" val="327371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28</a:t>
            </a:fld>
            <a:endParaRPr lang="zh-CN" altLang="en-US"/>
          </a:p>
        </p:txBody>
      </p:sp>
    </p:spTree>
    <p:extLst>
      <p:ext uri="{BB962C8B-B14F-4D97-AF65-F5344CB8AC3E}">
        <p14:creationId xmlns:p14="http://schemas.microsoft.com/office/powerpoint/2010/main" val="1415971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29</a:t>
            </a:fld>
            <a:endParaRPr lang="zh-CN" altLang="en-US"/>
          </a:p>
        </p:txBody>
      </p:sp>
    </p:spTree>
    <p:extLst>
      <p:ext uri="{BB962C8B-B14F-4D97-AF65-F5344CB8AC3E}">
        <p14:creationId xmlns:p14="http://schemas.microsoft.com/office/powerpoint/2010/main" val="123322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a:t>
            </a:fld>
            <a:endParaRPr lang="zh-CN" altLang="en-US"/>
          </a:p>
        </p:txBody>
      </p:sp>
    </p:spTree>
    <p:extLst>
      <p:ext uri="{BB962C8B-B14F-4D97-AF65-F5344CB8AC3E}">
        <p14:creationId xmlns:p14="http://schemas.microsoft.com/office/powerpoint/2010/main" val="3666920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b="1"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30</a:t>
            </a:fld>
            <a:endParaRPr lang="zh-CN" altLang="en-US"/>
          </a:p>
        </p:txBody>
      </p:sp>
    </p:spTree>
    <p:extLst>
      <p:ext uri="{BB962C8B-B14F-4D97-AF65-F5344CB8AC3E}">
        <p14:creationId xmlns:p14="http://schemas.microsoft.com/office/powerpoint/2010/main" val="2588888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31</a:t>
            </a:fld>
            <a:endParaRPr lang="zh-CN" altLang="en-US"/>
          </a:p>
        </p:txBody>
      </p:sp>
    </p:spTree>
    <p:extLst>
      <p:ext uri="{BB962C8B-B14F-4D97-AF65-F5344CB8AC3E}">
        <p14:creationId xmlns:p14="http://schemas.microsoft.com/office/powerpoint/2010/main" val="150739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32</a:t>
            </a:fld>
            <a:endParaRPr lang="zh-CN" altLang="en-US"/>
          </a:p>
        </p:txBody>
      </p:sp>
    </p:spTree>
    <p:extLst>
      <p:ext uri="{BB962C8B-B14F-4D97-AF65-F5344CB8AC3E}">
        <p14:creationId xmlns:p14="http://schemas.microsoft.com/office/powerpoint/2010/main" val="377348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33</a:t>
            </a:fld>
            <a:endParaRPr lang="zh-CN" altLang="en-US"/>
          </a:p>
        </p:txBody>
      </p:sp>
    </p:spTree>
    <p:extLst>
      <p:ext uri="{BB962C8B-B14F-4D97-AF65-F5344CB8AC3E}">
        <p14:creationId xmlns:p14="http://schemas.microsoft.com/office/powerpoint/2010/main" val="1795034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34</a:t>
            </a:fld>
            <a:endParaRPr lang="zh-CN" altLang="en-US"/>
          </a:p>
        </p:txBody>
      </p:sp>
    </p:spTree>
    <p:extLst>
      <p:ext uri="{BB962C8B-B14F-4D97-AF65-F5344CB8AC3E}">
        <p14:creationId xmlns:p14="http://schemas.microsoft.com/office/powerpoint/2010/main" val="607345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系统分析是一个描述系统开发各个早期阶段的词汇，我们这里信息系统分析，强调业务问题， 而非技术与实现</a:t>
            </a:r>
          </a:p>
          <a:p>
            <a:endParaRPr lang="en-US" altLang="zh-CN"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35</a:t>
            </a:fld>
            <a:endParaRPr lang="zh-CN" altLang="en-US"/>
          </a:p>
        </p:txBody>
      </p:sp>
    </p:spTree>
    <p:extLst>
      <p:ext uri="{BB962C8B-B14F-4D97-AF65-F5344CB8AC3E}">
        <p14:creationId xmlns:p14="http://schemas.microsoft.com/office/powerpoint/2010/main" val="3098349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36</a:t>
            </a:fld>
            <a:endParaRPr lang="zh-CN" altLang="en-US"/>
          </a:p>
        </p:txBody>
      </p:sp>
    </p:spTree>
    <p:extLst>
      <p:ext uri="{BB962C8B-B14F-4D97-AF65-F5344CB8AC3E}">
        <p14:creationId xmlns:p14="http://schemas.microsoft.com/office/powerpoint/2010/main" val="1944723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37</a:t>
            </a:fld>
            <a:endParaRPr lang="zh-CN" altLang="en-US"/>
          </a:p>
        </p:txBody>
      </p:sp>
    </p:spTree>
    <p:extLst>
      <p:ext uri="{BB962C8B-B14F-4D97-AF65-F5344CB8AC3E}">
        <p14:creationId xmlns:p14="http://schemas.microsoft.com/office/powerpoint/2010/main" val="2866833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38</a:t>
            </a:fld>
            <a:endParaRPr lang="zh-CN" altLang="en-US"/>
          </a:p>
        </p:txBody>
      </p:sp>
    </p:spTree>
    <p:extLst>
      <p:ext uri="{BB962C8B-B14F-4D97-AF65-F5344CB8AC3E}">
        <p14:creationId xmlns:p14="http://schemas.microsoft.com/office/powerpoint/2010/main" val="1342349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39</a:t>
            </a:fld>
            <a:endParaRPr lang="zh-CN" altLang="en-US"/>
          </a:p>
        </p:txBody>
      </p:sp>
    </p:spTree>
    <p:extLst>
      <p:ext uri="{BB962C8B-B14F-4D97-AF65-F5344CB8AC3E}">
        <p14:creationId xmlns:p14="http://schemas.microsoft.com/office/powerpoint/2010/main" val="427474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a:t>
            </a:fld>
            <a:endParaRPr lang="zh-CN" altLang="en-US"/>
          </a:p>
        </p:txBody>
      </p:sp>
    </p:spTree>
    <p:extLst>
      <p:ext uri="{BB962C8B-B14F-4D97-AF65-F5344CB8AC3E}">
        <p14:creationId xmlns:p14="http://schemas.microsoft.com/office/powerpoint/2010/main" val="3353090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40</a:t>
            </a:fld>
            <a:endParaRPr lang="zh-CN" altLang="en-US"/>
          </a:p>
        </p:txBody>
      </p:sp>
    </p:spTree>
    <p:extLst>
      <p:ext uri="{BB962C8B-B14F-4D97-AF65-F5344CB8AC3E}">
        <p14:creationId xmlns:p14="http://schemas.microsoft.com/office/powerpoint/2010/main" val="2709266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41</a:t>
            </a:fld>
            <a:endParaRPr lang="zh-CN" altLang="en-US"/>
          </a:p>
        </p:txBody>
      </p:sp>
    </p:spTree>
    <p:extLst>
      <p:ext uri="{BB962C8B-B14F-4D97-AF65-F5344CB8AC3E}">
        <p14:creationId xmlns:p14="http://schemas.microsoft.com/office/powerpoint/2010/main" val="270835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42</a:t>
            </a:fld>
            <a:endParaRPr lang="zh-CN" altLang="en-US"/>
          </a:p>
        </p:txBody>
      </p:sp>
    </p:spTree>
    <p:extLst>
      <p:ext uri="{BB962C8B-B14F-4D97-AF65-F5344CB8AC3E}">
        <p14:creationId xmlns:p14="http://schemas.microsoft.com/office/powerpoint/2010/main" val="2712696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43</a:t>
            </a:fld>
            <a:endParaRPr lang="zh-CN" altLang="en-US"/>
          </a:p>
        </p:txBody>
      </p:sp>
    </p:spTree>
    <p:extLst>
      <p:ext uri="{BB962C8B-B14F-4D97-AF65-F5344CB8AC3E}">
        <p14:creationId xmlns:p14="http://schemas.microsoft.com/office/powerpoint/2010/main" val="1057943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44</a:t>
            </a:fld>
            <a:endParaRPr lang="zh-CN" altLang="en-US"/>
          </a:p>
        </p:txBody>
      </p:sp>
    </p:spTree>
    <p:extLst>
      <p:ext uri="{BB962C8B-B14F-4D97-AF65-F5344CB8AC3E}">
        <p14:creationId xmlns:p14="http://schemas.microsoft.com/office/powerpoint/2010/main" val="666667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D2056-9D87-40EC-80AF-FAACB3B9D903}" type="slidenum">
              <a:rPr kumimoji="0" lang="en-US" alt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32900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0"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46</a:t>
            </a:fld>
            <a:endParaRPr lang="zh-CN" altLang="en-US"/>
          </a:p>
        </p:txBody>
      </p:sp>
    </p:spTree>
    <p:extLst>
      <p:ext uri="{BB962C8B-B14F-4D97-AF65-F5344CB8AC3E}">
        <p14:creationId xmlns:p14="http://schemas.microsoft.com/office/powerpoint/2010/main" val="2971720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0"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47</a:t>
            </a:fld>
            <a:endParaRPr lang="zh-CN" altLang="en-US"/>
          </a:p>
        </p:txBody>
      </p:sp>
    </p:spTree>
    <p:extLst>
      <p:ext uri="{BB962C8B-B14F-4D97-AF65-F5344CB8AC3E}">
        <p14:creationId xmlns:p14="http://schemas.microsoft.com/office/powerpoint/2010/main" val="3322351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48</a:t>
            </a:fld>
            <a:endParaRPr lang="zh-CN" altLang="en-US"/>
          </a:p>
        </p:txBody>
      </p:sp>
    </p:spTree>
    <p:extLst>
      <p:ext uri="{BB962C8B-B14F-4D97-AF65-F5344CB8AC3E}">
        <p14:creationId xmlns:p14="http://schemas.microsoft.com/office/powerpoint/2010/main" val="4085066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17" marR="0" lvl="0" indent="0" algn="l" defTabSz="914400" rtl="0" eaLnBrk="1" fontAlgn="base" latinLnBrk="0" hangingPunct="1">
              <a:lnSpc>
                <a:spcPct val="100000"/>
              </a:lnSpc>
              <a:spcBef>
                <a:spcPct val="20000"/>
              </a:spcBef>
              <a:spcAft>
                <a:spcPct val="0"/>
              </a:spcAft>
              <a:buClr>
                <a:srgbClr val="660066"/>
              </a:buClr>
              <a:buSzTx/>
              <a:buFont typeface="Wingdings" panose="05000000000000000000" pitchFamily="2" charset="2"/>
              <a:buNone/>
              <a:tabLst/>
              <a:defRPr/>
            </a:pPr>
            <a:endParaRPr lang="en-US" altLang="zh-CN" sz="12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49</a:t>
            </a:fld>
            <a:endParaRPr lang="zh-CN" altLang="en-US"/>
          </a:p>
        </p:txBody>
      </p:sp>
    </p:spTree>
    <p:extLst>
      <p:ext uri="{BB962C8B-B14F-4D97-AF65-F5344CB8AC3E}">
        <p14:creationId xmlns:p14="http://schemas.microsoft.com/office/powerpoint/2010/main" val="392359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a:t>
            </a:fld>
            <a:endParaRPr lang="zh-CN" altLang="en-US"/>
          </a:p>
        </p:txBody>
      </p:sp>
    </p:spTree>
    <p:extLst>
      <p:ext uri="{BB962C8B-B14F-4D97-AF65-F5344CB8AC3E}">
        <p14:creationId xmlns:p14="http://schemas.microsoft.com/office/powerpoint/2010/main" val="1486515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50</a:t>
            </a:fld>
            <a:endParaRPr lang="zh-CN" altLang="en-US"/>
          </a:p>
        </p:txBody>
      </p:sp>
    </p:spTree>
    <p:extLst>
      <p:ext uri="{BB962C8B-B14F-4D97-AF65-F5344CB8AC3E}">
        <p14:creationId xmlns:p14="http://schemas.microsoft.com/office/powerpoint/2010/main" val="4161475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17" indent="-457200" defTabSz="914400" fontAlgn="base">
              <a:spcBef>
                <a:spcPct val="20000"/>
              </a:spcBef>
              <a:spcAft>
                <a:spcPct val="0"/>
              </a:spcAft>
              <a:buClr>
                <a:srgbClr val="002FA7"/>
              </a:buClr>
              <a:defRPr/>
            </a:pP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51</a:t>
            </a:fld>
            <a:endParaRPr lang="zh-CN" altLang="en-US"/>
          </a:p>
        </p:txBody>
      </p:sp>
    </p:spTree>
    <p:extLst>
      <p:ext uri="{BB962C8B-B14F-4D97-AF65-F5344CB8AC3E}">
        <p14:creationId xmlns:p14="http://schemas.microsoft.com/office/powerpoint/2010/main" val="2950504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52</a:t>
            </a:fld>
            <a:endParaRPr lang="zh-CN" altLang="en-US"/>
          </a:p>
        </p:txBody>
      </p:sp>
    </p:spTree>
    <p:extLst>
      <p:ext uri="{BB962C8B-B14F-4D97-AF65-F5344CB8AC3E}">
        <p14:creationId xmlns:p14="http://schemas.microsoft.com/office/powerpoint/2010/main" val="18082333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53</a:t>
            </a:fld>
            <a:endParaRPr lang="zh-CN" altLang="en-US"/>
          </a:p>
        </p:txBody>
      </p:sp>
    </p:spTree>
    <p:extLst>
      <p:ext uri="{BB962C8B-B14F-4D97-AF65-F5344CB8AC3E}">
        <p14:creationId xmlns:p14="http://schemas.microsoft.com/office/powerpoint/2010/main" val="391358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smtClean="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54</a:t>
            </a:fld>
            <a:endParaRPr lang="zh-CN" altLang="en-US"/>
          </a:p>
        </p:txBody>
      </p:sp>
    </p:spTree>
    <p:extLst>
      <p:ext uri="{BB962C8B-B14F-4D97-AF65-F5344CB8AC3E}">
        <p14:creationId xmlns:p14="http://schemas.microsoft.com/office/powerpoint/2010/main" val="148516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b="1"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2369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56</a:t>
            </a:fld>
            <a:endParaRPr lang="zh-CN" altLang="en-US"/>
          </a:p>
        </p:txBody>
      </p:sp>
    </p:spTree>
    <p:extLst>
      <p:ext uri="{BB962C8B-B14F-4D97-AF65-F5344CB8AC3E}">
        <p14:creationId xmlns:p14="http://schemas.microsoft.com/office/powerpoint/2010/main" val="2590017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57</a:t>
            </a:fld>
            <a:endParaRPr lang="zh-CN" altLang="en-US"/>
          </a:p>
        </p:txBody>
      </p:sp>
    </p:spTree>
    <p:extLst>
      <p:ext uri="{BB962C8B-B14F-4D97-AF65-F5344CB8AC3E}">
        <p14:creationId xmlns:p14="http://schemas.microsoft.com/office/powerpoint/2010/main" val="3681540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8619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59</a:t>
            </a:fld>
            <a:endParaRPr lang="zh-CN" altLang="en-US"/>
          </a:p>
        </p:txBody>
      </p:sp>
    </p:spTree>
    <p:extLst>
      <p:ext uri="{BB962C8B-B14F-4D97-AF65-F5344CB8AC3E}">
        <p14:creationId xmlns:p14="http://schemas.microsoft.com/office/powerpoint/2010/main" val="306456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a:t>
            </a:fld>
            <a:endParaRPr lang="zh-CN" altLang="en-US"/>
          </a:p>
        </p:txBody>
      </p:sp>
    </p:spTree>
    <p:extLst>
      <p:ext uri="{BB962C8B-B14F-4D97-AF65-F5344CB8AC3E}">
        <p14:creationId xmlns:p14="http://schemas.microsoft.com/office/powerpoint/2010/main" val="2167325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60</a:t>
            </a:fld>
            <a:endParaRPr lang="zh-CN" altLang="en-US"/>
          </a:p>
        </p:txBody>
      </p:sp>
    </p:spTree>
    <p:extLst>
      <p:ext uri="{BB962C8B-B14F-4D97-AF65-F5344CB8AC3E}">
        <p14:creationId xmlns:p14="http://schemas.microsoft.com/office/powerpoint/2010/main" val="40714647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61</a:t>
            </a:fld>
            <a:endParaRPr lang="zh-CN" altLang="en-US"/>
          </a:p>
        </p:txBody>
      </p:sp>
    </p:spTree>
    <p:extLst>
      <p:ext uri="{BB962C8B-B14F-4D97-AF65-F5344CB8AC3E}">
        <p14:creationId xmlns:p14="http://schemas.microsoft.com/office/powerpoint/2010/main" val="25258356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3CC84AF-93F6-4B12-9FF0-BCD6DA1B4DB7}" type="slidenum">
              <a:rPr lang="zh-CN" altLang="en-US" smtClean="0"/>
              <a:t>62</a:t>
            </a:fld>
            <a:endParaRPr lang="zh-CN" altLang="en-US"/>
          </a:p>
        </p:txBody>
      </p:sp>
    </p:spTree>
    <p:extLst>
      <p:ext uri="{BB962C8B-B14F-4D97-AF65-F5344CB8AC3E}">
        <p14:creationId xmlns:p14="http://schemas.microsoft.com/office/powerpoint/2010/main" val="13589590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63</a:t>
            </a:fld>
            <a:endParaRPr lang="zh-CN" altLang="en-US"/>
          </a:p>
        </p:txBody>
      </p:sp>
    </p:spTree>
    <p:extLst>
      <p:ext uri="{BB962C8B-B14F-4D97-AF65-F5344CB8AC3E}">
        <p14:creationId xmlns:p14="http://schemas.microsoft.com/office/powerpoint/2010/main" val="30092157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64</a:t>
            </a:fld>
            <a:endParaRPr lang="zh-CN" altLang="en-US"/>
          </a:p>
        </p:txBody>
      </p:sp>
    </p:spTree>
    <p:extLst>
      <p:ext uri="{BB962C8B-B14F-4D97-AF65-F5344CB8AC3E}">
        <p14:creationId xmlns:p14="http://schemas.microsoft.com/office/powerpoint/2010/main" val="427403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65</a:t>
            </a:fld>
            <a:endParaRPr lang="zh-CN" altLang="en-US"/>
          </a:p>
        </p:txBody>
      </p:sp>
    </p:spTree>
    <p:extLst>
      <p:ext uri="{BB962C8B-B14F-4D97-AF65-F5344CB8AC3E}">
        <p14:creationId xmlns:p14="http://schemas.microsoft.com/office/powerpoint/2010/main" val="1732842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66</a:t>
            </a:fld>
            <a:endParaRPr lang="zh-CN" altLang="en-US"/>
          </a:p>
        </p:txBody>
      </p:sp>
    </p:spTree>
    <p:extLst>
      <p:ext uri="{BB962C8B-B14F-4D97-AF65-F5344CB8AC3E}">
        <p14:creationId xmlns:p14="http://schemas.microsoft.com/office/powerpoint/2010/main" val="3583349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67</a:t>
            </a:fld>
            <a:endParaRPr lang="zh-CN" altLang="en-US"/>
          </a:p>
        </p:txBody>
      </p:sp>
    </p:spTree>
    <p:extLst>
      <p:ext uri="{BB962C8B-B14F-4D97-AF65-F5344CB8AC3E}">
        <p14:creationId xmlns:p14="http://schemas.microsoft.com/office/powerpoint/2010/main" val="3951356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68</a:t>
            </a:fld>
            <a:endParaRPr lang="zh-CN" altLang="en-US"/>
          </a:p>
        </p:txBody>
      </p:sp>
    </p:spTree>
    <p:extLst>
      <p:ext uri="{BB962C8B-B14F-4D97-AF65-F5344CB8AC3E}">
        <p14:creationId xmlns:p14="http://schemas.microsoft.com/office/powerpoint/2010/main" val="1850090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69</a:t>
            </a:fld>
            <a:endParaRPr lang="zh-CN" altLang="en-US"/>
          </a:p>
        </p:txBody>
      </p:sp>
    </p:spTree>
    <p:extLst>
      <p:ext uri="{BB962C8B-B14F-4D97-AF65-F5344CB8AC3E}">
        <p14:creationId xmlns:p14="http://schemas.microsoft.com/office/powerpoint/2010/main" val="2210742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第十三章</a:t>
            </a:r>
            <a:endParaRPr lang="en-US" altLang="zh-CN" sz="1200"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a:t>
            </a:fld>
            <a:endParaRPr lang="zh-CN" altLang="en-US"/>
          </a:p>
        </p:txBody>
      </p:sp>
    </p:spTree>
    <p:extLst>
      <p:ext uri="{BB962C8B-B14F-4D97-AF65-F5344CB8AC3E}">
        <p14:creationId xmlns:p14="http://schemas.microsoft.com/office/powerpoint/2010/main" val="340330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70</a:t>
            </a:fld>
            <a:endParaRPr lang="zh-CN" altLang="en-US"/>
          </a:p>
        </p:txBody>
      </p:sp>
    </p:spTree>
    <p:extLst>
      <p:ext uri="{BB962C8B-B14F-4D97-AF65-F5344CB8AC3E}">
        <p14:creationId xmlns:p14="http://schemas.microsoft.com/office/powerpoint/2010/main" val="13167201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71</a:t>
            </a:fld>
            <a:endParaRPr lang="zh-CN" altLang="en-US"/>
          </a:p>
        </p:txBody>
      </p:sp>
    </p:spTree>
    <p:extLst>
      <p:ext uri="{BB962C8B-B14F-4D97-AF65-F5344CB8AC3E}">
        <p14:creationId xmlns:p14="http://schemas.microsoft.com/office/powerpoint/2010/main" val="16070125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72</a:t>
            </a:fld>
            <a:endParaRPr lang="zh-CN" altLang="en-US"/>
          </a:p>
        </p:txBody>
      </p:sp>
    </p:spTree>
    <p:extLst>
      <p:ext uri="{BB962C8B-B14F-4D97-AF65-F5344CB8AC3E}">
        <p14:creationId xmlns:p14="http://schemas.microsoft.com/office/powerpoint/2010/main" val="3855483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73</a:t>
            </a:fld>
            <a:endParaRPr lang="zh-CN" altLang="en-US"/>
          </a:p>
        </p:txBody>
      </p:sp>
    </p:spTree>
    <p:extLst>
      <p:ext uri="{BB962C8B-B14F-4D97-AF65-F5344CB8AC3E}">
        <p14:creationId xmlns:p14="http://schemas.microsoft.com/office/powerpoint/2010/main" val="680921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34590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2D36D-85BF-4A8B-A057-1EF6C184E1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245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8</a:t>
            </a:fld>
            <a:endParaRPr lang="zh-CN" altLang="en-US"/>
          </a:p>
        </p:txBody>
      </p:sp>
    </p:spTree>
    <p:extLst>
      <p:ext uri="{BB962C8B-B14F-4D97-AF65-F5344CB8AC3E}">
        <p14:creationId xmlns:p14="http://schemas.microsoft.com/office/powerpoint/2010/main" val="125408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9</a:t>
            </a:fld>
            <a:endParaRPr lang="zh-CN" altLang="en-US"/>
          </a:p>
        </p:txBody>
      </p:sp>
    </p:spTree>
    <p:extLst>
      <p:ext uri="{BB962C8B-B14F-4D97-AF65-F5344CB8AC3E}">
        <p14:creationId xmlns:p14="http://schemas.microsoft.com/office/powerpoint/2010/main" val="250859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887F-8D29-43BA-9D90-F2FE2592DAA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43A0659-85B0-4C19-B28B-C9FC8F77C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9BD1C9C-4ED1-445C-9F6F-7549607BF7C1}"/>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971FC33E-0A52-40A4-820B-5B2601E0C64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030C48-8FF5-4499-867B-317A4B638D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04648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6D9F-B066-4C6F-9CA5-70218C8D386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6894E02-6587-43E3-B4F1-2F0D56C82F0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F452F94-BFD2-4175-9C91-D7363D97FAEB}"/>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195F418A-581F-4625-93B9-7285C5CB00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7B76ED-4FCF-4AE1-BD6A-47292A3EF5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695572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025A-9B43-4E96-B727-146756CBDB7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B4D5A7D-5300-44BD-A2D7-0B1B7223A89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B93E49-766C-4EE2-BA72-CD2AEE513937}"/>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2BD8D9C6-1FA7-4DE0-92E3-3A7443C1B5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942E22-3393-471F-993E-D5C4D3BBF2CB}"/>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2026889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50000">
                <a:schemeClr val="tx1">
                  <a:lumMod val="75000"/>
                  <a:lumOff val="25000"/>
                </a:schemeClr>
              </a:gs>
              <a:gs pos="83000">
                <a:schemeClr val="tx1">
                  <a:lumMod val="85000"/>
                  <a:lumOff val="15000"/>
                </a:schemeClr>
              </a:gs>
              <a:gs pos="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834959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grpSp>
        <p:nvGrpSpPr>
          <p:cNvPr id="61" name="组合 60"/>
          <p:cNvGrpSpPr/>
          <p:nvPr userDrawn="1"/>
        </p:nvGrpSpPr>
        <p:grpSpPr>
          <a:xfrm>
            <a:off x="41276" y="3092225"/>
            <a:ext cx="12150725" cy="3673475"/>
            <a:chOff x="0" y="3208338"/>
            <a:chExt cx="12192000" cy="3673475"/>
          </a:xfrm>
          <a:solidFill>
            <a:schemeClr val="bg1">
              <a:lumMod val="95000"/>
            </a:schemeClr>
          </a:solidFill>
        </p:grpSpPr>
        <p:sp>
          <p:nvSpPr>
            <p:cNvPr id="62"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3"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4"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5"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6"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7"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8"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69"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0"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grpSp>
        <p:nvGrpSpPr>
          <p:cNvPr id="58" name="组合 57"/>
          <p:cNvGrpSpPr/>
          <p:nvPr userDrawn="1"/>
        </p:nvGrpSpPr>
        <p:grpSpPr>
          <a:xfrm>
            <a:off x="0" y="3208340"/>
            <a:ext cx="12192000" cy="3673475"/>
            <a:chOff x="0" y="3208338"/>
            <a:chExt cx="12192000" cy="3673475"/>
          </a:xfrm>
          <a:solidFill>
            <a:schemeClr val="accent1"/>
          </a:solidFill>
        </p:grpSpPr>
        <p:sp>
          <p:nvSpPr>
            <p:cNvPr id="49" name="Freeform 17"/>
            <p:cNvSpPr>
              <a:spLocks noEditPoints="1"/>
            </p:cNvSpPr>
            <p:nvPr userDrawn="1"/>
          </p:nvSpPr>
          <p:spPr bwMode="auto">
            <a:xfrm>
              <a:off x="9093200" y="3208338"/>
              <a:ext cx="1489075" cy="1439863"/>
            </a:xfrm>
            <a:custGeom>
              <a:avLst/>
              <a:gdLst>
                <a:gd name="T0" fmla="*/ 178 w 469"/>
                <a:gd name="T1" fmla="*/ 32 h 453"/>
                <a:gd name="T2" fmla="*/ 405 w 469"/>
                <a:gd name="T3" fmla="*/ 160 h 453"/>
                <a:gd name="T4" fmla="*/ 401 w 469"/>
                <a:gd name="T5" fmla="*/ 134 h 453"/>
                <a:gd name="T6" fmla="*/ 420 w 469"/>
                <a:gd name="T7" fmla="*/ 163 h 453"/>
                <a:gd name="T8" fmla="*/ 424 w 469"/>
                <a:gd name="T9" fmla="*/ 217 h 453"/>
                <a:gd name="T10" fmla="*/ 413 w 469"/>
                <a:gd name="T11" fmla="*/ 298 h 453"/>
                <a:gd name="T12" fmla="*/ 397 w 469"/>
                <a:gd name="T13" fmla="*/ 352 h 453"/>
                <a:gd name="T14" fmla="*/ 385 w 469"/>
                <a:gd name="T15" fmla="*/ 353 h 453"/>
                <a:gd name="T16" fmla="*/ 383 w 469"/>
                <a:gd name="T17" fmla="*/ 322 h 453"/>
                <a:gd name="T18" fmla="*/ 354 w 469"/>
                <a:gd name="T19" fmla="*/ 285 h 453"/>
                <a:gd name="T20" fmla="*/ 337 w 469"/>
                <a:gd name="T21" fmla="*/ 251 h 453"/>
                <a:gd name="T22" fmla="*/ 353 w 469"/>
                <a:gd name="T23" fmla="*/ 222 h 453"/>
                <a:gd name="T24" fmla="*/ 366 w 469"/>
                <a:gd name="T25" fmla="*/ 201 h 453"/>
                <a:gd name="T26" fmla="*/ 379 w 469"/>
                <a:gd name="T27" fmla="*/ 177 h 453"/>
                <a:gd name="T28" fmla="*/ 390 w 469"/>
                <a:gd name="T29" fmla="*/ 155 h 453"/>
                <a:gd name="T30" fmla="*/ 387 w 469"/>
                <a:gd name="T31" fmla="*/ 105 h 453"/>
                <a:gd name="T32" fmla="*/ 388 w 469"/>
                <a:gd name="T33" fmla="*/ 121 h 453"/>
                <a:gd name="T34" fmla="*/ 384 w 469"/>
                <a:gd name="T35" fmla="*/ 133 h 453"/>
                <a:gd name="T36" fmla="*/ 373 w 469"/>
                <a:gd name="T37" fmla="*/ 135 h 453"/>
                <a:gd name="T38" fmla="*/ 384 w 469"/>
                <a:gd name="T39" fmla="*/ 122 h 453"/>
                <a:gd name="T40" fmla="*/ 377 w 469"/>
                <a:gd name="T41" fmla="*/ 109 h 453"/>
                <a:gd name="T42" fmla="*/ 359 w 469"/>
                <a:gd name="T43" fmla="*/ 90 h 453"/>
                <a:gd name="T44" fmla="*/ 333 w 469"/>
                <a:gd name="T45" fmla="*/ 78 h 453"/>
                <a:gd name="T46" fmla="*/ 316 w 469"/>
                <a:gd name="T47" fmla="*/ 71 h 453"/>
                <a:gd name="T48" fmla="*/ 307 w 469"/>
                <a:gd name="T49" fmla="*/ 67 h 453"/>
                <a:gd name="T50" fmla="*/ 292 w 469"/>
                <a:gd name="T51" fmla="*/ 65 h 453"/>
                <a:gd name="T52" fmla="*/ 285 w 469"/>
                <a:gd name="T53" fmla="*/ 69 h 453"/>
                <a:gd name="T54" fmla="*/ 278 w 469"/>
                <a:gd name="T55" fmla="*/ 56 h 453"/>
                <a:gd name="T56" fmla="*/ 264 w 469"/>
                <a:gd name="T57" fmla="*/ 421 h 453"/>
                <a:gd name="T58" fmla="*/ 279 w 469"/>
                <a:gd name="T59" fmla="*/ 411 h 453"/>
                <a:gd name="T60" fmla="*/ 305 w 469"/>
                <a:gd name="T61" fmla="*/ 400 h 453"/>
                <a:gd name="T62" fmla="*/ 334 w 469"/>
                <a:gd name="T63" fmla="*/ 391 h 453"/>
                <a:gd name="T64" fmla="*/ 288 w 469"/>
                <a:gd name="T65" fmla="*/ 434 h 453"/>
                <a:gd name="T66" fmla="*/ 234 w 469"/>
                <a:gd name="T67" fmla="*/ 427 h 453"/>
                <a:gd name="T68" fmla="*/ 258 w 469"/>
                <a:gd name="T69" fmla="*/ 417 h 453"/>
                <a:gd name="T70" fmla="*/ 177 w 469"/>
                <a:gd name="T71" fmla="*/ 48 h 453"/>
                <a:gd name="T72" fmla="*/ 217 w 469"/>
                <a:gd name="T73" fmla="*/ 63 h 453"/>
                <a:gd name="T74" fmla="*/ 179 w 469"/>
                <a:gd name="T75" fmla="*/ 93 h 453"/>
                <a:gd name="T76" fmla="*/ 183 w 469"/>
                <a:gd name="T77" fmla="*/ 118 h 453"/>
                <a:gd name="T78" fmla="*/ 138 w 469"/>
                <a:gd name="T79" fmla="*/ 125 h 453"/>
                <a:gd name="T80" fmla="*/ 103 w 469"/>
                <a:gd name="T81" fmla="*/ 122 h 453"/>
                <a:gd name="T82" fmla="*/ 120 w 469"/>
                <a:gd name="T83" fmla="*/ 143 h 453"/>
                <a:gd name="T84" fmla="*/ 96 w 469"/>
                <a:gd name="T85" fmla="*/ 166 h 453"/>
                <a:gd name="T86" fmla="*/ 135 w 469"/>
                <a:gd name="T87" fmla="*/ 161 h 453"/>
                <a:gd name="T88" fmla="*/ 159 w 469"/>
                <a:gd name="T89" fmla="*/ 136 h 453"/>
                <a:gd name="T90" fmla="*/ 188 w 469"/>
                <a:gd name="T91" fmla="*/ 130 h 453"/>
                <a:gd name="T92" fmla="*/ 228 w 469"/>
                <a:gd name="T93" fmla="*/ 143 h 453"/>
                <a:gd name="T94" fmla="*/ 254 w 469"/>
                <a:gd name="T95" fmla="*/ 192 h 453"/>
                <a:gd name="T96" fmla="*/ 241 w 469"/>
                <a:gd name="T97" fmla="*/ 224 h 453"/>
                <a:gd name="T98" fmla="*/ 191 w 469"/>
                <a:gd name="T99" fmla="*/ 240 h 453"/>
                <a:gd name="T100" fmla="*/ 184 w 469"/>
                <a:gd name="T101" fmla="*/ 274 h 453"/>
                <a:gd name="T102" fmla="*/ 185 w 469"/>
                <a:gd name="T103" fmla="*/ 310 h 453"/>
                <a:gd name="T104" fmla="*/ 189 w 469"/>
                <a:gd name="T105" fmla="*/ 350 h 453"/>
                <a:gd name="T106" fmla="*/ 174 w 469"/>
                <a:gd name="T107" fmla="*/ 374 h 453"/>
                <a:gd name="T108" fmla="*/ 132 w 469"/>
                <a:gd name="T109" fmla="*/ 346 h 453"/>
                <a:gd name="T110" fmla="*/ 103 w 469"/>
                <a:gd name="T111" fmla="*/ 321 h 453"/>
                <a:gd name="T112" fmla="*/ 79 w 469"/>
                <a:gd name="T113" fmla="*/ 280 h 453"/>
                <a:gd name="T114" fmla="*/ 73 w 469"/>
                <a:gd name="T115" fmla="*/ 244 h 453"/>
                <a:gd name="T116" fmla="*/ 88 w 469"/>
                <a:gd name="T117" fmla="*/ 220 h 453"/>
                <a:gd name="T118" fmla="*/ 85 w 469"/>
                <a:gd name="T119" fmla="*/ 201 h 453"/>
                <a:gd name="T120" fmla="*/ 59 w 469"/>
                <a:gd name="T121" fmla="*/ 234 h 453"/>
                <a:gd name="T122" fmla="*/ 50 w 469"/>
                <a:gd name="T123" fmla="*/ 197 h 453"/>
                <a:gd name="T124" fmla="*/ 34 w 469"/>
                <a:gd name="T125" fmla="*/ 2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9" h="453">
                  <a:moveTo>
                    <a:pt x="81" y="388"/>
                  </a:moveTo>
                  <a:cubicBezTo>
                    <a:pt x="116" y="423"/>
                    <a:pt x="154" y="439"/>
                    <a:pt x="187" y="445"/>
                  </a:cubicBezTo>
                  <a:cubicBezTo>
                    <a:pt x="220" y="453"/>
                    <a:pt x="256" y="453"/>
                    <a:pt x="291" y="444"/>
                  </a:cubicBezTo>
                  <a:cubicBezTo>
                    <a:pt x="403" y="412"/>
                    <a:pt x="469" y="294"/>
                    <a:pt x="437" y="180"/>
                  </a:cubicBezTo>
                  <a:cubicBezTo>
                    <a:pt x="407" y="67"/>
                    <a:pt x="290" y="0"/>
                    <a:pt x="178" y="32"/>
                  </a:cubicBezTo>
                  <a:cubicBezTo>
                    <a:pt x="118" y="49"/>
                    <a:pt x="71" y="91"/>
                    <a:pt x="46" y="144"/>
                  </a:cubicBezTo>
                  <a:cubicBezTo>
                    <a:pt x="0" y="225"/>
                    <a:pt x="15" y="322"/>
                    <a:pt x="81" y="388"/>
                  </a:cubicBezTo>
                  <a:close/>
                  <a:moveTo>
                    <a:pt x="398" y="153"/>
                  </a:moveTo>
                  <a:cubicBezTo>
                    <a:pt x="400" y="155"/>
                    <a:pt x="400" y="155"/>
                    <a:pt x="400" y="155"/>
                  </a:cubicBezTo>
                  <a:cubicBezTo>
                    <a:pt x="400" y="155"/>
                    <a:pt x="401" y="157"/>
                    <a:pt x="405" y="160"/>
                  </a:cubicBezTo>
                  <a:cubicBezTo>
                    <a:pt x="408" y="163"/>
                    <a:pt x="405" y="160"/>
                    <a:pt x="405" y="158"/>
                  </a:cubicBezTo>
                  <a:cubicBezTo>
                    <a:pt x="406" y="157"/>
                    <a:pt x="406" y="157"/>
                    <a:pt x="407" y="155"/>
                  </a:cubicBezTo>
                  <a:cubicBezTo>
                    <a:pt x="407" y="155"/>
                    <a:pt x="407" y="149"/>
                    <a:pt x="406" y="147"/>
                  </a:cubicBezTo>
                  <a:cubicBezTo>
                    <a:pt x="405" y="146"/>
                    <a:pt x="404" y="144"/>
                    <a:pt x="403" y="143"/>
                  </a:cubicBezTo>
                  <a:cubicBezTo>
                    <a:pt x="402" y="141"/>
                    <a:pt x="402" y="140"/>
                    <a:pt x="401" y="134"/>
                  </a:cubicBezTo>
                  <a:cubicBezTo>
                    <a:pt x="400" y="129"/>
                    <a:pt x="400" y="129"/>
                    <a:pt x="399" y="128"/>
                  </a:cubicBezTo>
                  <a:cubicBezTo>
                    <a:pt x="398" y="126"/>
                    <a:pt x="399" y="125"/>
                    <a:pt x="398" y="123"/>
                  </a:cubicBezTo>
                  <a:cubicBezTo>
                    <a:pt x="398" y="122"/>
                    <a:pt x="399" y="122"/>
                    <a:pt x="400" y="122"/>
                  </a:cubicBezTo>
                  <a:cubicBezTo>
                    <a:pt x="408" y="132"/>
                    <a:pt x="414" y="144"/>
                    <a:pt x="419" y="157"/>
                  </a:cubicBezTo>
                  <a:cubicBezTo>
                    <a:pt x="419" y="159"/>
                    <a:pt x="420" y="161"/>
                    <a:pt x="420" y="163"/>
                  </a:cubicBezTo>
                  <a:cubicBezTo>
                    <a:pt x="420" y="165"/>
                    <a:pt x="419" y="164"/>
                    <a:pt x="417" y="169"/>
                  </a:cubicBezTo>
                  <a:cubicBezTo>
                    <a:pt x="416" y="173"/>
                    <a:pt x="415" y="172"/>
                    <a:pt x="415" y="176"/>
                  </a:cubicBezTo>
                  <a:cubicBezTo>
                    <a:pt x="414" y="179"/>
                    <a:pt x="415" y="176"/>
                    <a:pt x="420" y="184"/>
                  </a:cubicBezTo>
                  <a:cubicBezTo>
                    <a:pt x="425" y="191"/>
                    <a:pt x="419" y="200"/>
                    <a:pt x="419" y="200"/>
                  </a:cubicBezTo>
                  <a:cubicBezTo>
                    <a:pt x="419" y="200"/>
                    <a:pt x="420" y="202"/>
                    <a:pt x="424" y="217"/>
                  </a:cubicBezTo>
                  <a:cubicBezTo>
                    <a:pt x="428" y="233"/>
                    <a:pt x="423" y="238"/>
                    <a:pt x="420" y="248"/>
                  </a:cubicBezTo>
                  <a:cubicBezTo>
                    <a:pt x="417" y="258"/>
                    <a:pt x="419" y="254"/>
                    <a:pt x="418" y="258"/>
                  </a:cubicBezTo>
                  <a:cubicBezTo>
                    <a:pt x="417" y="262"/>
                    <a:pt x="417" y="260"/>
                    <a:pt x="413" y="266"/>
                  </a:cubicBezTo>
                  <a:cubicBezTo>
                    <a:pt x="408" y="273"/>
                    <a:pt x="413" y="272"/>
                    <a:pt x="413" y="283"/>
                  </a:cubicBezTo>
                  <a:cubicBezTo>
                    <a:pt x="414" y="294"/>
                    <a:pt x="411" y="289"/>
                    <a:pt x="413" y="298"/>
                  </a:cubicBezTo>
                  <a:cubicBezTo>
                    <a:pt x="413" y="308"/>
                    <a:pt x="411" y="301"/>
                    <a:pt x="408" y="307"/>
                  </a:cubicBezTo>
                  <a:cubicBezTo>
                    <a:pt x="406" y="313"/>
                    <a:pt x="408" y="307"/>
                    <a:pt x="406" y="316"/>
                  </a:cubicBezTo>
                  <a:cubicBezTo>
                    <a:pt x="404" y="325"/>
                    <a:pt x="404" y="321"/>
                    <a:pt x="404" y="325"/>
                  </a:cubicBezTo>
                  <a:cubicBezTo>
                    <a:pt x="403" y="329"/>
                    <a:pt x="401" y="327"/>
                    <a:pt x="399" y="345"/>
                  </a:cubicBezTo>
                  <a:cubicBezTo>
                    <a:pt x="398" y="362"/>
                    <a:pt x="399" y="348"/>
                    <a:pt x="397" y="352"/>
                  </a:cubicBezTo>
                  <a:cubicBezTo>
                    <a:pt x="395" y="357"/>
                    <a:pt x="392" y="355"/>
                    <a:pt x="387" y="363"/>
                  </a:cubicBezTo>
                  <a:cubicBezTo>
                    <a:pt x="381" y="371"/>
                    <a:pt x="385" y="366"/>
                    <a:pt x="381" y="371"/>
                  </a:cubicBezTo>
                  <a:cubicBezTo>
                    <a:pt x="376" y="377"/>
                    <a:pt x="379" y="370"/>
                    <a:pt x="379" y="368"/>
                  </a:cubicBezTo>
                  <a:cubicBezTo>
                    <a:pt x="378" y="366"/>
                    <a:pt x="380" y="364"/>
                    <a:pt x="382" y="362"/>
                  </a:cubicBezTo>
                  <a:cubicBezTo>
                    <a:pt x="384" y="359"/>
                    <a:pt x="384" y="356"/>
                    <a:pt x="385" y="353"/>
                  </a:cubicBezTo>
                  <a:cubicBezTo>
                    <a:pt x="386" y="350"/>
                    <a:pt x="385" y="350"/>
                    <a:pt x="386" y="347"/>
                  </a:cubicBezTo>
                  <a:cubicBezTo>
                    <a:pt x="387" y="344"/>
                    <a:pt x="388" y="342"/>
                    <a:pt x="390" y="337"/>
                  </a:cubicBezTo>
                  <a:cubicBezTo>
                    <a:pt x="391" y="332"/>
                    <a:pt x="387" y="334"/>
                    <a:pt x="386" y="333"/>
                  </a:cubicBezTo>
                  <a:cubicBezTo>
                    <a:pt x="385" y="331"/>
                    <a:pt x="384" y="332"/>
                    <a:pt x="383" y="330"/>
                  </a:cubicBezTo>
                  <a:cubicBezTo>
                    <a:pt x="382" y="328"/>
                    <a:pt x="381" y="325"/>
                    <a:pt x="383" y="322"/>
                  </a:cubicBezTo>
                  <a:cubicBezTo>
                    <a:pt x="384" y="318"/>
                    <a:pt x="374" y="308"/>
                    <a:pt x="373" y="306"/>
                  </a:cubicBezTo>
                  <a:cubicBezTo>
                    <a:pt x="372" y="305"/>
                    <a:pt x="370" y="297"/>
                    <a:pt x="370" y="297"/>
                  </a:cubicBezTo>
                  <a:cubicBezTo>
                    <a:pt x="370" y="297"/>
                    <a:pt x="366" y="295"/>
                    <a:pt x="364" y="295"/>
                  </a:cubicBezTo>
                  <a:cubicBezTo>
                    <a:pt x="362" y="294"/>
                    <a:pt x="357" y="292"/>
                    <a:pt x="354" y="290"/>
                  </a:cubicBezTo>
                  <a:cubicBezTo>
                    <a:pt x="351" y="289"/>
                    <a:pt x="354" y="285"/>
                    <a:pt x="354" y="285"/>
                  </a:cubicBezTo>
                  <a:cubicBezTo>
                    <a:pt x="354" y="285"/>
                    <a:pt x="351" y="282"/>
                    <a:pt x="349" y="281"/>
                  </a:cubicBezTo>
                  <a:cubicBezTo>
                    <a:pt x="348" y="279"/>
                    <a:pt x="347" y="274"/>
                    <a:pt x="347" y="272"/>
                  </a:cubicBezTo>
                  <a:cubicBezTo>
                    <a:pt x="346" y="271"/>
                    <a:pt x="347" y="267"/>
                    <a:pt x="347" y="264"/>
                  </a:cubicBezTo>
                  <a:cubicBezTo>
                    <a:pt x="348" y="262"/>
                    <a:pt x="346" y="259"/>
                    <a:pt x="344" y="258"/>
                  </a:cubicBezTo>
                  <a:cubicBezTo>
                    <a:pt x="343" y="257"/>
                    <a:pt x="339" y="252"/>
                    <a:pt x="337" y="251"/>
                  </a:cubicBezTo>
                  <a:cubicBezTo>
                    <a:pt x="334" y="251"/>
                    <a:pt x="333" y="248"/>
                    <a:pt x="331" y="245"/>
                  </a:cubicBezTo>
                  <a:cubicBezTo>
                    <a:pt x="330" y="241"/>
                    <a:pt x="332" y="240"/>
                    <a:pt x="334" y="240"/>
                  </a:cubicBezTo>
                  <a:cubicBezTo>
                    <a:pt x="334" y="239"/>
                    <a:pt x="336" y="237"/>
                    <a:pt x="340" y="233"/>
                  </a:cubicBezTo>
                  <a:cubicBezTo>
                    <a:pt x="344" y="229"/>
                    <a:pt x="342" y="227"/>
                    <a:pt x="343" y="225"/>
                  </a:cubicBezTo>
                  <a:cubicBezTo>
                    <a:pt x="345" y="223"/>
                    <a:pt x="349" y="222"/>
                    <a:pt x="353" y="222"/>
                  </a:cubicBezTo>
                  <a:cubicBezTo>
                    <a:pt x="357" y="220"/>
                    <a:pt x="353" y="219"/>
                    <a:pt x="354" y="218"/>
                  </a:cubicBezTo>
                  <a:cubicBezTo>
                    <a:pt x="355" y="217"/>
                    <a:pt x="358" y="215"/>
                    <a:pt x="361" y="213"/>
                  </a:cubicBezTo>
                  <a:cubicBezTo>
                    <a:pt x="364" y="210"/>
                    <a:pt x="361" y="208"/>
                    <a:pt x="361" y="208"/>
                  </a:cubicBezTo>
                  <a:cubicBezTo>
                    <a:pt x="361" y="208"/>
                    <a:pt x="365" y="206"/>
                    <a:pt x="366" y="205"/>
                  </a:cubicBezTo>
                  <a:cubicBezTo>
                    <a:pt x="367" y="205"/>
                    <a:pt x="367" y="202"/>
                    <a:pt x="366" y="201"/>
                  </a:cubicBezTo>
                  <a:cubicBezTo>
                    <a:pt x="366" y="200"/>
                    <a:pt x="365" y="195"/>
                    <a:pt x="365" y="195"/>
                  </a:cubicBezTo>
                  <a:cubicBezTo>
                    <a:pt x="365" y="195"/>
                    <a:pt x="364" y="190"/>
                    <a:pt x="367" y="189"/>
                  </a:cubicBezTo>
                  <a:cubicBezTo>
                    <a:pt x="369" y="187"/>
                    <a:pt x="367" y="185"/>
                    <a:pt x="368" y="185"/>
                  </a:cubicBezTo>
                  <a:cubicBezTo>
                    <a:pt x="369" y="184"/>
                    <a:pt x="373" y="182"/>
                    <a:pt x="375" y="182"/>
                  </a:cubicBezTo>
                  <a:cubicBezTo>
                    <a:pt x="375" y="181"/>
                    <a:pt x="379" y="179"/>
                    <a:pt x="379" y="177"/>
                  </a:cubicBezTo>
                  <a:cubicBezTo>
                    <a:pt x="379" y="175"/>
                    <a:pt x="378" y="172"/>
                    <a:pt x="379" y="171"/>
                  </a:cubicBezTo>
                  <a:cubicBezTo>
                    <a:pt x="381" y="170"/>
                    <a:pt x="381" y="167"/>
                    <a:pt x="381" y="164"/>
                  </a:cubicBezTo>
                  <a:cubicBezTo>
                    <a:pt x="381" y="162"/>
                    <a:pt x="382" y="161"/>
                    <a:pt x="383" y="160"/>
                  </a:cubicBezTo>
                  <a:cubicBezTo>
                    <a:pt x="384" y="160"/>
                    <a:pt x="390" y="161"/>
                    <a:pt x="391" y="160"/>
                  </a:cubicBezTo>
                  <a:cubicBezTo>
                    <a:pt x="393" y="159"/>
                    <a:pt x="390" y="157"/>
                    <a:pt x="390" y="155"/>
                  </a:cubicBezTo>
                  <a:cubicBezTo>
                    <a:pt x="391" y="153"/>
                    <a:pt x="391" y="154"/>
                    <a:pt x="394" y="152"/>
                  </a:cubicBezTo>
                  <a:cubicBezTo>
                    <a:pt x="397" y="151"/>
                    <a:pt x="398" y="153"/>
                    <a:pt x="398" y="153"/>
                  </a:cubicBezTo>
                  <a:close/>
                  <a:moveTo>
                    <a:pt x="274" y="42"/>
                  </a:moveTo>
                  <a:cubicBezTo>
                    <a:pt x="279" y="40"/>
                    <a:pt x="287" y="41"/>
                    <a:pt x="295" y="43"/>
                  </a:cubicBezTo>
                  <a:cubicBezTo>
                    <a:pt x="331" y="55"/>
                    <a:pt x="363" y="76"/>
                    <a:pt x="387" y="105"/>
                  </a:cubicBezTo>
                  <a:cubicBezTo>
                    <a:pt x="388" y="106"/>
                    <a:pt x="388" y="108"/>
                    <a:pt x="388" y="108"/>
                  </a:cubicBezTo>
                  <a:cubicBezTo>
                    <a:pt x="389" y="109"/>
                    <a:pt x="390" y="111"/>
                    <a:pt x="390" y="112"/>
                  </a:cubicBezTo>
                  <a:cubicBezTo>
                    <a:pt x="391" y="113"/>
                    <a:pt x="392" y="115"/>
                    <a:pt x="393" y="117"/>
                  </a:cubicBezTo>
                  <a:cubicBezTo>
                    <a:pt x="393" y="118"/>
                    <a:pt x="392" y="118"/>
                    <a:pt x="391" y="118"/>
                  </a:cubicBezTo>
                  <a:cubicBezTo>
                    <a:pt x="390" y="118"/>
                    <a:pt x="390" y="119"/>
                    <a:pt x="388" y="121"/>
                  </a:cubicBezTo>
                  <a:cubicBezTo>
                    <a:pt x="388" y="123"/>
                    <a:pt x="388" y="121"/>
                    <a:pt x="388" y="122"/>
                  </a:cubicBezTo>
                  <a:cubicBezTo>
                    <a:pt x="387" y="122"/>
                    <a:pt x="386" y="124"/>
                    <a:pt x="386" y="125"/>
                  </a:cubicBezTo>
                  <a:cubicBezTo>
                    <a:pt x="385" y="126"/>
                    <a:pt x="387" y="127"/>
                    <a:pt x="388" y="129"/>
                  </a:cubicBezTo>
                  <a:cubicBezTo>
                    <a:pt x="388" y="131"/>
                    <a:pt x="388" y="129"/>
                    <a:pt x="387" y="131"/>
                  </a:cubicBezTo>
                  <a:cubicBezTo>
                    <a:pt x="386" y="132"/>
                    <a:pt x="385" y="132"/>
                    <a:pt x="384" y="133"/>
                  </a:cubicBezTo>
                  <a:cubicBezTo>
                    <a:pt x="384" y="134"/>
                    <a:pt x="381" y="132"/>
                    <a:pt x="380" y="134"/>
                  </a:cubicBezTo>
                  <a:cubicBezTo>
                    <a:pt x="378" y="134"/>
                    <a:pt x="379" y="135"/>
                    <a:pt x="379" y="137"/>
                  </a:cubicBezTo>
                  <a:cubicBezTo>
                    <a:pt x="378" y="138"/>
                    <a:pt x="379" y="138"/>
                    <a:pt x="378" y="139"/>
                  </a:cubicBezTo>
                  <a:cubicBezTo>
                    <a:pt x="378" y="140"/>
                    <a:pt x="376" y="138"/>
                    <a:pt x="375" y="137"/>
                  </a:cubicBezTo>
                  <a:cubicBezTo>
                    <a:pt x="375" y="137"/>
                    <a:pt x="373" y="135"/>
                    <a:pt x="373" y="135"/>
                  </a:cubicBezTo>
                  <a:cubicBezTo>
                    <a:pt x="375" y="133"/>
                    <a:pt x="375" y="133"/>
                    <a:pt x="375" y="133"/>
                  </a:cubicBezTo>
                  <a:cubicBezTo>
                    <a:pt x="378" y="130"/>
                    <a:pt x="378" y="130"/>
                    <a:pt x="378" y="130"/>
                  </a:cubicBezTo>
                  <a:cubicBezTo>
                    <a:pt x="381" y="128"/>
                    <a:pt x="381" y="128"/>
                    <a:pt x="381" y="128"/>
                  </a:cubicBezTo>
                  <a:cubicBezTo>
                    <a:pt x="381" y="128"/>
                    <a:pt x="383" y="127"/>
                    <a:pt x="385" y="126"/>
                  </a:cubicBezTo>
                  <a:cubicBezTo>
                    <a:pt x="386" y="126"/>
                    <a:pt x="384" y="123"/>
                    <a:pt x="384" y="122"/>
                  </a:cubicBezTo>
                  <a:cubicBezTo>
                    <a:pt x="383" y="122"/>
                    <a:pt x="382" y="118"/>
                    <a:pt x="382" y="118"/>
                  </a:cubicBezTo>
                  <a:cubicBezTo>
                    <a:pt x="382" y="118"/>
                    <a:pt x="384" y="116"/>
                    <a:pt x="385" y="116"/>
                  </a:cubicBezTo>
                  <a:cubicBezTo>
                    <a:pt x="386" y="116"/>
                    <a:pt x="387" y="114"/>
                    <a:pt x="387" y="113"/>
                  </a:cubicBezTo>
                  <a:cubicBezTo>
                    <a:pt x="387" y="112"/>
                    <a:pt x="385" y="110"/>
                    <a:pt x="384" y="109"/>
                  </a:cubicBezTo>
                  <a:cubicBezTo>
                    <a:pt x="382" y="109"/>
                    <a:pt x="378" y="109"/>
                    <a:pt x="377" y="109"/>
                  </a:cubicBezTo>
                  <a:cubicBezTo>
                    <a:pt x="376" y="109"/>
                    <a:pt x="375" y="108"/>
                    <a:pt x="373" y="107"/>
                  </a:cubicBezTo>
                  <a:cubicBezTo>
                    <a:pt x="372" y="107"/>
                    <a:pt x="370" y="105"/>
                    <a:pt x="370" y="103"/>
                  </a:cubicBezTo>
                  <a:cubicBezTo>
                    <a:pt x="369" y="101"/>
                    <a:pt x="367" y="99"/>
                    <a:pt x="366" y="98"/>
                  </a:cubicBezTo>
                  <a:cubicBezTo>
                    <a:pt x="366" y="97"/>
                    <a:pt x="365" y="94"/>
                    <a:pt x="364" y="93"/>
                  </a:cubicBezTo>
                  <a:cubicBezTo>
                    <a:pt x="363" y="91"/>
                    <a:pt x="360" y="90"/>
                    <a:pt x="359" y="90"/>
                  </a:cubicBezTo>
                  <a:cubicBezTo>
                    <a:pt x="358" y="90"/>
                    <a:pt x="352" y="87"/>
                    <a:pt x="351" y="85"/>
                  </a:cubicBezTo>
                  <a:cubicBezTo>
                    <a:pt x="348" y="84"/>
                    <a:pt x="345" y="83"/>
                    <a:pt x="345" y="83"/>
                  </a:cubicBezTo>
                  <a:cubicBezTo>
                    <a:pt x="343" y="80"/>
                    <a:pt x="343" y="80"/>
                    <a:pt x="343" y="80"/>
                  </a:cubicBezTo>
                  <a:cubicBezTo>
                    <a:pt x="343" y="80"/>
                    <a:pt x="342" y="79"/>
                    <a:pt x="338" y="79"/>
                  </a:cubicBezTo>
                  <a:cubicBezTo>
                    <a:pt x="335" y="79"/>
                    <a:pt x="333" y="78"/>
                    <a:pt x="333" y="78"/>
                  </a:cubicBezTo>
                  <a:cubicBezTo>
                    <a:pt x="333" y="78"/>
                    <a:pt x="331" y="75"/>
                    <a:pt x="331" y="74"/>
                  </a:cubicBezTo>
                  <a:cubicBezTo>
                    <a:pt x="331" y="73"/>
                    <a:pt x="329" y="73"/>
                    <a:pt x="329" y="73"/>
                  </a:cubicBezTo>
                  <a:cubicBezTo>
                    <a:pt x="329" y="73"/>
                    <a:pt x="323" y="71"/>
                    <a:pt x="323" y="71"/>
                  </a:cubicBezTo>
                  <a:cubicBezTo>
                    <a:pt x="322" y="70"/>
                    <a:pt x="322" y="70"/>
                    <a:pt x="320" y="70"/>
                  </a:cubicBezTo>
                  <a:cubicBezTo>
                    <a:pt x="319" y="70"/>
                    <a:pt x="317" y="71"/>
                    <a:pt x="316" y="71"/>
                  </a:cubicBezTo>
                  <a:cubicBezTo>
                    <a:pt x="315" y="73"/>
                    <a:pt x="313" y="73"/>
                    <a:pt x="311" y="74"/>
                  </a:cubicBezTo>
                  <a:cubicBezTo>
                    <a:pt x="308" y="76"/>
                    <a:pt x="307" y="75"/>
                    <a:pt x="307" y="75"/>
                  </a:cubicBezTo>
                  <a:cubicBezTo>
                    <a:pt x="307" y="75"/>
                    <a:pt x="305" y="73"/>
                    <a:pt x="305" y="71"/>
                  </a:cubicBezTo>
                  <a:cubicBezTo>
                    <a:pt x="305" y="70"/>
                    <a:pt x="305" y="69"/>
                    <a:pt x="305" y="69"/>
                  </a:cubicBezTo>
                  <a:cubicBezTo>
                    <a:pt x="305" y="69"/>
                    <a:pt x="307" y="67"/>
                    <a:pt x="307" y="67"/>
                  </a:cubicBezTo>
                  <a:cubicBezTo>
                    <a:pt x="308" y="67"/>
                    <a:pt x="305" y="63"/>
                    <a:pt x="305" y="63"/>
                  </a:cubicBezTo>
                  <a:cubicBezTo>
                    <a:pt x="301" y="62"/>
                    <a:pt x="301" y="62"/>
                    <a:pt x="301" y="62"/>
                  </a:cubicBezTo>
                  <a:cubicBezTo>
                    <a:pt x="301" y="62"/>
                    <a:pt x="297" y="60"/>
                    <a:pt x="295" y="60"/>
                  </a:cubicBezTo>
                  <a:cubicBezTo>
                    <a:pt x="293" y="60"/>
                    <a:pt x="293" y="62"/>
                    <a:pt x="293" y="64"/>
                  </a:cubicBezTo>
                  <a:cubicBezTo>
                    <a:pt x="291" y="64"/>
                    <a:pt x="292" y="65"/>
                    <a:pt x="292" y="65"/>
                  </a:cubicBezTo>
                  <a:cubicBezTo>
                    <a:pt x="297" y="67"/>
                    <a:pt x="297" y="67"/>
                    <a:pt x="297" y="67"/>
                  </a:cubicBezTo>
                  <a:cubicBezTo>
                    <a:pt x="297" y="67"/>
                    <a:pt x="297" y="70"/>
                    <a:pt x="296" y="71"/>
                  </a:cubicBezTo>
                  <a:cubicBezTo>
                    <a:pt x="294" y="71"/>
                    <a:pt x="291" y="72"/>
                    <a:pt x="291" y="72"/>
                  </a:cubicBezTo>
                  <a:cubicBezTo>
                    <a:pt x="287" y="71"/>
                    <a:pt x="287" y="71"/>
                    <a:pt x="287" y="71"/>
                  </a:cubicBezTo>
                  <a:cubicBezTo>
                    <a:pt x="285" y="69"/>
                    <a:pt x="285" y="69"/>
                    <a:pt x="285" y="69"/>
                  </a:cubicBezTo>
                  <a:cubicBezTo>
                    <a:pt x="285" y="65"/>
                    <a:pt x="285" y="65"/>
                    <a:pt x="285" y="65"/>
                  </a:cubicBezTo>
                  <a:cubicBezTo>
                    <a:pt x="285" y="65"/>
                    <a:pt x="285" y="62"/>
                    <a:pt x="284" y="61"/>
                  </a:cubicBezTo>
                  <a:cubicBezTo>
                    <a:pt x="284" y="59"/>
                    <a:pt x="283" y="59"/>
                    <a:pt x="282" y="59"/>
                  </a:cubicBezTo>
                  <a:cubicBezTo>
                    <a:pt x="281" y="58"/>
                    <a:pt x="279" y="58"/>
                    <a:pt x="279" y="58"/>
                  </a:cubicBezTo>
                  <a:cubicBezTo>
                    <a:pt x="278" y="56"/>
                    <a:pt x="278" y="56"/>
                    <a:pt x="278" y="56"/>
                  </a:cubicBezTo>
                  <a:cubicBezTo>
                    <a:pt x="278" y="56"/>
                    <a:pt x="277" y="53"/>
                    <a:pt x="276" y="52"/>
                  </a:cubicBezTo>
                  <a:cubicBezTo>
                    <a:pt x="276" y="51"/>
                    <a:pt x="272" y="48"/>
                    <a:pt x="272" y="47"/>
                  </a:cubicBezTo>
                  <a:cubicBezTo>
                    <a:pt x="271" y="47"/>
                    <a:pt x="270" y="46"/>
                    <a:pt x="270" y="46"/>
                  </a:cubicBezTo>
                  <a:cubicBezTo>
                    <a:pt x="274" y="42"/>
                    <a:pt x="274" y="42"/>
                    <a:pt x="274" y="42"/>
                  </a:cubicBezTo>
                  <a:close/>
                  <a:moveTo>
                    <a:pt x="264" y="421"/>
                  </a:moveTo>
                  <a:cubicBezTo>
                    <a:pt x="266" y="423"/>
                    <a:pt x="266" y="423"/>
                    <a:pt x="269" y="427"/>
                  </a:cubicBezTo>
                  <a:cubicBezTo>
                    <a:pt x="272" y="430"/>
                    <a:pt x="278" y="421"/>
                    <a:pt x="281" y="420"/>
                  </a:cubicBezTo>
                  <a:cubicBezTo>
                    <a:pt x="284" y="419"/>
                    <a:pt x="286" y="419"/>
                    <a:pt x="288" y="416"/>
                  </a:cubicBezTo>
                  <a:cubicBezTo>
                    <a:pt x="291" y="414"/>
                    <a:pt x="287" y="414"/>
                    <a:pt x="287" y="414"/>
                  </a:cubicBezTo>
                  <a:cubicBezTo>
                    <a:pt x="279" y="411"/>
                    <a:pt x="279" y="411"/>
                    <a:pt x="279" y="411"/>
                  </a:cubicBezTo>
                  <a:cubicBezTo>
                    <a:pt x="270" y="409"/>
                    <a:pt x="270" y="409"/>
                    <a:pt x="270" y="409"/>
                  </a:cubicBezTo>
                  <a:cubicBezTo>
                    <a:pt x="270" y="409"/>
                    <a:pt x="270" y="405"/>
                    <a:pt x="273" y="404"/>
                  </a:cubicBezTo>
                  <a:cubicBezTo>
                    <a:pt x="275" y="403"/>
                    <a:pt x="276" y="405"/>
                    <a:pt x="278" y="406"/>
                  </a:cubicBezTo>
                  <a:cubicBezTo>
                    <a:pt x="279" y="407"/>
                    <a:pt x="293" y="402"/>
                    <a:pt x="293" y="402"/>
                  </a:cubicBezTo>
                  <a:cubicBezTo>
                    <a:pt x="293" y="402"/>
                    <a:pt x="301" y="403"/>
                    <a:pt x="305" y="400"/>
                  </a:cubicBezTo>
                  <a:cubicBezTo>
                    <a:pt x="308" y="397"/>
                    <a:pt x="305" y="400"/>
                    <a:pt x="305" y="395"/>
                  </a:cubicBezTo>
                  <a:cubicBezTo>
                    <a:pt x="306" y="390"/>
                    <a:pt x="312" y="396"/>
                    <a:pt x="316" y="397"/>
                  </a:cubicBezTo>
                  <a:cubicBezTo>
                    <a:pt x="319" y="397"/>
                    <a:pt x="319" y="396"/>
                    <a:pt x="328" y="395"/>
                  </a:cubicBezTo>
                  <a:cubicBezTo>
                    <a:pt x="337" y="394"/>
                    <a:pt x="334" y="394"/>
                    <a:pt x="334" y="394"/>
                  </a:cubicBezTo>
                  <a:cubicBezTo>
                    <a:pt x="334" y="391"/>
                    <a:pt x="334" y="391"/>
                    <a:pt x="334" y="391"/>
                  </a:cubicBezTo>
                  <a:cubicBezTo>
                    <a:pt x="334" y="391"/>
                    <a:pt x="338" y="392"/>
                    <a:pt x="341" y="394"/>
                  </a:cubicBezTo>
                  <a:cubicBezTo>
                    <a:pt x="344" y="395"/>
                    <a:pt x="347" y="394"/>
                    <a:pt x="349" y="393"/>
                  </a:cubicBezTo>
                  <a:cubicBezTo>
                    <a:pt x="351" y="392"/>
                    <a:pt x="352" y="401"/>
                    <a:pt x="352" y="401"/>
                  </a:cubicBezTo>
                  <a:cubicBezTo>
                    <a:pt x="352" y="402"/>
                    <a:pt x="352" y="403"/>
                    <a:pt x="351" y="404"/>
                  </a:cubicBezTo>
                  <a:cubicBezTo>
                    <a:pt x="332" y="417"/>
                    <a:pt x="312" y="427"/>
                    <a:pt x="288" y="434"/>
                  </a:cubicBezTo>
                  <a:cubicBezTo>
                    <a:pt x="260" y="442"/>
                    <a:pt x="232" y="443"/>
                    <a:pt x="205" y="439"/>
                  </a:cubicBezTo>
                  <a:cubicBezTo>
                    <a:pt x="207" y="438"/>
                    <a:pt x="209" y="438"/>
                    <a:pt x="211" y="438"/>
                  </a:cubicBezTo>
                  <a:cubicBezTo>
                    <a:pt x="212" y="439"/>
                    <a:pt x="218" y="432"/>
                    <a:pt x="219" y="431"/>
                  </a:cubicBezTo>
                  <a:cubicBezTo>
                    <a:pt x="220" y="430"/>
                    <a:pt x="223" y="429"/>
                    <a:pt x="225" y="429"/>
                  </a:cubicBezTo>
                  <a:cubicBezTo>
                    <a:pt x="226" y="427"/>
                    <a:pt x="231" y="428"/>
                    <a:pt x="234" y="427"/>
                  </a:cubicBezTo>
                  <a:cubicBezTo>
                    <a:pt x="237" y="427"/>
                    <a:pt x="238" y="427"/>
                    <a:pt x="242" y="429"/>
                  </a:cubicBezTo>
                  <a:cubicBezTo>
                    <a:pt x="246" y="432"/>
                    <a:pt x="246" y="427"/>
                    <a:pt x="248" y="427"/>
                  </a:cubicBezTo>
                  <a:cubicBezTo>
                    <a:pt x="250" y="426"/>
                    <a:pt x="256" y="425"/>
                    <a:pt x="256" y="425"/>
                  </a:cubicBezTo>
                  <a:cubicBezTo>
                    <a:pt x="252" y="420"/>
                    <a:pt x="252" y="420"/>
                    <a:pt x="252" y="420"/>
                  </a:cubicBezTo>
                  <a:cubicBezTo>
                    <a:pt x="252" y="420"/>
                    <a:pt x="255" y="418"/>
                    <a:pt x="258" y="417"/>
                  </a:cubicBezTo>
                  <a:cubicBezTo>
                    <a:pt x="261" y="416"/>
                    <a:pt x="261" y="419"/>
                    <a:pt x="264" y="421"/>
                  </a:cubicBezTo>
                  <a:close/>
                  <a:moveTo>
                    <a:pt x="175" y="43"/>
                  </a:moveTo>
                  <a:cubicBezTo>
                    <a:pt x="174" y="43"/>
                    <a:pt x="174" y="43"/>
                    <a:pt x="174" y="43"/>
                  </a:cubicBezTo>
                  <a:cubicBezTo>
                    <a:pt x="174" y="43"/>
                    <a:pt x="177" y="46"/>
                    <a:pt x="178" y="47"/>
                  </a:cubicBezTo>
                  <a:cubicBezTo>
                    <a:pt x="180" y="48"/>
                    <a:pt x="177" y="48"/>
                    <a:pt x="177" y="48"/>
                  </a:cubicBezTo>
                  <a:cubicBezTo>
                    <a:pt x="177" y="48"/>
                    <a:pt x="170" y="55"/>
                    <a:pt x="170" y="56"/>
                  </a:cubicBezTo>
                  <a:cubicBezTo>
                    <a:pt x="170" y="58"/>
                    <a:pt x="174" y="58"/>
                    <a:pt x="181" y="55"/>
                  </a:cubicBezTo>
                  <a:cubicBezTo>
                    <a:pt x="188" y="53"/>
                    <a:pt x="185" y="55"/>
                    <a:pt x="193" y="48"/>
                  </a:cubicBezTo>
                  <a:cubicBezTo>
                    <a:pt x="201" y="41"/>
                    <a:pt x="203" y="53"/>
                    <a:pt x="208" y="55"/>
                  </a:cubicBezTo>
                  <a:cubicBezTo>
                    <a:pt x="213" y="58"/>
                    <a:pt x="214" y="58"/>
                    <a:pt x="217" y="63"/>
                  </a:cubicBezTo>
                  <a:cubicBezTo>
                    <a:pt x="222" y="68"/>
                    <a:pt x="217" y="63"/>
                    <a:pt x="212" y="69"/>
                  </a:cubicBezTo>
                  <a:cubicBezTo>
                    <a:pt x="208" y="74"/>
                    <a:pt x="211" y="70"/>
                    <a:pt x="207" y="71"/>
                  </a:cubicBezTo>
                  <a:cubicBezTo>
                    <a:pt x="203" y="71"/>
                    <a:pt x="195" y="71"/>
                    <a:pt x="192" y="72"/>
                  </a:cubicBezTo>
                  <a:cubicBezTo>
                    <a:pt x="189" y="72"/>
                    <a:pt x="188" y="73"/>
                    <a:pt x="191" y="82"/>
                  </a:cubicBezTo>
                  <a:cubicBezTo>
                    <a:pt x="193" y="91"/>
                    <a:pt x="191" y="82"/>
                    <a:pt x="179" y="93"/>
                  </a:cubicBezTo>
                  <a:cubicBezTo>
                    <a:pt x="167" y="103"/>
                    <a:pt x="183" y="99"/>
                    <a:pt x="173" y="103"/>
                  </a:cubicBezTo>
                  <a:cubicBezTo>
                    <a:pt x="164" y="109"/>
                    <a:pt x="176" y="106"/>
                    <a:pt x="184" y="107"/>
                  </a:cubicBezTo>
                  <a:cubicBezTo>
                    <a:pt x="193" y="108"/>
                    <a:pt x="188" y="106"/>
                    <a:pt x="196" y="111"/>
                  </a:cubicBezTo>
                  <a:cubicBezTo>
                    <a:pt x="202" y="116"/>
                    <a:pt x="196" y="115"/>
                    <a:pt x="193" y="117"/>
                  </a:cubicBezTo>
                  <a:cubicBezTo>
                    <a:pt x="191" y="119"/>
                    <a:pt x="185" y="119"/>
                    <a:pt x="183" y="118"/>
                  </a:cubicBezTo>
                  <a:cubicBezTo>
                    <a:pt x="180" y="117"/>
                    <a:pt x="178" y="118"/>
                    <a:pt x="178" y="118"/>
                  </a:cubicBezTo>
                  <a:cubicBezTo>
                    <a:pt x="178" y="118"/>
                    <a:pt x="171" y="114"/>
                    <a:pt x="167" y="119"/>
                  </a:cubicBezTo>
                  <a:cubicBezTo>
                    <a:pt x="162" y="124"/>
                    <a:pt x="167" y="119"/>
                    <a:pt x="165" y="119"/>
                  </a:cubicBezTo>
                  <a:cubicBezTo>
                    <a:pt x="163" y="117"/>
                    <a:pt x="161" y="119"/>
                    <a:pt x="158" y="117"/>
                  </a:cubicBezTo>
                  <a:cubicBezTo>
                    <a:pt x="156" y="116"/>
                    <a:pt x="150" y="115"/>
                    <a:pt x="138" y="125"/>
                  </a:cubicBezTo>
                  <a:cubicBezTo>
                    <a:pt x="126" y="134"/>
                    <a:pt x="139" y="129"/>
                    <a:pt x="134" y="134"/>
                  </a:cubicBezTo>
                  <a:cubicBezTo>
                    <a:pt x="128" y="138"/>
                    <a:pt x="132" y="136"/>
                    <a:pt x="130" y="132"/>
                  </a:cubicBezTo>
                  <a:cubicBezTo>
                    <a:pt x="129" y="129"/>
                    <a:pt x="127" y="123"/>
                    <a:pt x="125" y="123"/>
                  </a:cubicBezTo>
                  <a:cubicBezTo>
                    <a:pt x="123" y="123"/>
                    <a:pt x="122" y="125"/>
                    <a:pt x="120" y="127"/>
                  </a:cubicBezTo>
                  <a:cubicBezTo>
                    <a:pt x="117" y="130"/>
                    <a:pt x="108" y="117"/>
                    <a:pt x="103" y="122"/>
                  </a:cubicBezTo>
                  <a:cubicBezTo>
                    <a:pt x="97" y="126"/>
                    <a:pt x="101" y="123"/>
                    <a:pt x="96" y="129"/>
                  </a:cubicBezTo>
                  <a:cubicBezTo>
                    <a:pt x="91" y="135"/>
                    <a:pt x="98" y="135"/>
                    <a:pt x="102" y="138"/>
                  </a:cubicBezTo>
                  <a:cubicBezTo>
                    <a:pt x="106" y="140"/>
                    <a:pt x="103" y="135"/>
                    <a:pt x="108" y="132"/>
                  </a:cubicBezTo>
                  <a:cubicBezTo>
                    <a:pt x="113" y="129"/>
                    <a:pt x="111" y="133"/>
                    <a:pt x="120" y="138"/>
                  </a:cubicBezTo>
                  <a:cubicBezTo>
                    <a:pt x="130" y="143"/>
                    <a:pt x="120" y="138"/>
                    <a:pt x="120" y="143"/>
                  </a:cubicBezTo>
                  <a:cubicBezTo>
                    <a:pt x="120" y="147"/>
                    <a:pt x="114" y="143"/>
                    <a:pt x="110" y="146"/>
                  </a:cubicBezTo>
                  <a:cubicBezTo>
                    <a:pt x="106" y="148"/>
                    <a:pt x="108" y="148"/>
                    <a:pt x="102" y="150"/>
                  </a:cubicBezTo>
                  <a:cubicBezTo>
                    <a:pt x="97" y="153"/>
                    <a:pt x="102" y="150"/>
                    <a:pt x="102" y="154"/>
                  </a:cubicBezTo>
                  <a:cubicBezTo>
                    <a:pt x="102" y="158"/>
                    <a:pt x="99" y="155"/>
                    <a:pt x="94" y="160"/>
                  </a:cubicBezTo>
                  <a:cubicBezTo>
                    <a:pt x="90" y="164"/>
                    <a:pt x="93" y="162"/>
                    <a:pt x="96" y="166"/>
                  </a:cubicBezTo>
                  <a:cubicBezTo>
                    <a:pt x="99" y="169"/>
                    <a:pt x="98" y="165"/>
                    <a:pt x="100" y="164"/>
                  </a:cubicBezTo>
                  <a:cubicBezTo>
                    <a:pt x="101" y="162"/>
                    <a:pt x="102" y="162"/>
                    <a:pt x="107" y="163"/>
                  </a:cubicBezTo>
                  <a:cubicBezTo>
                    <a:pt x="112" y="164"/>
                    <a:pt x="112" y="162"/>
                    <a:pt x="114" y="163"/>
                  </a:cubicBezTo>
                  <a:cubicBezTo>
                    <a:pt x="117" y="163"/>
                    <a:pt x="117" y="160"/>
                    <a:pt x="127" y="157"/>
                  </a:cubicBezTo>
                  <a:cubicBezTo>
                    <a:pt x="138" y="152"/>
                    <a:pt x="127" y="157"/>
                    <a:pt x="135" y="161"/>
                  </a:cubicBezTo>
                  <a:cubicBezTo>
                    <a:pt x="143" y="165"/>
                    <a:pt x="135" y="161"/>
                    <a:pt x="140" y="160"/>
                  </a:cubicBezTo>
                  <a:cubicBezTo>
                    <a:pt x="144" y="158"/>
                    <a:pt x="144" y="156"/>
                    <a:pt x="147" y="154"/>
                  </a:cubicBezTo>
                  <a:cubicBezTo>
                    <a:pt x="149" y="152"/>
                    <a:pt x="148" y="151"/>
                    <a:pt x="153" y="149"/>
                  </a:cubicBezTo>
                  <a:cubicBezTo>
                    <a:pt x="159" y="148"/>
                    <a:pt x="153" y="149"/>
                    <a:pt x="159" y="147"/>
                  </a:cubicBezTo>
                  <a:cubicBezTo>
                    <a:pt x="164" y="146"/>
                    <a:pt x="160" y="143"/>
                    <a:pt x="159" y="136"/>
                  </a:cubicBezTo>
                  <a:cubicBezTo>
                    <a:pt x="157" y="129"/>
                    <a:pt x="159" y="136"/>
                    <a:pt x="162" y="134"/>
                  </a:cubicBezTo>
                  <a:cubicBezTo>
                    <a:pt x="165" y="133"/>
                    <a:pt x="164" y="133"/>
                    <a:pt x="165" y="132"/>
                  </a:cubicBezTo>
                  <a:cubicBezTo>
                    <a:pt x="167" y="132"/>
                    <a:pt x="165" y="132"/>
                    <a:pt x="174" y="132"/>
                  </a:cubicBezTo>
                  <a:cubicBezTo>
                    <a:pt x="182" y="131"/>
                    <a:pt x="176" y="131"/>
                    <a:pt x="179" y="131"/>
                  </a:cubicBezTo>
                  <a:cubicBezTo>
                    <a:pt x="182" y="130"/>
                    <a:pt x="183" y="130"/>
                    <a:pt x="188" y="130"/>
                  </a:cubicBezTo>
                  <a:cubicBezTo>
                    <a:pt x="192" y="129"/>
                    <a:pt x="191" y="129"/>
                    <a:pt x="193" y="129"/>
                  </a:cubicBezTo>
                  <a:cubicBezTo>
                    <a:pt x="195" y="129"/>
                    <a:pt x="200" y="132"/>
                    <a:pt x="203" y="134"/>
                  </a:cubicBezTo>
                  <a:cubicBezTo>
                    <a:pt x="207" y="136"/>
                    <a:pt x="212" y="137"/>
                    <a:pt x="216" y="135"/>
                  </a:cubicBezTo>
                  <a:cubicBezTo>
                    <a:pt x="220" y="133"/>
                    <a:pt x="219" y="135"/>
                    <a:pt x="222" y="136"/>
                  </a:cubicBezTo>
                  <a:cubicBezTo>
                    <a:pt x="223" y="137"/>
                    <a:pt x="227" y="141"/>
                    <a:pt x="228" y="143"/>
                  </a:cubicBezTo>
                  <a:cubicBezTo>
                    <a:pt x="229" y="144"/>
                    <a:pt x="237" y="146"/>
                    <a:pt x="243" y="152"/>
                  </a:cubicBezTo>
                  <a:cubicBezTo>
                    <a:pt x="250" y="160"/>
                    <a:pt x="249" y="158"/>
                    <a:pt x="247" y="170"/>
                  </a:cubicBezTo>
                  <a:cubicBezTo>
                    <a:pt x="245" y="183"/>
                    <a:pt x="251" y="173"/>
                    <a:pt x="253" y="178"/>
                  </a:cubicBezTo>
                  <a:cubicBezTo>
                    <a:pt x="254" y="184"/>
                    <a:pt x="255" y="181"/>
                    <a:pt x="258" y="185"/>
                  </a:cubicBezTo>
                  <a:cubicBezTo>
                    <a:pt x="261" y="189"/>
                    <a:pt x="258" y="185"/>
                    <a:pt x="254" y="192"/>
                  </a:cubicBezTo>
                  <a:cubicBezTo>
                    <a:pt x="251" y="199"/>
                    <a:pt x="254" y="192"/>
                    <a:pt x="252" y="197"/>
                  </a:cubicBezTo>
                  <a:cubicBezTo>
                    <a:pt x="250" y="202"/>
                    <a:pt x="252" y="200"/>
                    <a:pt x="253" y="204"/>
                  </a:cubicBezTo>
                  <a:cubicBezTo>
                    <a:pt x="253" y="209"/>
                    <a:pt x="252" y="207"/>
                    <a:pt x="249" y="211"/>
                  </a:cubicBezTo>
                  <a:cubicBezTo>
                    <a:pt x="245" y="214"/>
                    <a:pt x="247" y="213"/>
                    <a:pt x="246" y="219"/>
                  </a:cubicBezTo>
                  <a:cubicBezTo>
                    <a:pt x="246" y="223"/>
                    <a:pt x="244" y="220"/>
                    <a:pt x="241" y="224"/>
                  </a:cubicBezTo>
                  <a:cubicBezTo>
                    <a:pt x="237" y="228"/>
                    <a:pt x="230" y="228"/>
                    <a:pt x="225" y="229"/>
                  </a:cubicBezTo>
                  <a:cubicBezTo>
                    <a:pt x="219" y="231"/>
                    <a:pt x="217" y="231"/>
                    <a:pt x="213" y="231"/>
                  </a:cubicBezTo>
                  <a:cubicBezTo>
                    <a:pt x="208" y="230"/>
                    <a:pt x="203" y="232"/>
                    <a:pt x="200" y="231"/>
                  </a:cubicBezTo>
                  <a:cubicBezTo>
                    <a:pt x="197" y="229"/>
                    <a:pt x="194" y="231"/>
                    <a:pt x="193" y="232"/>
                  </a:cubicBezTo>
                  <a:cubicBezTo>
                    <a:pt x="193" y="233"/>
                    <a:pt x="194" y="235"/>
                    <a:pt x="191" y="240"/>
                  </a:cubicBezTo>
                  <a:cubicBezTo>
                    <a:pt x="187" y="244"/>
                    <a:pt x="187" y="240"/>
                    <a:pt x="184" y="240"/>
                  </a:cubicBezTo>
                  <a:cubicBezTo>
                    <a:pt x="181" y="240"/>
                    <a:pt x="175" y="247"/>
                    <a:pt x="175" y="247"/>
                  </a:cubicBezTo>
                  <a:cubicBezTo>
                    <a:pt x="175" y="247"/>
                    <a:pt x="177" y="251"/>
                    <a:pt x="180" y="257"/>
                  </a:cubicBezTo>
                  <a:cubicBezTo>
                    <a:pt x="183" y="262"/>
                    <a:pt x="180" y="257"/>
                    <a:pt x="181" y="260"/>
                  </a:cubicBezTo>
                  <a:cubicBezTo>
                    <a:pt x="182" y="264"/>
                    <a:pt x="184" y="274"/>
                    <a:pt x="184" y="274"/>
                  </a:cubicBezTo>
                  <a:cubicBezTo>
                    <a:pt x="184" y="274"/>
                    <a:pt x="182" y="277"/>
                    <a:pt x="181" y="282"/>
                  </a:cubicBezTo>
                  <a:cubicBezTo>
                    <a:pt x="179" y="287"/>
                    <a:pt x="179" y="286"/>
                    <a:pt x="179" y="288"/>
                  </a:cubicBezTo>
                  <a:cubicBezTo>
                    <a:pt x="179" y="289"/>
                    <a:pt x="176" y="294"/>
                    <a:pt x="176" y="297"/>
                  </a:cubicBezTo>
                  <a:cubicBezTo>
                    <a:pt x="176" y="299"/>
                    <a:pt x="176" y="301"/>
                    <a:pt x="176" y="305"/>
                  </a:cubicBezTo>
                  <a:cubicBezTo>
                    <a:pt x="177" y="309"/>
                    <a:pt x="181" y="308"/>
                    <a:pt x="185" y="310"/>
                  </a:cubicBezTo>
                  <a:cubicBezTo>
                    <a:pt x="190" y="312"/>
                    <a:pt x="188" y="313"/>
                    <a:pt x="191" y="319"/>
                  </a:cubicBezTo>
                  <a:cubicBezTo>
                    <a:pt x="194" y="325"/>
                    <a:pt x="191" y="319"/>
                    <a:pt x="195" y="324"/>
                  </a:cubicBezTo>
                  <a:cubicBezTo>
                    <a:pt x="199" y="330"/>
                    <a:pt x="195" y="327"/>
                    <a:pt x="193" y="332"/>
                  </a:cubicBezTo>
                  <a:cubicBezTo>
                    <a:pt x="190" y="337"/>
                    <a:pt x="190" y="334"/>
                    <a:pt x="188" y="342"/>
                  </a:cubicBezTo>
                  <a:cubicBezTo>
                    <a:pt x="187" y="348"/>
                    <a:pt x="188" y="344"/>
                    <a:pt x="189" y="350"/>
                  </a:cubicBezTo>
                  <a:cubicBezTo>
                    <a:pt x="190" y="355"/>
                    <a:pt x="189" y="350"/>
                    <a:pt x="191" y="355"/>
                  </a:cubicBezTo>
                  <a:cubicBezTo>
                    <a:pt x="193" y="361"/>
                    <a:pt x="191" y="355"/>
                    <a:pt x="190" y="363"/>
                  </a:cubicBezTo>
                  <a:cubicBezTo>
                    <a:pt x="188" y="372"/>
                    <a:pt x="190" y="367"/>
                    <a:pt x="188" y="375"/>
                  </a:cubicBezTo>
                  <a:cubicBezTo>
                    <a:pt x="186" y="382"/>
                    <a:pt x="188" y="375"/>
                    <a:pt x="186" y="375"/>
                  </a:cubicBezTo>
                  <a:cubicBezTo>
                    <a:pt x="184" y="376"/>
                    <a:pt x="176" y="375"/>
                    <a:pt x="174" y="374"/>
                  </a:cubicBezTo>
                  <a:cubicBezTo>
                    <a:pt x="172" y="372"/>
                    <a:pt x="162" y="371"/>
                    <a:pt x="159" y="372"/>
                  </a:cubicBezTo>
                  <a:cubicBezTo>
                    <a:pt x="156" y="372"/>
                    <a:pt x="155" y="366"/>
                    <a:pt x="155" y="366"/>
                  </a:cubicBezTo>
                  <a:cubicBezTo>
                    <a:pt x="144" y="362"/>
                    <a:pt x="144" y="362"/>
                    <a:pt x="144" y="362"/>
                  </a:cubicBezTo>
                  <a:cubicBezTo>
                    <a:pt x="134" y="353"/>
                    <a:pt x="134" y="353"/>
                    <a:pt x="134" y="353"/>
                  </a:cubicBezTo>
                  <a:cubicBezTo>
                    <a:pt x="134" y="353"/>
                    <a:pt x="132" y="347"/>
                    <a:pt x="132" y="346"/>
                  </a:cubicBezTo>
                  <a:cubicBezTo>
                    <a:pt x="132" y="344"/>
                    <a:pt x="127" y="345"/>
                    <a:pt x="125" y="345"/>
                  </a:cubicBezTo>
                  <a:cubicBezTo>
                    <a:pt x="123" y="345"/>
                    <a:pt x="122" y="342"/>
                    <a:pt x="121" y="341"/>
                  </a:cubicBezTo>
                  <a:cubicBezTo>
                    <a:pt x="120" y="340"/>
                    <a:pt x="114" y="336"/>
                    <a:pt x="110" y="336"/>
                  </a:cubicBezTo>
                  <a:cubicBezTo>
                    <a:pt x="106" y="336"/>
                    <a:pt x="111" y="327"/>
                    <a:pt x="111" y="327"/>
                  </a:cubicBezTo>
                  <a:cubicBezTo>
                    <a:pt x="111" y="327"/>
                    <a:pt x="105" y="325"/>
                    <a:pt x="103" y="321"/>
                  </a:cubicBezTo>
                  <a:cubicBezTo>
                    <a:pt x="102" y="318"/>
                    <a:pt x="100" y="310"/>
                    <a:pt x="100" y="308"/>
                  </a:cubicBezTo>
                  <a:cubicBezTo>
                    <a:pt x="100" y="306"/>
                    <a:pt x="98" y="299"/>
                    <a:pt x="98" y="299"/>
                  </a:cubicBezTo>
                  <a:cubicBezTo>
                    <a:pt x="92" y="295"/>
                    <a:pt x="92" y="295"/>
                    <a:pt x="92" y="295"/>
                  </a:cubicBezTo>
                  <a:cubicBezTo>
                    <a:pt x="92" y="295"/>
                    <a:pt x="89" y="286"/>
                    <a:pt x="87" y="285"/>
                  </a:cubicBezTo>
                  <a:cubicBezTo>
                    <a:pt x="86" y="284"/>
                    <a:pt x="81" y="279"/>
                    <a:pt x="79" y="280"/>
                  </a:cubicBezTo>
                  <a:cubicBezTo>
                    <a:pt x="76" y="281"/>
                    <a:pt x="73" y="266"/>
                    <a:pt x="73" y="266"/>
                  </a:cubicBezTo>
                  <a:cubicBezTo>
                    <a:pt x="67" y="260"/>
                    <a:pt x="67" y="260"/>
                    <a:pt x="67" y="260"/>
                  </a:cubicBezTo>
                  <a:cubicBezTo>
                    <a:pt x="67" y="260"/>
                    <a:pt x="63" y="252"/>
                    <a:pt x="63" y="251"/>
                  </a:cubicBezTo>
                  <a:cubicBezTo>
                    <a:pt x="62" y="249"/>
                    <a:pt x="65" y="245"/>
                    <a:pt x="65" y="245"/>
                  </a:cubicBezTo>
                  <a:cubicBezTo>
                    <a:pt x="65" y="245"/>
                    <a:pt x="70" y="243"/>
                    <a:pt x="73" y="244"/>
                  </a:cubicBezTo>
                  <a:cubicBezTo>
                    <a:pt x="77" y="245"/>
                    <a:pt x="76" y="244"/>
                    <a:pt x="77" y="243"/>
                  </a:cubicBezTo>
                  <a:cubicBezTo>
                    <a:pt x="79" y="243"/>
                    <a:pt x="79" y="242"/>
                    <a:pt x="82" y="240"/>
                  </a:cubicBezTo>
                  <a:cubicBezTo>
                    <a:pt x="85" y="239"/>
                    <a:pt x="82" y="236"/>
                    <a:pt x="80" y="234"/>
                  </a:cubicBezTo>
                  <a:cubicBezTo>
                    <a:pt x="80" y="231"/>
                    <a:pt x="85" y="230"/>
                    <a:pt x="86" y="229"/>
                  </a:cubicBezTo>
                  <a:cubicBezTo>
                    <a:pt x="88" y="228"/>
                    <a:pt x="87" y="222"/>
                    <a:pt x="88" y="220"/>
                  </a:cubicBezTo>
                  <a:cubicBezTo>
                    <a:pt x="89" y="219"/>
                    <a:pt x="89" y="216"/>
                    <a:pt x="90" y="212"/>
                  </a:cubicBezTo>
                  <a:cubicBezTo>
                    <a:pt x="91" y="207"/>
                    <a:pt x="93" y="208"/>
                    <a:pt x="94" y="207"/>
                  </a:cubicBezTo>
                  <a:cubicBezTo>
                    <a:pt x="97" y="206"/>
                    <a:pt x="92" y="202"/>
                    <a:pt x="94" y="196"/>
                  </a:cubicBezTo>
                  <a:cubicBezTo>
                    <a:pt x="95" y="191"/>
                    <a:pt x="88" y="196"/>
                    <a:pt x="88" y="196"/>
                  </a:cubicBezTo>
                  <a:cubicBezTo>
                    <a:pt x="88" y="196"/>
                    <a:pt x="88" y="196"/>
                    <a:pt x="85" y="201"/>
                  </a:cubicBezTo>
                  <a:cubicBezTo>
                    <a:pt x="82" y="205"/>
                    <a:pt x="84" y="203"/>
                    <a:pt x="83" y="208"/>
                  </a:cubicBezTo>
                  <a:cubicBezTo>
                    <a:pt x="81" y="212"/>
                    <a:pt x="84" y="214"/>
                    <a:pt x="83" y="216"/>
                  </a:cubicBezTo>
                  <a:cubicBezTo>
                    <a:pt x="83" y="217"/>
                    <a:pt x="77" y="220"/>
                    <a:pt x="76" y="224"/>
                  </a:cubicBezTo>
                  <a:cubicBezTo>
                    <a:pt x="75" y="228"/>
                    <a:pt x="73" y="233"/>
                    <a:pt x="73" y="233"/>
                  </a:cubicBezTo>
                  <a:cubicBezTo>
                    <a:pt x="73" y="233"/>
                    <a:pt x="62" y="234"/>
                    <a:pt x="59" y="234"/>
                  </a:cubicBezTo>
                  <a:cubicBezTo>
                    <a:pt x="58" y="233"/>
                    <a:pt x="55" y="228"/>
                    <a:pt x="55" y="228"/>
                  </a:cubicBezTo>
                  <a:cubicBezTo>
                    <a:pt x="55" y="228"/>
                    <a:pt x="52" y="223"/>
                    <a:pt x="51" y="221"/>
                  </a:cubicBezTo>
                  <a:cubicBezTo>
                    <a:pt x="50" y="219"/>
                    <a:pt x="51" y="211"/>
                    <a:pt x="51" y="211"/>
                  </a:cubicBezTo>
                  <a:cubicBezTo>
                    <a:pt x="49" y="204"/>
                    <a:pt x="49" y="204"/>
                    <a:pt x="49" y="204"/>
                  </a:cubicBezTo>
                  <a:cubicBezTo>
                    <a:pt x="49" y="204"/>
                    <a:pt x="52" y="199"/>
                    <a:pt x="50" y="197"/>
                  </a:cubicBezTo>
                  <a:cubicBezTo>
                    <a:pt x="49" y="195"/>
                    <a:pt x="50" y="197"/>
                    <a:pt x="49" y="198"/>
                  </a:cubicBezTo>
                  <a:cubicBezTo>
                    <a:pt x="47" y="199"/>
                    <a:pt x="42" y="201"/>
                    <a:pt x="42" y="203"/>
                  </a:cubicBezTo>
                  <a:cubicBezTo>
                    <a:pt x="41" y="205"/>
                    <a:pt x="41" y="212"/>
                    <a:pt x="39" y="214"/>
                  </a:cubicBezTo>
                  <a:cubicBezTo>
                    <a:pt x="38" y="217"/>
                    <a:pt x="37" y="216"/>
                    <a:pt x="36" y="220"/>
                  </a:cubicBezTo>
                  <a:cubicBezTo>
                    <a:pt x="35" y="223"/>
                    <a:pt x="35" y="223"/>
                    <a:pt x="34" y="223"/>
                  </a:cubicBezTo>
                  <a:cubicBezTo>
                    <a:pt x="39" y="141"/>
                    <a:pt x="94" y="68"/>
                    <a:pt x="17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0" name="Freeform 18"/>
            <p:cNvSpPr>
              <a:spLocks noEditPoints="1"/>
            </p:cNvSpPr>
            <p:nvPr userDrawn="1"/>
          </p:nvSpPr>
          <p:spPr bwMode="auto">
            <a:xfrm>
              <a:off x="4559300" y="4606926"/>
              <a:ext cx="1425575" cy="1390650"/>
            </a:xfrm>
            <a:custGeom>
              <a:avLst/>
              <a:gdLst>
                <a:gd name="T0" fmla="*/ 443 w 449"/>
                <a:gd name="T1" fmla="*/ 209 h 437"/>
                <a:gd name="T2" fmla="*/ 419 w 449"/>
                <a:gd name="T3" fmla="*/ 170 h 437"/>
                <a:gd name="T4" fmla="*/ 418 w 449"/>
                <a:gd name="T5" fmla="*/ 143 h 437"/>
                <a:gd name="T6" fmla="*/ 424 w 449"/>
                <a:gd name="T7" fmla="*/ 208 h 437"/>
                <a:gd name="T8" fmla="*/ 400 w 449"/>
                <a:gd name="T9" fmla="*/ 288 h 437"/>
                <a:gd name="T10" fmla="*/ 379 w 449"/>
                <a:gd name="T11" fmla="*/ 343 h 437"/>
                <a:gd name="T12" fmla="*/ 346 w 449"/>
                <a:gd name="T13" fmla="*/ 380 h 437"/>
                <a:gd name="T14" fmla="*/ 360 w 449"/>
                <a:gd name="T15" fmla="*/ 347 h 437"/>
                <a:gd name="T16" fmla="*/ 346 w 449"/>
                <a:gd name="T17" fmla="*/ 305 h 437"/>
                <a:gd name="T18" fmla="*/ 337 w 449"/>
                <a:gd name="T19" fmla="*/ 272 h 437"/>
                <a:gd name="T20" fmla="*/ 336 w 449"/>
                <a:gd name="T21" fmla="*/ 240 h 437"/>
                <a:gd name="T22" fmla="*/ 362 w 449"/>
                <a:gd name="T23" fmla="*/ 219 h 437"/>
                <a:gd name="T24" fmla="*/ 374 w 449"/>
                <a:gd name="T25" fmla="*/ 198 h 437"/>
                <a:gd name="T26" fmla="*/ 393 w 449"/>
                <a:gd name="T27" fmla="*/ 178 h 437"/>
                <a:gd name="T28" fmla="*/ 411 w 449"/>
                <a:gd name="T29" fmla="*/ 176 h 437"/>
                <a:gd name="T30" fmla="*/ 409 w 449"/>
                <a:gd name="T31" fmla="*/ 124 h 437"/>
                <a:gd name="T32" fmla="*/ 407 w 449"/>
                <a:gd name="T33" fmla="*/ 140 h 437"/>
                <a:gd name="T34" fmla="*/ 400 w 449"/>
                <a:gd name="T35" fmla="*/ 151 h 437"/>
                <a:gd name="T36" fmla="*/ 390 w 449"/>
                <a:gd name="T37" fmla="*/ 151 h 437"/>
                <a:gd name="T38" fmla="*/ 400 w 449"/>
                <a:gd name="T39" fmla="*/ 140 h 437"/>
                <a:gd name="T40" fmla="*/ 398 w 449"/>
                <a:gd name="T41" fmla="*/ 126 h 437"/>
                <a:gd name="T42" fmla="*/ 385 w 449"/>
                <a:gd name="T43" fmla="*/ 103 h 437"/>
                <a:gd name="T44" fmla="*/ 362 w 449"/>
                <a:gd name="T45" fmla="*/ 87 h 437"/>
                <a:gd name="T46" fmla="*/ 346 w 449"/>
                <a:gd name="T47" fmla="*/ 76 h 437"/>
                <a:gd name="T48" fmla="*/ 339 w 449"/>
                <a:gd name="T49" fmla="*/ 70 h 437"/>
                <a:gd name="T50" fmla="*/ 325 w 449"/>
                <a:gd name="T51" fmla="*/ 65 h 437"/>
                <a:gd name="T52" fmla="*/ 316 w 449"/>
                <a:gd name="T53" fmla="*/ 67 h 437"/>
                <a:gd name="T54" fmla="*/ 312 w 449"/>
                <a:gd name="T55" fmla="*/ 53 h 437"/>
                <a:gd name="T56" fmla="*/ 269 w 449"/>
                <a:gd name="T57" fmla="*/ 391 h 437"/>
                <a:gd name="T58" fmla="*/ 303 w 449"/>
                <a:gd name="T59" fmla="*/ 397 h 437"/>
                <a:gd name="T60" fmla="*/ 161 w 449"/>
                <a:gd name="T61" fmla="*/ 412 h 437"/>
                <a:gd name="T62" fmla="*/ 200 w 449"/>
                <a:gd name="T63" fmla="*/ 411 h 437"/>
                <a:gd name="T64" fmla="*/ 222 w 449"/>
                <a:gd name="T65" fmla="*/ 407 h 437"/>
                <a:gd name="T66" fmla="*/ 239 w 449"/>
                <a:gd name="T67" fmla="*/ 400 h 437"/>
                <a:gd name="T68" fmla="*/ 267 w 449"/>
                <a:gd name="T69" fmla="*/ 395 h 437"/>
                <a:gd name="T70" fmla="*/ 218 w 449"/>
                <a:gd name="T71" fmla="*/ 22 h 437"/>
                <a:gd name="T72" fmla="*/ 245 w 449"/>
                <a:gd name="T73" fmla="*/ 37 h 437"/>
                <a:gd name="T74" fmla="*/ 222 w 449"/>
                <a:gd name="T75" fmla="*/ 60 h 437"/>
                <a:gd name="T76" fmla="*/ 217 w 449"/>
                <a:gd name="T77" fmla="*/ 95 h 437"/>
                <a:gd name="T78" fmla="*/ 183 w 449"/>
                <a:gd name="T79" fmla="*/ 87 h 437"/>
                <a:gd name="T80" fmla="*/ 144 w 449"/>
                <a:gd name="T81" fmla="*/ 88 h 437"/>
                <a:gd name="T82" fmla="*/ 142 w 449"/>
                <a:gd name="T83" fmla="*/ 99 h 437"/>
                <a:gd name="T84" fmla="*/ 112 w 449"/>
                <a:gd name="T85" fmla="*/ 115 h 437"/>
                <a:gd name="T86" fmla="*/ 145 w 449"/>
                <a:gd name="T87" fmla="*/ 119 h 437"/>
                <a:gd name="T88" fmla="*/ 177 w 449"/>
                <a:gd name="T89" fmla="*/ 116 h 437"/>
                <a:gd name="T90" fmla="*/ 201 w 449"/>
                <a:gd name="T91" fmla="*/ 104 h 437"/>
                <a:gd name="T92" fmla="*/ 240 w 449"/>
                <a:gd name="T93" fmla="*/ 119 h 437"/>
                <a:gd name="T94" fmla="*/ 266 w 449"/>
                <a:gd name="T95" fmla="*/ 175 h 437"/>
                <a:gd name="T96" fmla="*/ 248 w 449"/>
                <a:gd name="T97" fmla="*/ 205 h 437"/>
                <a:gd name="T98" fmla="*/ 193 w 449"/>
                <a:gd name="T99" fmla="*/ 206 h 437"/>
                <a:gd name="T100" fmla="*/ 175 w 449"/>
                <a:gd name="T101" fmla="*/ 232 h 437"/>
                <a:gd name="T102" fmla="*/ 162 w 449"/>
                <a:gd name="T103" fmla="*/ 274 h 437"/>
                <a:gd name="T104" fmla="*/ 166 w 449"/>
                <a:gd name="T105" fmla="*/ 313 h 437"/>
                <a:gd name="T106" fmla="*/ 156 w 449"/>
                <a:gd name="T107" fmla="*/ 345 h 437"/>
                <a:gd name="T108" fmla="*/ 108 w 449"/>
                <a:gd name="T109" fmla="*/ 312 h 437"/>
                <a:gd name="T110" fmla="*/ 93 w 449"/>
                <a:gd name="T111" fmla="*/ 282 h 437"/>
                <a:gd name="T112" fmla="*/ 78 w 449"/>
                <a:gd name="T113" fmla="*/ 236 h 437"/>
                <a:gd name="T114" fmla="*/ 66 w 449"/>
                <a:gd name="T115" fmla="*/ 191 h 437"/>
                <a:gd name="T116" fmla="*/ 89 w 449"/>
                <a:gd name="T117" fmla="*/ 181 h 437"/>
                <a:gd name="T118" fmla="*/ 97 w 449"/>
                <a:gd name="T119" fmla="*/ 149 h 437"/>
                <a:gd name="T120" fmla="*/ 75 w 449"/>
                <a:gd name="T121" fmla="*/ 182 h 437"/>
                <a:gd name="T122" fmla="*/ 58 w 449"/>
                <a:gd name="T123" fmla="*/ 148 h 437"/>
                <a:gd name="T124" fmla="*/ 42 w 449"/>
                <a:gd name="T125" fmla="*/ 16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9" h="437">
                  <a:moveTo>
                    <a:pt x="67" y="89"/>
                  </a:moveTo>
                  <a:cubicBezTo>
                    <a:pt x="6" y="159"/>
                    <a:pt x="0" y="257"/>
                    <a:pt x="51" y="335"/>
                  </a:cubicBezTo>
                  <a:cubicBezTo>
                    <a:pt x="78" y="377"/>
                    <a:pt x="111" y="401"/>
                    <a:pt x="142" y="414"/>
                  </a:cubicBezTo>
                  <a:cubicBezTo>
                    <a:pt x="173" y="429"/>
                    <a:pt x="208" y="437"/>
                    <a:pt x="244" y="435"/>
                  </a:cubicBezTo>
                  <a:cubicBezTo>
                    <a:pt x="360" y="428"/>
                    <a:pt x="449" y="327"/>
                    <a:pt x="443" y="209"/>
                  </a:cubicBezTo>
                  <a:cubicBezTo>
                    <a:pt x="436" y="91"/>
                    <a:pt x="336" y="0"/>
                    <a:pt x="221" y="7"/>
                  </a:cubicBezTo>
                  <a:cubicBezTo>
                    <a:pt x="158" y="11"/>
                    <a:pt x="103" y="42"/>
                    <a:pt x="67" y="89"/>
                  </a:cubicBezTo>
                  <a:close/>
                  <a:moveTo>
                    <a:pt x="416" y="180"/>
                  </a:moveTo>
                  <a:cubicBezTo>
                    <a:pt x="416" y="179"/>
                    <a:pt x="416" y="179"/>
                    <a:pt x="417" y="178"/>
                  </a:cubicBezTo>
                  <a:cubicBezTo>
                    <a:pt x="418" y="177"/>
                    <a:pt x="419" y="172"/>
                    <a:pt x="419" y="170"/>
                  </a:cubicBezTo>
                  <a:cubicBezTo>
                    <a:pt x="418" y="168"/>
                    <a:pt x="417" y="166"/>
                    <a:pt x="416" y="164"/>
                  </a:cubicBezTo>
                  <a:cubicBezTo>
                    <a:pt x="416" y="163"/>
                    <a:pt x="417" y="161"/>
                    <a:pt x="416" y="156"/>
                  </a:cubicBezTo>
                  <a:cubicBezTo>
                    <a:pt x="416" y="151"/>
                    <a:pt x="416" y="151"/>
                    <a:pt x="416" y="150"/>
                  </a:cubicBezTo>
                  <a:cubicBezTo>
                    <a:pt x="416" y="148"/>
                    <a:pt x="416" y="147"/>
                    <a:pt x="416" y="145"/>
                  </a:cubicBezTo>
                  <a:cubicBezTo>
                    <a:pt x="416" y="144"/>
                    <a:pt x="418" y="144"/>
                    <a:pt x="418" y="143"/>
                  </a:cubicBezTo>
                  <a:cubicBezTo>
                    <a:pt x="423" y="156"/>
                    <a:pt x="427" y="169"/>
                    <a:pt x="430" y="182"/>
                  </a:cubicBezTo>
                  <a:cubicBezTo>
                    <a:pt x="430" y="184"/>
                    <a:pt x="429" y="186"/>
                    <a:pt x="428" y="188"/>
                  </a:cubicBezTo>
                  <a:cubicBezTo>
                    <a:pt x="428" y="190"/>
                    <a:pt x="428" y="189"/>
                    <a:pt x="425" y="193"/>
                  </a:cubicBezTo>
                  <a:cubicBezTo>
                    <a:pt x="423" y="197"/>
                    <a:pt x="422" y="197"/>
                    <a:pt x="421" y="199"/>
                  </a:cubicBezTo>
                  <a:cubicBezTo>
                    <a:pt x="421" y="202"/>
                    <a:pt x="421" y="199"/>
                    <a:pt x="424" y="208"/>
                  </a:cubicBezTo>
                  <a:cubicBezTo>
                    <a:pt x="427" y="217"/>
                    <a:pt x="420" y="224"/>
                    <a:pt x="420" y="224"/>
                  </a:cubicBezTo>
                  <a:cubicBezTo>
                    <a:pt x="420" y="224"/>
                    <a:pt x="421" y="227"/>
                    <a:pt x="421" y="243"/>
                  </a:cubicBezTo>
                  <a:cubicBezTo>
                    <a:pt x="422" y="258"/>
                    <a:pt x="416" y="262"/>
                    <a:pt x="411" y="272"/>
                  </a:cubicBezTo>
                  <a:cubicBezTo>
                    <a:pt x="407" y="281"/>
                    <a:pt x="409" y="278"/>
                    <a:pt x="407" y="281"/>
                  </a:cubicBezTo>
                  <a:cubicBezTo>
                    <a:pt x="405" y="285"/>
                    <a:pt x="405" y="282"/>
                    <a:pt x="400" y="288"/>
                  </a:cubicBezTo>
                  <a:cubicBezTo>
                    <a:pt x="395" y="293"/>
                    <a:pt x="399" y="293"/>
                    <a:pt x="397" y="304"/>
                  </a:cubicBezTo>
                  <a:cubicBezTo>
                    <a:pt x="395" y="315"/>
                    <a:pt x="395" y="309"/>
                    <a:pt x="393" y="319"/>
                  </a:cubicBezTo>
                  <a:cubicBezTo>
                    <a:pt x="392" y="328"/>
                    <a:pt x="391" y="321"/>
                    <a:pt x="387" y="327"/>
                  </a:cubicBezTo>
                  <a:cubicBezTo>
                    <a:pt x="384" y="332"/>
                    <a:pt x="387" y="327"/>
                    <a:pt x="383" y="335"/>
                  </a:cubicBezTo>
                  <a:cubicBezTo>
                    <a:pt x="380" y="343"/>
                    <a:pt x="380" y="339"/>
                    <a:pt x="379" y="343"/>
                  </a:cubicBezTo>
                  <a:cubicBezTo>
                    <a:pt x="378" y="347"/>
                    <a:pt x="376" y="345"/>
                    <a:pt x="371" y="362"/>
                  </a:cubicBezTo>
                  <a:cubicBezTo>
                    <a:pt x="366" y="379"/>
                    <a:pt x="369" y="364"/>
                    <a:pt x="367" y="368"/>
                  </a:cubicBezTo>
                  <a:cubicBezTo>
                    <a:pt x="364" y="372"/>
                    <a:pt x="362" y="370"/>
                    <a:pt x="354" y="377"/>
                  </a:cubicBezTo>
                  <a:cubicBezTo>
                    <a:pt x="348" y="383"/>
                    <a:pt x="352" y="379"/>
                    <a:pt x="347" y="383"/>
                  </a:cubicBezTo>
                  <a:cubicBezTo>
                    <a:pt x="341" y="388"/>
                    <a:pt x="346" y="382"/>
                    <a:pt x="346" y="380"/>
                  </a:cubicBezTo>
                  <a:cubicBezTo>
                    <a:pt x="346" y="378"/>
                    <a:pt x="348" y="376"/>
                    <a:pt x="350" y="374"/>
                  </a:cubicBezTo>
                  <a:cubicBezTo>
                    <a:pt x="352" y="372"/>
                    <a:pt x="353" y="369"/>
                    <a:pt x="355" y="367"/>
                  </a:cubicBezTo>
                  <a:cubicBezTo>
                    <a:pt x="357" y="364"/>
                    <a:pt x="356" y="363"/>
                    <a:pt x="357" y="360"/>
                  </a:cubicBezTo>
                  <a:cubicBezTo>
                    <a:pt x="359" y="358"/>
                    <a:pt x="360" y="357"/>
                    <a:pt x="363" y="352"/>
                  </a:cubicBezTo>
                  <a:cubicBezTo>
                    <a:pt x="366" y="347"/>
                    <a:pt x="361" y="349"/>
                    <a:pt x="360" y="347"/>
                  </a:cubicBezTo>
                  <a:cubicBezTo>
                    <a:pt x="359" y="345"/>
                    <a:pt x="359" y="346"/>
                    <a:pt x="357" y="344"/>
                  </a:cubicBezTo>
                  <a:cubicBezTo>
                    <a:pt x="357" y="342"/>
                    <a:pt x="357" y="339"/>
                    <a:pt x="359" y="336"/>
                  </a:cubicBezTo>
                  <a:cubicBezTo>
                    <a:pt x="362" y="333"/>
                    <a:pt x="354" y="320"/>
                    <a:pt x="353" y="318"/>
                  </a:cubicBezTo>
                  <a:cubicBezTo>
                    <a:pt x="353" y="317"/>
                    <a:pt x="352" y="308"/>
                    <a:pt x="352" y="308"/>
                  </a:cubicBezTo>
                  <a:cubicBezTo>
                    <a:pt x="352" y="308"/>
                    <a:pt x="349" y="305"/>
                    <a:pt x="346" y="305"/>
                  </a:cubicBezTo>
                  <a:cubicBezTo>
                    <a:pt x="345" y="304"/>
                    <a:pt x="340" y="301"/>
                    <a:pt x="338" y="299"/>
                  </a:cubicBezTo>
                  <a:cubicBezTo>
                    <a:pt x="335" y="296"/>
                    <a:pt x="339" y="293"/>
                    <a:pt x="339" y="293"/>
                  </a:cubicBezTo>
                  <a:cubicBezTo>
                    <a:pt x="339" y="293"/>
                    <a:pt x="336" y="290"/>
                    <a:pt x="336" y="288"/>
                  </a:cubicBezTo>
                  <a:cubicBezTo>
                    <a:pt x="334" y="286"/>
                    <a:pt x="334" y="281"/>
                    <a:pt x="334" y="279"/>
                  </a:cubicBezTo>
                  <a:cubicBezTo>
                    <a:pt x="334" y="278"/>
                    <a:pt x="336" y="275"/>
                    <a:pt x="337" y="272"/>
                  </a:cubicBezTo>
                  <a:cubicBezTo>
                    <a:pt x="338" y="269"/>
                    <a:pt x="337" y="267"/>
                    <a:pt x="336" y="265"/>
                  </a:cubicBezTo>
                  <a:cubicBezTo>
                    <a:pt x="334" y="264"/>
                    <a:pt x="331" y="258"/>
                    <a:pt x="329" y="257"/>
                  </a:cubicBezTo>
                  <a:cubicBezTo>
                    <a:pt x="327" y="255"/>
                    <a:pt x="327" y="253"/>
                    <a:pt x="325" y="249"/>
                  </a:cubicBezTo>
                  <a:cubicBezTo>
                    <a:pt x="325" y="245"/>
                    <a:pt x="327" y="245"/>
                    <a:pt x="328" y="244"/>
                  </a:cubicBezTo>
                  <a:cubicBezTo>
                    <a:pt x="330" y="244"/>
                    <a:pt x="331" y="243"/>
                    <a:pt x="336" y="240"/>
                  </a:cubicBezTo>
                  <a:cubicBezTo>
                    <a:pt x="341" y="236"/>
                    <a:pt x="339" y="234"/>
                    <a:pt x="341" y="232"/>
                  </a:cubicBezTo>
                  <a:cubicBezTo>
                    <a:pt x="343" y="231"/>
                    <a:pt x="347" y="231"/>
                    <a:pt x="351" y="231"/>
                  </a:cubicBezTo>
                  <a:cubicBezTo>
                    <a:pt x="356" y="231"/>
                    <a:pt x="352" y="228"/>
                    <a:pt x="353" y="227"/>
                  </a:cubicBezTo>
                  <a:cubicBezTo>
                    <a:pt x="354" y="227"/>
                    <a:pt x="357" y="226"/>
                    <a:pt x="361" y="224"/>
                  </a:cubicBezTo>
                  <a:cubicBezTo>
                    <a:pt x="365" y="222"/>
                    <a:pt x="362" y="219"/>
                    <a:pt x="362" y="219"/>
                  </a:cubicBezTo>
                  <a:cubicBezTo>
                    <a:pt x="362" y="219"/>
                    <a:pt x="366" y="218"/>
                    <a:pt x="368" y="218"/>
                  </a:cubicBezTo>
                  <a:cubicBezTo>
                    <a:pt x="369" y="217"/>
                    <a:pt x="369" y="215"/>
                    <a:pt x="369" y="214"/>
                  </a:cubicBezTo>
                  <a:cubicBezTo>
                    <a:pt x="368" y="212"/>
                    <a:pt x="369" y="208"/>
                    <a:pt x="369" y="208"/>
                  </a:cubicBezTo>
                  <a:cubicBezTo>
                    <a:pt x="369" y="208"/>
                    <a:pt x="369" y="203"/>
                    <a:pt x="372" y="202"/>
                  </a:cubicBezTo>
                  <a:cubicBezTo>
                    <a:pt x="374" y="201"/>
                    <a:pt x="372" y="199"/>
                    <a:pt x="374" y="198"/>
                  </a:cubicBezTo>
                  <a:cubicBezTo>
                    <a:pt x="375" y="197"/>
                    <a:pt x="380" y="197"/>
                    <a:pt x="381" y="197"/>
                  </a:cubicBezTo>
                  <a:cubicBezTo>
                    <a:pt x="381" y="197"/>
                    <a:pt x="386" y="195"/>
                    <a:pt x="386" y="193"/>
                  </a:cubicBezTo>
                  <a:cubicBezTo>
                    <a:pt x="387" y="191"/>
                    <a:pt x="386" y="188"/>
                    <a:pt x="388" y="187"/>
                  </a:cubicBezTo>
                  <a:cubicBezTo>
                    <a:pt x="389" y="186"/>
                    <a:pt x="390" y="183"/>
                    <a:pt x="390" y="181"/>
                  </a:cubicBezTo>
                  <a:cubicBezTo>
                    <a:pt x="391" y="179"/>
                    <a:pt x="392" y="178"/>
                    <a:pt x="393" y="178"/>
                  </a:cubicBezTo>
                  <a:cubicBezTo>
                    <a:pt x="395" y="177"/>
                    <a:pt x="400" y="179"/>
                    <a:pt x="401" y="179"/>
                  </a:cubicBezTo>
                  <a:cubicBezTo>
                    <a:pt x="403" y="179"/>
                    <a:pt x="401" y="176"/>
                    <a:pt x="401" y="174"/>
                  </a:cubicBezTo>
                  <a:cubicBezTo>
                    <a:pt x="402" y="173"/>
                    <a:pt x="402" y="173"/>
                    <a:pt x="406" y="173"/>
                  </a:cubicBezTo>
                  <a:cubicBezTo>
                    <a:pt x="409" y="171"/>
                    <a:pt x="409" y="174"/>
                    <a:pt x="409" y="174"/>
                  </a:cubicBezTo>
                  <a:cubicBezTo>
                    <a:pt x="411" y="176"/>
                    <a:pt x="411" y="176"/>
                    <a:pt x="411" y="176"/>
                  </a:cubicBezTo>
                  <a:cubicBezTo>
                    <a:pt x="411" y="176"/>
                    <a:pt x="412" y="178"/>
                    <a:pt x="415" y="182"/>
                  </a:cubicBezTo>
                  <a:cubicBezTo>
                    <a:pt x="418" y="185"/>
                    <a:pt x="415" y="182"/>
                    <a:pt x="416" y="180"/>
                  </a:cubicBezTo>
                  <a:close/>
                  <a:moveTo>
                    <a:pt x="312" y="38"/>
                  </a:moveTo>
                  <a:cubicBezTo>
                    <a:pt x="318" y="38"/>
                    <a:pt x="324" y="40"/>
                    <a:pt x="331" y="43"/>
                  </a:cubicBezTo>
                  <a:cubicBezTo>
                    <a:pt x="364" y="62"/>
                    <a:pt x="391" y="90"/>
                    <a:pt x="409" y="124"/>
                  </a:cubicBezTo>
                  <a:cubicBezTo>
                    <a:pt x="410" y="126"/>
                    <a:pt x="410" y="127"/>
                    <a:pt x="410" y="128"/>
                  </a:cubicBezTo>
                  <a:cubicBezTo>
                    <a:pt x="410" y="129"/>
                    <a:pt x="411" y="131"/>
                    <a:pt x="411" y="132"/>
                  </a:cubicBezTo>
                  <a:cubicBezTo>
                    <a:pt x="411" y="133"/>
                    <a:pt x="412" y="136"/>
                    <a:pt x="412" y="137"/>
                  </a:cubicBezTo>
                  <a:cubicBezTo>
                    <a:pt x="412" y="138"/>
                    <a:pt x="411" y="138"/>
                    <a:pt x="410" y="137"/>
                  </a:cubicBezTo>
                  <a:cubicBezTo>
                    <a:pt x="410" y="137"/>
                    <a:pt x="409" y="138"/>
                    <a:pt x="407" y="140"/>
                  </a:cubicBezTo>
                  <a:cubicBezTo>
                    <a:pt x="406" y="142"/>
                    <a:pt x="407" y="140"/>
                    <a:pt x="406" y="140"/>
                  </a:cubicBezTo>
                  <a:cubicBezTo>
                    <a:pt x="405" y="140"/>
                    <a:pt x="404" y="143"/>
                    <a:pt x="404" y="144"/>
                  </a:cubicBezTo>
                  <a:cubicBezTo>
                    <a:pt x="403" y="145"/>
                    <a:pt x="404" y="146"/>
                    <a:pt x="404" y="148"/>
                  </a:cubicBezTo>
                  <a:cubicBezTo>
                    <a:pt x="405" y="150"/>
                    <a:pt x="404" y="148"/>
                    <a:pt x="403" y="149"/>
                  </a:cubicBezTo>
                  <a:cubicBezTo>
                    <a:pt x="402" y="150"/>
                    <a:pt x="401" y="151"/>
                    <a:pt x="400" y="151"/>
                  </a:cubicBezTo>
                  <a:cubicBezTo>
                    <a:pt x="399" y="151"/>
                    <a:pt x="398" y="150"/>
                    <a:pt x="396" y="151"/>
                  </a:cubicBezTo>
                  <a:cubicBezTo>
                    <a:pt x="395" y="151"/>
                    <a:pt x="395" y="152"/>
                    <a:pt x="394" y="154"/>
                  </a:cubicBezTo>
                  <a:cubicBezTo>
                    <a:pt x="393" y="156"/>
                    <a:pt x="394" y="156"/>
                    <a:pt x="393" y="156"/>
                  </a:cubicBezTo>
                  <a:cubicBezTo>
                    <a:pt x="392" y="156"/>
                    <a:pt x="391" y="154"/>
                    <a:pt x="391" y="154"/>
                  </a:cubicBezTo>
                  <a:cubicBezTo>
                    <a:pt x="390" y="153"/>
                    <a:pt x="390" y="151"/>
                    <a:pt x="390" y="151"/>
                  </a:cubicBezTo>
                  <a:cubicBezTo>
                    <a:pt x="392" y="149"/>
                    <a:pt x="392" y="149"/>
                    <a:pt x="392" y="149"/>
                  </a:cubicBezTo>
                  <a:cubicBezTo>
                    <a:pt x="395" y="147"/>
                    <a:pt x="395" y="147"/>
                    <a:pt x="395" y="147"/>
                  </a:cubicBezTo>
                  <a:cubicBezTo>
                    <a:pt x="398" y="145"/>
                    <a:pt x="397" y="145"/>
                    <a:pt x="397" y="145"/>
                  </a:cubicBezTo>
                  <a:cubicBezTo>
                    <a:pt x="400" y="145"/>
                    <a:pt x="400" y="145"/>
                    <a:pt x="400" y="145"/>
                  </a:cubicBezTo>
                  <a:cubicBezTo>
                    <a:pt x="404" y="145"/>
                    <a:pt x="400" y="141"/>
                    <a:pt x="400" y="140"/>
                  </a:cubicBezTo>
                  <a:cubicBezTo>
                    <a:pt x="400" y="140"/>
                    <a:pt x="400" y="136"/>
                    <a:pt x="400" y="136"/>
                  </a:cubicBezTo>
                  <a:cubicBezTo>
                    <a:pt x="400" y="136"/>
                    <a:pt x="403" y="135"/>
                    <a:pt x="404" y="135"/>
                  </a:cubicBezTo>
                  <a:cubicBezTo>
                    <a:pt x="405" y="135"/>
                    <a:pt x="407" y="133"/>
                    <a:pt x="407" y="132"/>
                  </a:cubicBezTo>
                  <a:cubicBezTo>
                    <a:pt x="407" y="131"/>
                    <a:pt x="406" y="129"/>
                    <a:pt x="405" y="128"/>
                  </a:cubicBezTo>
                  <a:cubicBezTo>
                    <a:pt x="403" y="127"/>
                    <a:pt x="399" y="126"/>
                    <a:pt x="398" y="126"/>
                  </a:cubicBezTo>
                  <a:cubicBezTo>
                    <a:pt x="398" y="125"/>
                    <a:pt x="396" y="124"/>
                    <a:pt x="395" y="124"/>
                  </a:cubicBezTo>
                  <a:cubicBezTo>
                    <a:pt x="394" y="123"/>
                    <a:pt x="393" y="121"/>
                    <a:pt x="392" y="119"/>
                  </a:cubicBezTo>
                  <a:cubicBezTo>
                    <a:pt x="392" y="117"/>
                    <a:pt x="391" y="114"/>
                    <a:pt x="390" y="113"/>
                  </a:cubicBezTo>
                  <a:cubicBezTo>
                    <a:pt x="389" y="112"/>
                    <a:pt x="389" y="109"/>
                    <a:pt x="389" y="107"/>
                  </a:cubicBezTo>
                  <a:cubicBezTo>
                    <a:pt x="388" y="105"/>
                    <a:pt x="386" y="103"/>
                    <a:pt x="385" y="103"/>
                  </a:cubicBezTo>
                  <a:cubicBezTo>
                    <a:pt x="384" y="103"/>
                    <a:pt x="379" y="99"/>
                    <a:pt x="377" y="98"/>
                  </a:cubicBezTo>
                  <a:cubicBezTo>
                    <a:pt x="375" y="95"/>
                    <a:pt x="373" y="94"/>
                    <a:pt x="373" y="94"/>
                  </a:cubicBezTo>
                  <a:cubicBezTo>
                    <a:pt x="371" y="90"/>
                    <a:pt x="371" y="90"/>
                    <a:pt x="371" y="90"/>
                  </a:cubicBezTo>
                  <a:cubicBezTo>
                    <a:pt x="371" y="90"/>
                    <a:pt x="370" y="89"/>
                    <a:pt x="367" y="89"/>
                  </a:cubicBezTo>
                  <a:cubicBezTo>
                    <a:pt x="364" y="88"/>
                    <a:pt x="362" y="87"/>
                    <a:pt x="362" y="87"/>
                  </a:cubicBezTo>
                  <a:cubicBezTo>
                    <a:pt x="362" y="87"/>
                    <a:pt x="360" y="83"/>
                    <a:pt x="360" y="82"/>
                  </a:cubicBezTo>
                  <a:cubicBezTo>
                    <a:pt x="360" y="81"/>
                    <a:pt x="359" y="80"/>
                    <a:pt x="359" y="80"/>
                  </a:cubicBezTo>
                  <a:cubicBezTo>
                    <a:pt x="359" y="80"/>
                    <a:pt x="354" y="78"/>
                    <a:pt x="353" y="77"/>
                  </a:cubicBezTo>
                  <a:cubicBezTo>
                    <a:pt x="353" y="76"/>
                    <a:pt x="352" y="76"/>
                    <a:pt x="351" y="75"/>
                  </a:cubicBezTo>
                  <a:cubicBezTo>
                    <a:pt x="349" y="75"/>
                    <a:pt x="348" y="76"/>
                    <a:pt x="346" y="76"/>
                  </a:cubicBezTo>
                  <a:cubicBezTo>
                    <a:pt x="345" y="77"/>
                    <a:pt x="343" y="78"/>
                    <a:pt x="340" y="78"/>
                  </a:cubicBezTo>
                  <a:cubicBezTo>
                    <a:pt x="338" y="79"/>
                    <a:pt x="337" y="78"/>
                    <a:pt x="337" y="78"/>
                  </a:cubicBezTo>
                  <a:cubicBezTo>
                    <a:pt x="337" y="78"/>
                    <a:pt x="336" y="75"/>
                    <a:pt x="336" y="74"/>
                  </a:cubicBezTo>
                  <a:cubicBezTo>
                    <a:pt x="336" y="73"/>
                    <a:pt x="336" y="72"/>
                    <a:pt x="336" y="72"/>
                  </a:cubicBezTo>
                  <a:cubicBezTo>
                    <a:pt x="336" y="72"/>
                    <a:pt x="338" y="70"/>
                    <a:pt x="339" y="70"/>
                  </a:cubicBezTo>
                  <a:cubicBezTo>
                    <a:pt x="340" y="70"/>
                    <a:pt x="338" y="66"/>
                    <a:pt x="338" y="66"/>
                  </a:cubicBezTo>
                  <a:cubicBezTo>
                    <a:pt x="334" y="64"/>
                    <a:pt x="334" y="64"/>
                    <a:pt x="334" y="64"/>
                  </a:cubicBezTo>
                  <a:cubicBezTo>
                    <a:pt x="334" y="64"/>
                    <a:pt x="330" y="61"/>
                    <a:pt x="328" y="60"/>
                  </a:cubicBezTo>
                  <a:cubicBezTo>
                    <a:pt x="326" y="60"/>
                    <a:pt x="327" y="63"/>
                    <a:pt x="325" y="63"/>
                  </a:cubicBezTo>
                  <a:cubicBezTo>
                    <a:pt x="324" y="64"/>
                    <a:pt x="325" y="65"/>
                    <a:pt x="325" y="65"/>
                  </a:cubicBezTo>
                  <a:cubicBezTo>
                    <a:pt x="329" y="67"/>
                    <a:pt x="329" y="67"/>
                    <a:pt x="329" y="67"/>
                  </a:cubicBezTo>
                  <a:cubicBezTo>
                    <a:pt x="329" y="67"/>
                    <a:pt x="328" y="70"/>
                    <a:pt x="327" y="71"/>
                  </a:cubicBezTo>
                  <a:cubicBezTo>
                    <a:pt x="326" y="72"/>
                    <a:pt x="322" y="71"/>
                    <a:pt x="322" y="71"/>
                  </a:cubicBezTo>
                  <a:cubicBezTo>
                    <a:pt x="319" y="70"/>
                    <a:pt x="318" y="70"/>
                    <a:pt x="318" y="70"/>
                  </a:cubicBezTo>
                  <a:cubicBezTo>
                    <a:pt x="317" y="67"/>
                    <a:pt x="316" y="67"/>
                    <a:pt x="316" y="67"/>
                  </a:cubicBezTo>
                  <a:cubicBezTo>
                    <a:pt x="316" y="63"/>
                    <a:pt x="316" y="63"/>
                    <a:pt x="316" y="63"/>
                  </a:cubicBezTo>
                  <a:cubicBezTo>
                    <a:pt x="316" y="63"/>
                    <a:pt x="317" y="61"/>
                    <a:pt x="317" y="59"/>
                  </a:cubicBezTo>
                  <a:cubicBezTo>
                    <a:pt x="317" y="57"/>
                    <a:pt x="317" y="57"/>
                    <a:pt x="316" y="57"/>
                  </a:cubicBezTo>
                  <a:cubicBezTo>
                    <a:pt x="315" y="56"/>
                    <a:pt x="314" y="55"/>
                    <a:pt x="314" y="55"/>
                  </a:cubicBezTo>
                  <a:cubicBezTo>
                    <a:pt x="312" y="53"/>
                    <a:pt x="312" y="53"/>
                    <a:pt x="312" y="53"/>
                  </a:cubicBezTo>
                  <a:cubicBezTo>
                    <a:pt x="312" y="53"/>
                    <a:pt x="312" y="49"/>
                    <a:pt x="312" y="49"/>
                  </a:cubicBezTo>
                  <a:cubicBezTo>
                    <a:pt x="312" y="47"/>
                    <a:pt x="309" y="44"/>
                    <a:pt x="308" y="43"/>
                  </a:cubicBezTo>
                  <a:cubicBezTo>
                    <a:pt x="307" y="43"/>
                    <a:pt x="307" y="40"/>
                    <a:pt x="307" y="40"/>
                  </a:cubicBezTo>
                  <a:cubicBezTo>
                    <a:pt x="312" y="38"/>
                    <a:pt x="312" y="38"/>
                    <a:pt x="312" y="38"/>
                  </a:cubicBezTo>
                  <a:close/>
                  <a:moveTo>
                    <a:pt x="269" y="391"/>
                  </a:moveTo>
                  <a:cubicBezTo>
                    <a:pt x="270" y="386"/>
                    <a:pt x="274" y="393"/>
                    <a:pt x="278" y="394"/>
                  </a:cubicBezTo>
                  <a:cubicBezTo>
                    <a:pt x="281" y="395"/>
                    <a:pt x="281" y="395"/>
                    <a:pt x="290" y="395"/>
                  </a:cubicBezTo>
                  <a:cubicBezTo>
                    <a:pt x="299" y="397"/>
                    <a:pt x="296" y="396"/>
                    <a:pt x="296" y="396"/>
                  </a:cubicBezTo>
                  <a:cubicBezTo>
                    <a:pt x="296" y="392"/>
                    <a:pt x="296" y="392"/>
                    <a:pt x="296" y="392"/>
                  </a:cubicBezTo>
                  <a:cubicBezTo>
                    <a:pt x="296" y="392"/>
                    <a:pt x="300" y="395"/>
                    <a:pt x="303" y="397"/>
                  </a:cubicBezTo>
                  <a:cubicBezTo>
                    <a:pt x="306" y="400"/>
                    <a:pt x="309" y="398"/>
                    <a:pt x="311" y="398"/>
                  </a:cubicBezTo>
                  <a:cubicBezTo>
                    <a:pt x="313" y="398"/>
                    <a:pt x="313" y="406"/>
                    <a:pt x="313" y="406"/>
                  </a:cubicBezTo>
                  <a:cubicBezTo>
                    <a:pt x="313" y="408"/>
                    <a:pt x="312" y="408"/>
                    <a:pt x="311" y="409"/>
                  </a:cubicBezTo>
                  <a:cubicBezTo>
                    <a:pt x="290" y="418"/>
                    <a:pt x="268" y="423"/>
                    <a:pt x="244" y="425"/>
                  </a:cubicBezTo>
                  <a:cubicBezTo>
                    <a:pt x="215" y="426"/>
                    <a:pt x="187" y="422"/>
                    <a:pt x="161" y="412"/>
                  </a:cubicBezTo>
                  <a:cubicBezTo>
                    <a:pt x="163" y="412"/>
                    <a:pt x="166" y="412"/>
                    <a:pt x="167" y="412"/>
                  </a:cubicBezTo>
                  <a:cubicBezTo>
                    <a:pt x="168" y="413"/>
                    <a:pt x="175" y="407"/>
                    <a:pt x="177" y="407"/>
                  </a:cubicBezTo>
                  <a:cubicBezTo>
                    <a:pt x="178" y="407"/>
                    <a:pt x="181" y="406"/>
                    <a:pt x="183" y="406"/>
                  </a:cubicBezTo>
                  <a:cubicBezTo>
                    <a:pt x="184" y="405"/>
                    <a:pt x="189" y="406"/>
                    <a:pt x="192" y="407"/>
                  </a:cubicBezTo>
                  <a:cubicBezTo>
                    <a:pt x="195" y="407"/>
                    <a:pt x="196" y="408"/>
                    <a:pt x="200" y="411"/>
                  </a:cubicBezTo>
                  <a:cubicBezTo>
                    <a:pt x="203" y="414"/>
                    <a:pt x="203" y="411"/>
                    <a:pt x="206" y="411"/>
                  </a:cubicBezTo>
                  <a:cubicBezTo>
                    <a:pt x="208" y="411"/>
                    <a:pt x="214" y="411"/>
                    <a:pt x="214" y="411"/>
                  </a:cubicBezTo>
                  <a:cubicBezTo>
                    <a:pt x="211" y="403"/>
                    <a:pt x="211" y="404"/>
                    <a:pt x="211" y="404"/>
                  </a:cubicBezTo>
                  <a:cubicBezTo>
                    <a:pt x="211" y="404"/>
                    <a:pt x="214" y="403"/>
                    <a:pt x="218" y="402"/>
                  </a:cubicBezTo>
                  <a:cubicBezTo>
                    <a:pt x="221" y="402"/>
                    <a:pt x="221" y="405"/>
                    <a:pt x="222" y="407"/>
                  </a:cubicBezTo>
                  <a:cubicBezTo>
                    <a:pt x="224" y="410"/>
                    <a:pt x="224" y="410"/>
                    <a:pt x="226" y="414"/>
                  </a:cubicBezTo>
                  <a:cubicBezTo>
                    <a:pt x="228" y="417"/>
                    <a:pt x="236" y="411"/>
                    <a:pt x="240" y="410"/>
                  </a:cubicBezTo>
                  <a:cubicBezTo>
                    <a:pt x="243" y="409"/>
                    <a:pt x="245" y="409"/>
                    <a:pt x="247" y="408"/>
                  </a:cubicBezTo>
                  <a:cubicBezTo>
                    <a:pt x="250" y="406"/>
                    <a:pt x="246" y="406"/>
                    <a:pt x="246" y="406"/>
                  </a:cubicBezTo>
                  <a:cubicBezTo>
                    <a:pt x="239" y="400"/>
                    <a:pt x="239" y="400"/>
                    <a:pt x="239" y="400"/>
                  </a:cubicBezTo>
                  <a:cubicBezTo>
                    <a:pt x="231" y="397"/>
                    <a:pt x="231" y="397"/>
                    <a:pt x="231" y="397"/>
                  </a:cubicBezTo>
                  <a:cubicBezTo>
                    <a:pt x="231" y="397"/>
                    <a:pt x="233" y="392"/>
                    <a:pt x="234" y="392"/>
                  </a:cubicBezTo>
                  <a:cubicBezTo>
                    <a:pt x="237" y="391"/>
                    <a:pt x="237" y="394"/>
                    <a:pt x="239" y="395"/>
                  </a:cubicBezTo>
                  <a:cubicBezTo>
                    <a:pt x="240" y="397"/>
                    <a:pt x="254" y="395"/>
                    <a:pt x="254" y="395"/>
                  </a:cubicBezTo>
                  <a:cubicBezTo>
                    <a:pt x="254" y="395"/>
                    <a:pt x="263" y="397"/>
                    <a:pt x="267" y="395"/>
                  </a:cubicBezTo>
                  <a:cubicBezTo>
                    <a:pt x="271" y="393"/>
                    <a:pt x="267" y="395"/>
                    <a:pt x="269" y="391"/>
                  </a:cubicBezTo>
                  <a:close/>
                  <a:moveTo>
                    <a:pt x="214" y="19"/>
                  </a:moveTo>
                  <a:cubicBezTo>
                    <a:pt x="214" y="19"/>
                    <a:pt x="214" y="19"/>
                    <a:pt x="215" y="19"/>
                  </a:cubicBezTo>
                  <a:cubicBezTo>
                    <a:pt x="214" y="19"/>
                    <a:pt x="214" y="18"/>
                    <a:pt x="214" y="18"/>
                  </a:cubicBezTo>
                  <a:cubicBezTo>
                    <a:pt x="214" y="19"/>
                    <a:pt x="216" y="21"/>
                    <a:pt x="218" y="22"/>
                  </a:cubicBezTo>
                  <a:cubicBezTo>
                    <a:pt x="218" y="24"/>
                    <a:pt x="216" y="23"/>
                    <a:pt x="216" y="23"/>
                  </a:cubicBezTo>
                  <a:cubicBezTo>
                    <a:pt x="216" y="23"/>
                    <a:pt x="207" y="28"/>
                    <a:pt x="207" y="29"/>
                  </a:cubicBezTo>
                  <a:cubicBezTo>
                    <a:pt x="207" y="31"/>
                    <a:pt x="211" y="32"/>
                    <a:pt x="218" y="31"/>
                  </a:cubicBezTo>
                  <a:cubicBezTo>
                    <a:pt x="226" y="30"/>
                    <a:pt x="222" y="32"/>
                    <a:pt x="231" y="26"/>
                  </a:cubicBezTo>
                  <a:cubicBezTo>
                    <a:pt x="241" y="21"/>
                    <a:pt x="240" y="34"/>
                    <a:pt x="245" y="37"/>
                  </a:cubicBezTo>
                  <a:cubicBezTo>
                    <a:pt x="249" y="40"/>
                    <a:pt x="250" y="41"/>
                    <a:pt x="252" y="47"/>
                  </a:cubicBezTo>
                  <a:cubicBezTo>
                    <a:pt x="255" y="53"/>
                    <a:pt x="252" y="47"/>
                    <a:pt x="246" y="51"/>
                  </a:cubicBezTo>
                  <a:cubicBezTo>
                    <a:pt x="240" y="55"/>
                    <a:pt x="243" y="52"/>
                    <a:pt x="240" y="52"/>
                  </a:cubicBezTo>
                  <a:cubicBezTo>
                    <a:pt x="237" y="52"/>
                    <a:pt x="228" y="50"/>
                    <a:pt x="225" y="50"/>
                  </a:cubicBezTo>
                  <a:cubicBezTo>
                    <a:pt x="222" y="50"/>
                    <a:pt x="221" y="50"/>
                    <a:pt x="222" y="60"/>
                  </a:cubicBezTo>
                  <a:cubicBezTo>
                    <a:pt x="223" y="69"/>
                    <a:pt x="222" y="60"/>
                    <a:pt x="209" y="67"/>
                  </a:cubicBezTo>
                  <a:cubicBezTo>
                    <a:pt x="195" y="75"/>
                    <a:pt x="211" y="74"/>
                    <a:pt x="201" y="77"/>
                  </a:cubicBezTo>
                  <a:cubicBezTo>
                    <a:pt x="190" y="80"/>
                    <a:pt x="203" y="79"/>
                    <a:pt x="210" y="82"/>
                  </a:cubicBezTo>
                  <a:cubicBezTo>
                    <a:pt x="219" y="86"/>
                    <a:pt x="215" y="82"/>
                    <a:pt x="221" y="89"/>
                  </a:cubicBezTo>
                  <a:cubicBezTo>
                    <a:pt x="226" y="95"/>
                    <a:pt x="220" y="93"/>
                    <a:pt x="217" y="95"/>
                  </a:cubicBezTo>
                  <a:cubicBezTo>
                    <a:pt x="215" y="96"/>
                    <a:pt x="209" y="95"/>
                    <a:pt x="207" y="93"/>
                  </a:cubicBezTo>
                  <a:cubicBezTo>
                    <a:pt x="204" y="91"/>
                    <a:pt x="203" y="92"/>
                    <a:pt x="203" y="92"/>
                  </a:cubicBezTo>
                  <a:cubicBezTo>
                    <a:pt x="203" y="92"/>
                    <a:pt x="197" y="87"/>
                    <a:pt x="190" y="91"/>
                  </a:cubicBezTo>
                  <a:cubicBezTo>
                    <a:pt x="185" y="95"/>
                    <a:pt x="190" y="91"/>
                    <a:pt x="189" y="89"/>
                  </a:cubicBezTo>
                  <a:cubicBezTo>
                    <a:pt x="187" y="88"/>
                    <a:pt x="185" y="89"/>
                    <a:pt x="183" y="87"/>
                  </a:cubicBezTo>
                  <a:cubicBezTo>
                    <a:pt x="181" y="85"/>
                    <a:pt x="176" y="84"/>
                    <a:pt x="162" y="90"/>
                  </a:cubicBezTo>
                  <a:cubicBezTo>
                    <a:pt x="148" y="96"/>
                    <a:pt x="162" y="94"/>
                    <a:pt x="156" y="97"/>
                  </a:cubicBezTo>
                  <a:cubicBezTo>
                    <a:pt x="150" y="101"/>
                    <a:pt x="153" y="99"/>
                    <a:pt x="153" y="95"/>
                  </a:cubicBezTo>
                  <a:cubicBezTo>
                    <a:pt x="152" y="92"/>
                    <a:pt x="151" y="86"/>
                    <a:pt x="150" y="86"/>
                  </a:cubicBezTo>
                  <a:cubicBezTo>
                    <a:pt x="147" y="84"/>
                    <a:pt x="146" y="86"/>
                    <a:pt x="144" y="88"/>
                  </a:cubicBezTo>
                  <a:cubicBezTo>
                    <a:pt x="140" y="90"/>
                    <a:pt x="134" y="76"/>
                    <a:pt x="128" y="79"/>
                  </a:cubicBezTo>
                  <a:cubicBezTo>
                    <a:pt x="122" y="83"/>
                    <a:pt x="126" y="81"/>
                    <a:pt x="120" y="86"/>
                  </a:cubicBezTo>
                  <a:cubicBezTo>
                    <a:pt x="114" y="90"/>
                    <a:pt x="120" y="92"/>
                    <a:pt x="124" y="95"/>
                  </a:cubicBezTo>
                  <a:cubicBezTo>
                    <a:pt x="127" y="98"/>
                    <a:pt x="125" y="93"/>
                    <a:pt x="131" y="91"/>
                  </a:cubicBezTo>
                  <a:cubicBezTo>
                    <a:pt x="136" y="89"/>
                    <a:pt x="133" y="92"/>
                    <a:pt x="142" y="99"/>
                  </a:cubicBezTo>
                  <a:cubicBezTo>
                    <a:pt x="150" y="106"/>
                    <a:pt x="142" y="99"/>
                    <a:pt x="140" y="104"/>
                  </a:cubicBezTo>
                  <a:cubicBezTo>
                    <a:pt x="139" y="108"/>
                    <a:pt x="134" y="102"/>
                    <a:pt x="130" y="104"/>
                  </a:cubicBezTo>
                  <a:cubicBezTo>
                    <a:pt x="126" y="106"/>
                    <a:pt x="127" y="105"/>
                    <a:pt x="121" y="107"/>
                  </a:cubicBezTo>
                  <a:cubicBezTo>
                    <a:pt x="115" y="108"/>
                    <a:pt x="121" y="107"/>
                    <a:pt x="121" y="111"/>
                  </a:cubicBezTo>
                  <a:cubicBezTo>
                    <a:pt x="119" y="115"/>
                    <a:pt x="118" y="111"/>
                    <a:pt x="112" y="115"/>
                  </a:cubicBezTo>
                  <a:cubicBezTo>
                    <a:pt x="106" y="118"/>
                    <a:pt x="110" y="116"/>
                    <a:pt x="112" y="121"/>
                  </a:cubicBezTo>
                  <a:cubicBezTo>
                    <a:pt x="115" y="125"/>
                    <a:pt x="114" y="121"/>
                    <a:pt x="116" y="119"/>
                  </a:cubicBezTo>
                  <a:cubicBezTo>
                    <a:pt x="118" y="119"/>
                    <a:pt x="118" y="119"/>
                    <a:pt x="124" y="121"/>
                  </a:cubicBezTo>
                  <a:cubicBezTo>
                    <a:pt x="128" y="123"/>
                    <a:pt x="128" y="121"/>
                    <a:pt x="131" y="122"/>
                  </a:cubicBezTo>
                  <a:cubicBezTo>
                    <a:pt x="133" y="122"/>
                    <a:pt x="134" y="120"/>
                    <a:pt x="145" y="119"/>
                  </a:cubicBezTo>
                  <a:cubicBezTo>
                    <a:pt x="156" y="117"/>
                    <a:pt x="145" y="119"/>
                    <a:pt x="151" y="124"/>
                  </a:cubicBezTo>
                  <a:cubicBezTo>
                    <a:pt x="158" y="130"/>
                    <a:pt x="151" y="124"/>
                    <a:pt x="156" y="124"/>
                  </a:cubicBezTo>
                  <a:cubicBezTo>
                    <a:pt x="160" y="124"/>
                    <a:pt x="162" y="122"/>
                    <a:pt x="165" y="121"/>
                  </a:cubicBezTo>
                  <a:cubicBezTo>
                    <a:pt x="167" y="119"/>
                    <a:pt x="166" y="118"/>
                    <a:pt x="171" y="118"/>
                  </a:cubicBezTo>
                  <a:cubicBezTo>
                    <a:pt x="177" y="117"/>
                    <a:pt x="171" y="118"/>
                    <a:pt x="177" y="116"/>
                  </a:cubicBezTo>
                  <a:cubicBezTo>
                    <a:pt x="183" y="116"/>
                    <a:pt x="180" y="113"/>
                    <a:pt x="180" y="105"/>
                  </a:cubicBezTo>
                  <a:cubicBezTo>
                    <a:pt x="180" y="98"/>
                    <a:pt x="180" y="105"/>
                    <a:pt x="183" y="104"/>
                  </a:cubicBezTo>
                  <a:cubicBezTo>
                    <a:pt x="186" y="104"/>
                    <a:pt x="185" y="103"/>
                    <a:pt x="187" y="103"/>
                  </a:cubicBezTo>
                  <a:cubicBezTo>
                    <a:pt x="189" y="103"/>
                    <a:pt x="187" y="103"/>
                    <a:pt x="195" y="104"/>
                  </a:cubicBezTo>
                  <a:cubicBezTo>
                    <a:pt x="204" y="105"/>
                    <a:pt x="198" y="105"/>
                    <a:pt x="201" y="104"/>
                  </a:cubicBezTo>
                  <a:cubicBezTo>
                    <a:pt x="204" y="104"/>
                    <a:pt x="204" y="105"/>
                    <a:pt x="209" y="105"/>
                  </a:cubicBezTo>
                  <a:cubicBezTo>
                    <a:pt x="213" y="106"/>
                    <a:pt x="212" y="105"/>
                    <a:pt x="215" y="105"/>
                  </a:cubicBezTo>
                  <a:cubicBezTo>
                    <a:pt x="216" y="106"/>
                    <a:pt x="221" y="110"/>
                    <a:pt x="224" y="113"/>
                  </a:cubicBezTo>
                  <a:cubicBezTo>
                    <a:pt x="227" y="116"/>
                    <a:pt x="231" y="118"/>
                    <a:pt x="236" y="116"/>
                  </a:cubicBezTo>
                  <a:cubicBezTo>
                    <a:pt x="240" y="116"/>
                    <a:pt x="239" y="118"/>
                    <a:pt x="240" y="119"/>
                  </a:cubicBezTo>
                  <a:cubicBezTo>
                    <a:pt x="243" y="120"/>
                    <a:pt x="245" y="125"/>
                    <a:pt x="246" y="127"/>
                  </a:cubicBezTo>
                  <a:cubicBezTo>
                    <a:pt x="247" y="129"/>
                    <a:pt x="254" y="131"/>
                    <a:pt x="259" y="140"/>
                  </a:cubicBezTo>
                  <a:cubicBezTo>
                    <a:pt x="264" y="148"/>
                    <a:pt x="263" y="146"/>
                    <a:pt x="259" y="158"/>
                  </a:cubicBezTo>
                  <a:cubicBezTo>
                    <a:pt x="254" y="170"/>
                    <a:pt x="262" y="161"/>
                    <a:pt x="262" y="167"/>
                  </a:cubicBezTo>
                  <a:cubicBezTo>
                    <a:pt x="263" y="173"/>
                    <a:pt x="264" y="170"/>
                    <a:pt x="266" y="175"/>
                  </a:cubicBezTo>
                  <a:cubicBezTo>
                    <a:pt x="268" y="180"/>
                    <a:pt x="266" y="175"/>
                    <a:pt x="261" y="181"/>
                  </a:cubicBezTo>
                  <a:cubicBezTo>
                    <a:pt x="256" y="187"/>
                    <a:pt x="261" y="181"/>
                    <a:pt x="258" y="185"/>
                  </a:cubicBezTo>
                  <a:cubicBezTo>
                    <a:pt x="255" y="189"/>
                    <a:pt x="257" y="188"/>
                    <a:pt x="257" y="192"/>
                  </a:cubicBezTo>
                  <a:cubicBezTo>
                    <a:pt x="257" y="197"/>
                    <a:pt x="256" y="195"/>
                    <a:pt x="251" y="198"/>
                  </a:cubicBezTo>
                  <a:cubicBezTo>
                    <a:pt x="247" y="200"/>
                    <a:pt x="249" y="200"/>
                    <a:pt x="248" y="205"/>
                  </a:cubicBezTo>
                  <a:cubicBezTo>
                    <a:pt x="246" y="210"/>
                    <a:pt x="245" y="206"/>
                    <a:pt x="241" y="209"/>
                  </a:cubicBezTo>
                  <a:cubicBezTo>
                    <a:pt x="237" y="212"/>
                    <a:pt x="230" y="211"/>
                    <a:pt x="224" y="211"/>
                  </a:cubicBezTo>
                  <a:cubicBezTo>
                    <a:pt x="218" y="211"/>
                    <a:pt x="217" y="212"/>
                    <a:pt x="213" y="210"/>
                  </a:cubicBezTo>
                  <a:cubicBezTo>
                    <a:pt x="208" y="208"/>
                    <a:pt x="203" y="209"/>
                    <a:pt x="200" y="207"/>
                  </a:cubicBezTo>
                  <a:cubicBezTo>
                    <a:pt x="198" y="205"/>
                    <a:pt x="195" y="206"/>
                    <a:pt x="193" y="206"/>
                  </a:cubicBezTo>
                  <a:cubicBezTo>
                    <a:pt x="192" y="208"/>
                    <a:pt x="193" y="210"/>
                    <a:pt x="189" y="214"/>
                  </a:cubicBezTo>
                  <a:cubicBezTo>
                    <a:pt x="185" y="217"/>
                    <a:pt x="185" y="213"/>
                    <a:pt x="182" y="212"/>
                  </a:cubicBezTo>
                  <a:cubicBezTo>
                    <a:pt x="179" y="212"/>
                    <a:pt x="172" y="218"/>
                    <a:pt x="172" y="218"/>
                  </a:cubicBezTo>
                  <a:cubicBezTo>
                    <a:pt x="172" y="218"/>
                    <a:pt x="173" y="221"/>
                    <a:pt x="175" y="228"/>
                  </a:cubicBezTo>
                  <a:cubicBezTo>
                    <a:pt x="177" y="234"/>
                    <a:pt x="175" y="228"/>
                    <a:pt x="175" y="232"/>
                  </a:cubicBezTo>
                  <a:cubicBezTo>
                    <a:pt x="175" y="235"/>
                    <a:pt x="175" y="246"/>
                    <a:pt x="175" y="246"/>
                  </a:cubicBezTo>
                  <a:cubicBezTo>
                    <a:pt x="175" y="246"/>
                    <a:pt x="173" y="249"/>
                    <a:pt x="171" y="253"/>
                  </a:cubicBezTo>
                  <a:cubicBezTo>
                    <a:pt x="168" y="258"/>
                    <a:pt x="168" y="256"/>
                    <a:pt x="168" y="258"/>
                  </a:cubicBezTo>
                  <a:cubicBezTo>
                    <a:pt x="167" y="260"/>
                    <a:pt x="163" y="264"/>
                    <a:pt x="162" y="266"/>
                  </a:cubicBezTo>
                  <a:cubicBezTo>
                    <a:pt x="162" y="269"/>
                    <a:pt x="162" y="270"/>
                    <a:pt x="162" y="274"/>
                  </a:cubicBezTo>
                  <a:cubicBezTo>
                    <a:pt x="161" y="278"/>
                    <a:pt x="165" y="278"/>
                    <a:pt x="169" y="281"/>
                  </a:cubicBezTo>
                  <a:cubicBezTo>
                    <a:pt x="172" y="284"/>
                    <a:pt x="171" y="285"/>
                    <a:pt x="172" y="292"/>
                  </a:cubicBezTo>
                  <a:cubicBezTo>
                    <a:pt x="174" y="298"/>
                    <a:pt x="172" y="292"/>
                    <a:pt x="175" y="298"/>
                  </a:cubicBezTo>
                  <a:cubicBezTo>
                    <a:pt x="178" y="304"/>
                    <a:pt x="175" y="300"/>
                    <a:pt x="171" y="304"/>
                  </a:cubicBezTo>
                  <a:cubicBezTo>
                    <a:pt x="168" y="308"/>
                    <a:pt x="168" y="306"/>
                    <a:pt x="166" y="313"/>
                  </a:cubicBezTo>
                  <a:cubicBezTo>
                    <a:pt x="163" y="319"/>
                    <a:pt x="165" y="315"/>
                    <a:pt x="165" y="321"/>
                  </a:cubicBezTo>
                  <a:cubicBezTo>
                    <a:pt x="165" y="326"/>
                    <a:pt x="165" y="321"/>
                    <a:pt x="165" y="327"/>
                  </a:cubicBezTo>
                  <a:cubicBezTo>
                    <a:pt x="165" y="333"/>
                    <a:pt x="165" y="327"/>
                    <a:pt x="162" y="334"/>
                  </a:cubicBezTo>
                  <a:cubicBezTo>
                    <a:pt x="159" y="343"/>
                    <a:pt x="162" y="338"/>
                    <a:pt x="158" y="345"/>
                  </a:cubicBezTo>
                  <a:cubicBezTo>
                    <a:pt x="155" y="353"/>
                    <a:pt x="158" y="345"/>
                    <a:pt x="156" y="345"/>
                  </a:cubicBezTo>
                  <a:cubicBezTo>
                    <a:pt x="153" y="345"/>
                    <a:pt x="146" y="342"/>
                    <a:pt x="145" y="341"/>
                  </a:cubicBezTo>
                  <a:cubicBezTo>
                    <a:pt x="143" y="340"/>
                    <a:pt x="133" y="336"/>
                    <a:pt x="130" y="336"/>
                  </a:cubicBezTo>
                  <a:cubicBezTo>
                    <a:pt x="127" y="336"/>
                    <a:pt x="128" y="330"/>
                    <a:pt x="128" y="330"/>
                  </a:cubicBezTo>
                  <a:cubicBezTo>
                    <a:pt x="118" y="323"/>
                    <a:pt x="117" y="323"/>
                    <a:pt x="117" y="323"/>
                  </a:cubicBezTo>
                  <a:cubicBezTo>
                    <a:pt x="109" y="312"/>
                    <a:pt x="108" y="312"/>
                    <a:pt x="108" y="312"/>
                  </a:cubicBezTo>
                  <a:cubicBezTo>
                    <a:pt x="108" y="312"/>
                    <a:pt x="108" y="306"/>
                    <a:pt x="108" y="305"/>
                  </a:cubicBezTo>
                  <a:cubicBezTo>
                    <a:pt x="108" y="304"/>
                    <a:pt x="104" y="303"/>
                    <a:pt x="102" y="303"/>
                  </a:cubicBezTo>
                  <a:cubicBezTo>
                    <a:pt x="99" y="302"/>
                    <a:pt x="100" y="299"/>
                    <a:pt x="99" y="298"/>
                  </a:cubicBezTo>
                  <a:cubicBezTo>
                    <a:pt x="98" y="296"/>
                    <a:pt x="94" y="291"/>
                    <a:pt x="90" y="290"/>
                  </a:cubicBezTo>
                  <a:cubicBezTo>
                    <a:pt x="86" y="290"/>
                    <a:pt x="93" y="282"/>
                    <a:pt x="93" y="282"/>
                  </a:cubicBezTo>
                  <a:cubicBezTo>
                    <a:pt x="93" y="282"/>
                    <a:pt x="87" y="279"/>
                    <a:pt x="86" y="275"/>
                  </a:cubicBezTo>
                  <a:cubicBezTo>
                    <a:pt x="85" y="271"/>
                    <a:pt x="86" y="263"/>
                    <a:pt x="86" y="261"/>
                  </a:cubicBezTo>
                  <a:cubicBezTo>
                    <a:pt x="87" y="259"/>
                    <a:pt x="86" y="252"/>
                    <a:pt x="86" y="252"/>
                  </a:cubicBezTo>
                  <a:cubicBezTo>
                    <a:pt x="81" y="246"/>
                    <a:pt x="81" y="246"/>
                    <a:pt x="81" y="246"/>
                  </a:cubicBezTo>
                  <a:cubicBezTo>
                    <a:pt x="81" y="246"/>
                    <a:pt x="80" y="237"/>
                    <a:pt x="78" y="236"/>
                  </a:cubicBezTo>
                  <a:cubicBezTo>
                    <a:pt x="77" y="235"/>
                    <a:pt x="74" y="229"/>
                    <a:pt x="71" y="229"/>
                  </a:cubicBezTo>
                  <a:cubicBezTo>
                    <a:pt x="69" y="229"/>
                    <a:pt x="69" y="214"/>
                    <a:pt x="69" y="214"/>
                  </a:cubicBezTo>
                  <a:cubicBezTo>
                    <a:pt x="64" y="206"/>
                    <a:pt x="64" y="206"/>
                    <a:pt x="64" y="206"/>
                  </a:cubicBezTo>
                  <a:cubicBezTo>
                    <a:pt x="64" y="206"/>
                    <a:pt x="62" y="198"/>
                    <a:pt x="62" y="197"/>
                  </a:cubicBezTo>
                  <a:cubicBezTo>
                    <a:pt x="62" y="195"/>
                    <a:pt x="66" y="191"/>
                    <a:pt x="66" y="191"/>
                  </a:cubicBezTo>
                  <a:cubicBezTo>
                    <a:pt x="66" y="191"/>
                    <a:pt x="70" y="191"/>
                    <a:pt x="73" y="192"/>
                  </a:cubicBezTo>
                  <a:cubicBezTo>
                    <a:pt x="77" y="194"/>
                    <a:pt x="75" y="192"/>
                    <a:pt x="78" y="193"/>
                  </a:cubicBezTo>
                  <a:cubicBezTo>
                    <a:pt x="80" y="194"/>
                    <a:pt x="80" y="192"/>
                    <a:pt x="83" y="191"/>
                  </a:cubicBezTo>
                  <a:cubicBezTo>
                    <a:pt x="87" y="189"/>
                    <a:pt x="83" y="186"/>
                    <a:pt x="83" y="184"/>
                  </a:cubicBezTo>
                  <a:cubicBezTo>
                    <a:pt x="82" y="182"/>
                    <a:pt x="88" y="182"/>
                    <a:pt x="89" y="181"/>
                  </a:cubicBezTo>
                  <a:cubicBezTo>
                    <a:pt x="92" y="180"/>
                    <a:pt x="92" y="174"/>
                    <a:pt x="93" y="173"/>
                  </a:cubicBezTo>
                  <a:cubicBezTo>
                    <a:pt x="94" y="171"/>
                    <a:pt x="95" y="169"/>
                    <a:pt x="97" y="165"/>
                  </a:cubicBezTo>
                  <a:cubicBezTo>
                    <a:pt x="98" y="160"/>
                    <a:pt x="100" y="162"/>
                    <a:pt x="102" y="161"/>
                  </a:cubicBezTo>
                  <a:cubicBezTo>
                    <a:pt x="104" y="160"/>
                    <a:pt x="101" y="156"/>
                    <a:pt x="103" y="150"/>
                  </a:cubicBezTo>
                  <a:cubicBezTo>
                    <a:pt x="106" y="145"/>
                    <a:pt x="97" y="149"/>
                    <a:pt x="97" y="149"/>
                  </a:cubicBezTo>
                  <a:cubicBezTo>
                    <a:pt x="97" y="149"/>
                    <a:pt x="97" y="149"/>
                    <a:pt x="94" y="153"/>
                  </a:cubicBezTo>
                  <a:cubicBezTo>
                    <a:pt x="90" y="156"/>
                    <a:pt x="93" y="155"/>
                    <a:pt x="91" y="159"/>
                  </a:cubicBezTo>
                  <a:cubicBezTo>
                    <a:pt x="88" y="163"/>
                    <a:pt x="90" y="166"/>
                    <a:pt x="89" y="168"/>
                  </a:cubicBezTo>
                  <a:cubicBezTo>
                    <a:pt x="88" y="169"/>
                    <a:pt x="82" y="170"/>
                    <a:pt x="80" y="174"/>
                  </a:cubicBezTo>
                  <a:cubicBezTo>
                    <a:pt x="78" y="177"/>
                    <a:pt x="75" y="182"/>
                    <a:pt x="75" y="182"/>
                  </a:cubicBezTo>
                  <a:cubicBezTo>
                    <a:pt x="75" y="182"/>
                    <a:pt x="65" y="180"/>
                    <a:pt x="62" y="179"/>
                  </a:cubicBezTo>
                  <a:cubicBezTo>
                    <a:pt x="60" y="179"/>
                    <a:pt x="59" y="173"/>
                    <a:pt x="59" y="173"/>
                  </a:cubicBezTo>
                  <a:cubicBezTo>
                    <a:pt x="59" y="173"/>
                    <a:pt x="56" y="167"/>
                    <a:pt x="56" y="165"/>
                  </a:cubicBezTo>
                  <a:cubicBezTo>
                    <a:pt x="56" y="163"/>
                    <a:pt x="59" y="156"/>
                    <a:pt x="59" y="156"/>
                  </a:cubicBezTo>
                  <a:cubicBezTo>
                    <a:pt x="58" y="148"/>
                    <a:pt x="58" y="148"/>
                    <a:pt x="58" y="148"/>
                  </a:cubicBezTo>
                  <a:cubicBezTo>
                    <a:pt x="58" y="148"/>
                    <a:pt x="62" y="144"/>
                    <a:pt x="61" y="142"/>
                  </a:cubicBezTo>
                  <a:cubicBezTo>
                    <a:pt x="60" y="139"/>
                    <a:pt x="61" y="142"/>
                    <a:pt x="59" y="142"/>
                  </a:cubicBezTo>
                  <a:cubicBezTo>
                    <a:pt x="57" y="143"/>
                    <a:pt x="53" y="144"/>
                    <a:pt x="51" y="145"/>
                  </a:cubicBezTo>
                  <a:cubicBezTo>
                    <a:pt x="50" y="148"/>
                    <a:pt x="48" y="154"/>
                    <a:pt x="47" y="156"/>
                  </a:cubicBezTo>
                  <a:cubicBezTo>
                    <a:pt x="45" y="158"/>
                    <a:pt x="44" y="157"/>
                    <a:pt x="42" y="161"/>
                  </a:cubicBezTo>
                  <a:cubicBezTo>
                    <a:pt x="41" y="164"/>
                    <a:pt x="40" y="163"/>
                    <a:pt x="39" y="164"/>
                  </a:cubicBezTo>
                  <a:cubicBezTo>
                    <a:pt x="62" y="85"/>
                    <a:pt x="130" y="26"/>
                    <a:pt x="214" y="18"/>
                  </a:cubicBezTo>
                  <a:cubicBezTo>
                    <a:pt x="214" y="18"/>
                    <a:pt x="214" y="19"/>
                    <a:pt x="2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1" name="Freeform 19"/>
            <p:cNvSpPr>
              <a:spLocks noEditPoints="1"/>
            </p:cNvSpPr>
            <p:nvPr userDrawn="1"/>
          </p:nvSpPr>
          <p:spPr bwMode="auto">
            <a:xfrm>
              <a:off x="41275" y="3959226"/>
              <a:ext cx="1997075" cy="1141413"/>
            </a:xfrm>
            <a:custGeom>
              <a:avLst/>
              <a:gdLst>
                <a:gd name="T0" fmla="*/ 29 w 629"/>
                <a:gd name="T1" fmla="*/ 145 h 359"/>
                <a:gd name="T2" fmla="*/ 81 w 629"/>
                <a:gd name="T3" fmla="*/ 125 h 359"/>
                <a:gd name="T4" fmla="*/ 139 w 629"/>
                <a:gd name="T5" fmla="*/ 191 h 359"/>
                <a:gd name="T6" fmla="*/ 318 w 629"/>
                <a:gd name="T7" fmla="*/ 133 h 359"/>
                <a:gd name="T8" fmla="*/ 326 w 629"/>
                <a:gd name="T9" fmla="*/ 127 h 359"/>
                <a:gd name="T10" fmla="*/ 346 w 629"/>
                <a:gd name="T11" fmla="*/ 133 h 359"/>
                <a:gd name="T12" fmla="*/ 365 w 629"/>
                <a:gd name="T13" fmla="*/ 140 h 359"/>
                <a:gd name="T14" fmla="*/ 367 w 629"/>
                <a:gd name="T15" fmla="*/ 151 h 359"/>
                <a:gd name="T16" fmla="*/ 471 w 629"/>
                <a:gd name="T17" fmla="*/ 310 h 359"/>
                <a:gd name="T18" fmla="*/ 556 w 629"/>
                <a:gd name="T19" fmla="*/ 297 h 359"/>
                <a:gd name="T20" fmla="*/ 583 w 629"/>
                <a:gd name="T21" fmla="*/ 344 h 359"/>
                <a:gd name="T22" fmla="*/ 614 w 629"/>
                <a:gd name="T23" fmla="*/ 347 h 359"/>
                <a:gd name="T24" fmla="*/ 601 w 629"/>
                <a:gd name="T25" fmla="*/ 298 h 359"/>
                <a:gd name="T26" fmla="*/ 580 w 629"/>
                <a:gd name="T27" fmla="*/ 270 h 359"/>
                <a:gd name="T28" fmla="*/ 614 w 629"/>
                <a:gd name="T29" fmla="*/ 239 h 359"/>
                <a:gd name="T30" fmla="*/ 629 w 629"/>
                <a:gd name="T31" fmla="*/ 194 h 359"/>
                <a:gd name="T32" fmla="*/ 559 w 629"/>
                <a:gd name="T33" fmla="*/ 152 h 359"/>
                <a:gd name="T34" fmla="*/ 419 w 629"/>
                <a:gd name="T35" fmla="*/ 102 h 359"/>
                <a:gd name="T36" fmla="*/ 360 w 629"/>
                <a:gd name="T37" fmla="*/ 92 h 359"/>
                <a:gd name="T38" fmla="*/ 308 w 629"/>
                <a:gd name="T39" fmla="*/ 63 h 359"/>
                <a:gd name="T40" fmla="*/ 169 w 629"/>
                <a:gd name="T41" fmla="*/ 12 h 359"/>
                <a:gd name="T42" fmla="*/ 88 w 629"/>
                <a:gd name="T43" fmla="*/ 0 h 359"/>
                <a:gd name="T44" fmla="*/ 72 w 629"/>
                <a:gd name="T45" fmla="*/ 45 h 359"/>
                <a:gd name="T46" fmla="*/ 79 w 629"/>
                <a:gd name="T47" fmla="*/ 90 h 359"/>
                <a:gd name="T48" fmla="*/ 44 w 629"/>
                <a:gd name="T49" fmla="*/ 98 h 359"/>
                <a:gd name="T50" fmla="*/ 4 w 629"/>
                <a:gd name="T51" fmla="*/ 128 h 359"/>
                <a:gd name="T52" fmla="*/ 29 w 629"/>
                <a:gd name="T53" fmla="*/ 145 h 359"/>
                <a:gd name="T54" fmla="*/ 565 w 629"/>
                <a:gd name="T55" fmla="*/ 251 h 359"/>
                <a:gd name="T56" fmla="*/ 531 w 629"/>
                <a:gd name="T57" fmla="*/ 206 h 359"/>
                <a:gd name="T58" fmla="*/ 574 w 629"/>
                <a:gd name="T59" fmla="*/ 223 h 359"/>
                <a:gd name="T60" fmla="*/ 565 w 629"/>
                <a:gd name="T61" fmla="*/ 251 h 359"/>
                <a:gd name="T62" fmla="*/ 470 w 629"/>
                <a:gd name="T63" fmla="*/ 131 h 359"/>
                <a:gd name="T64" fmla="*/ 568 w 629"/>
                <a:gd name="T65" fmla="*/ 180 h 359"/>
                <a:gd name="T66" fmla="*/ 416 w 629"/>
                <a:gd name="T67" fmla="*/ 131 h 359"/>
                <a:gd name="T68" fmla="*/ 470 w 629"/>
                <a:gd name="T69" fmla="*/ 131 h 359"/>
                <a:gd name="T70" fmla="*/ 393 w 629"/>
                <a:gd name="T71" fmla="*/ 151 h 359"/>
                <a:gd name="T72" fmla="*/ 497 w 629"/>
                <a:gd name="T73" fmla="*/ 193 h 359"/>
                <a:gd name="T74" fmla="*/ 548 w 629"/>
                <a:gd name="T75" fmla="*/ 282 h 359"/>
                <a:gd name="T76" fmla="*/ 537 w 629"/>
                <a:gd name="T77" fmla="*/ 293 h 359"/>
                <a:gd name="T78" fmla="*/ 442 w 629"/>
                <a:gd name="T79" fmla="*/ 286 h 359"/>
                <a:gd name="T80" fmla="*/ 393 w 629"/>
                <a:gd name="T81" fmla="*/ 151 h 359"/>
                <a:gd name="T82" fmla="*/ 251 w 629"/>
                <a:gd name="T83" fmla="*/ 52 h 359"/>
                <a:gd name="T84" fmla="*/ 293 w 629"/>
                <a:gd name="T85" fmla="*/ 87 h 359"/>
                <a:gd name="T86" fmla="*/ 144 w 629"/>
                <a:gd name="T87" fmla="*/ 27 h 359"/>
                <a:gd name="T88" fmla="*/ 251 w 629"/>
                <a:gd name="T89" fmla="*/ 52 h 359"/>
                <a:gd name="T90" fmla="*/ 113 w 629"/>
                <a:gd name="T91" fmla="*/ 58 h 359"/>
                <a:gd name="T92" fmla="*/ 156 w 629"/>
                <a:gd name="T93" fmla="*/ 72 h 359"/>
                <a:gd name="T94" fmla="*/ 103 w 629"/>
                <a:gd name="T95" fmla="*/ 84 h 359"/>
                <a:gd name="T96" fmla="*/ 113 w 629"/>
                <a:gd name="T97" fmla="*/ 58 h 359"/>
                <a:gd name="T98" fmla="*/ 96 w 629"/>
                <a:gd name="T99" fmla="*/ 119 h 359"/>
                <a:gd name="T100" fmla="*/ 191 w 629"/>
                <a:gd name="T101" fmla="*/ 82 h 359"/>
                <a:gd name="T102" fmla="*/ 298 w 629"/>
                <a:gd name="T103" fmla="*/ 117 h 359"/>
                <a:gd name="T104" fmla="*/ 176 w 629"/>
                <a:gd name="T105" fmla="*/ 191 h 359"/>
                <a:gd name="T106" fmla="*/ 98 w 629"/>
                <a:gd name="T107" fmla="*/ 136 h 359"/>
                <a:gd name="T108" fmla="*/ 96 w 629"/>
                <a:gd name="T109" fmla="*/ 11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359">
                  <a:moveTo>
                    <a:pt x="29" y="145"/>
                  </a:moveTo>
                  <a:cubicBezTo>
                    <a:pt x="36" y="144"/>
                    <a:pt x="57" y="136"/>
                    <a:pt x="81" y="125"/>
                  </a:cubicBezTo>
                  <a:cubicBezTo>
                    <a:pt x="84" y="148"/>
                    <a:pt x="95" y="170"/>
                    <a:pt x="139" y="191"/>
                  </a:cubicBezTo>
                  <a:cubicBezTo>
                    <a:pt x="203" y="221"/>
                    <a:pt x="270" y="235"/>
                    <a:pt x="318" y="133"/>
                  </a:cubicBezTo>
                  <a:cubicBezTo>
                    <a:pt x="318" y="133"/>
                    <a:pt x="321" y="130"/>
                    <a:pt x="326" y="127"/>
                  </a:cubicBezTo>
                  <a:cubicBezTo>
                    <a:pt x="333" y="129"/>
                    <a:pt x="339" y="131"/>
                    <a:pt x="346" y="133"/>
                  </a:cubicBezTo>
                  <a:cubicBezTo>
                    <a:pt x="352" y="136"/>
                    <a:pt x="358" y="138"/>
                    <a:pt x="365" y="140"/>
                  </a:cubicBezTo>
                  <a:cubicBezTo>
                    <a:pt x="367" y="146"/>
                    <a:pt x="367" y="151"/>
                    <a:pt x="367" y="151"/>
                  </a:cubicBezTo>
                  <a:cubicBezTo>
                    <a:pt x="341" y="260"/>
                    <a:pt x="403" y="292"/>
                    <a:pt x="471" y="310"/>
                  </a:cubicBezTo>
                  <a:cubicBezTo>
                    <a:pt x="518" y="322"/>
                    <a:pt x="540" y="312"/>
                    <a:pt x="556" y="297"/>
                  </a:cubicBezTo>
                  <a:cubicBezTo>
                    <a:pt x="568" y="320"/>
                    <a:pt x="579" y="339"/>
                    <a:pt x="583" y="344"/>
                  </a:cubicBezTo>
                  <a:cubicBezTo>
                    <a:pt x="597" y="359"/>
                    <a:pt x="614" y="347"/>
                    <a:pt x="614" y="347"/>
                  </a:cubicBezTo>
                  <a:cubicBezTo>
                    <a:pt x="628" y="335"/>
                    <a:pt x="623" y="324"/>
                    <a:pt x="601" y="298"/>
                  </a:cubicBezTo>
                  <a:cubicBezTo>
                    <a:pt x="595" y="291"/>
                    <a:pt x="588" y="282"/>
                    <a:pt x="580" y="270"/>
                  </a:cubicBezTo>
                  <a:cubicBezTo>
                    <a:pt x="599" y="249"/>
                    <a:pt x="614" y="239"/>
                    <a:pt x="614" y="239"/>
                  </a:cubicBezTo>
                  <a:cubicBezTo>
                    <a:pt x="629" y="194"/>
                    <a:pt x="629" y="194"/>
                    <a:pt x="629" y="194"/>
                  </a:cubicBezTo>
                  <a:cubicBezTo>
                    <a:pt x="629" y="194"/>
                    <a:pt x="605" y="181"/>
                    <a:pt x="559" y="152"/>
                  </a:cubicBezTo>
                  <a:cubicBezTo>
                    <a:pt x="512" y="124"/>
                    <a:pt x="451" y="104"/>
                    <a:pt x="419" y="102"/>
                  </a:cubicBezTo>
                  <a:cubicBezTo>
                    <a:pt x="393" y="101"/>
                    <a:pt x="369" y="95"/>
                    <a:pt x="360" y="92"/>
                  </a:cubicBezTo>
                  <a:cubicBezTo>
                    <a:pt x="352" y="89"/>
                    <a:pt x="329" y="78"/>
                    <a:pt x="308" y="63"/>
                  </a:cubicBezTo>
                  <a:cubicBezTo>
                    <a:pt x="282" y="43"/>
                    <a:pt x="223" y="19"/>
                    <a:pt x="169" y="12"/>
                  </a:cubicBezTo>
                  <a:cubicBezTo>
                    <a:pt x="115" y="5"/>
                    <a:pt x="88" y="0"/>
                    <a:pt x="88" y="0"/>
                  </a:cubicBezTo>
                  <a:cubicBezTo>
                    <a:pt x="72" y="45"/>
                    <a:pt x="72" y="45"/>
                    <a:pt x="72" y="45"/>
                  </a:cubicBezTo>
                  <a:cubicBezTo>
                    <a:pt x="72" y="45"/>
                    <a:pt x="77" y="61"/>
                    <a:pt x="79" y="90"/>
                  </a:cubicBezTo>
                  <a:cubicBezTo>
                    <a:pt x="65" y="93"/>
                    <a:pt x="53" y="96"/>
                    <a:pt x="44" y="98"/>
                  </a:cubicBezTo>
                  <a:cubicBezTo>
                    <a:pt x="11" y="104"/>
                    <a:pt x="0" y="109"/>
                    <a:pt x="4" y="128"/>
                  </a:cubicBezTo>
                  <a:cubicBezTo>
                    <a:pt x="4" y="128"/>
                    <a:pt x="10" y="149"/>
                    <a:pt x="29" y="145"/>
                  </a:cubicBezTo>
                  <a:close/>
                  <a:moveTo>
                    <a:pt x="565" y="251"/>
                  </a:moveTo>
                  <a:cubicBezTo>
                    <a:pt x="554" y="236"/>
                    <a:pt x="542" y="219"/>
                    <a:pt x="531" y="206"/>
                  </a:cubicBezTo>
                  <a:cubicBezTo>
                    <a:pt x="547" y="213"/>
                    <a:pt x="562" y="218"/>
                    <a:pt x="574" y="223"/>
                  </a:cubicBezTo>
                  <a:cubicBezTo>
                    <a:pt x="572" y="232"/>
                    <a:pt x="568" y="242"/>
                    <a:pt x="565" y="251"/>
                  </a:cubicBezTo>
                  <a:close/>
                  <a:moveTo>
                    <a:pt x="470" y="131"/>
                  </a:moveTo>
                  <a:cubicBezTo>
                    <a:pt x="507" y="142"/>
                    <a:pt x="550" y="158"/>
                    <a:pt x="568" y="180"/>
                  </a:cubicBezTo>
                  <a:cubicBezTo>
                    <a:pt x="416" y="131"/>
                    <a:pt x="416" y="131"/>
                    <a:pt x="416" y="131"/>
                  </a:cubicBezTo>
                  <a:cubicBezTo>
                    <a:pt x="428" y="126"/>
                    <a:pt x="445" y="124"/>
                    <a:pt x="470" y="131"/>
                  </a:cubicBezTo>
                  <a:close/>
                  <a:moveTo>
                    <a:pt x="393" y="151"/>
                  </a:moveTo>
                  <a:cubicBezTo>
                    <a:pt x="428" y="166"/>
                    <a:pt x="465" y="180"/>
                    <a:pt x="497" y="193"/>
                  </a:cubicBezTo>
                  <a:cubicBezTo>
                    <a:pt x="509" y="209"/>
                    <a:pt x="530" y="247"/>
                    <a:pt x="548" y="282"/>
                  </a:cubicBezTo>
                  <a:cubicBezTo>
                    <a:pt x="544" y="287"/>
                    <a:pt x="541" y="291"/>
                    <a:pt x="537" y="293"/>
                  </a:cubicBezTo>
                  <a:cubicBezTo>
                    <a:pt x="521" y="303"/>
                    <a:pt x="481" y="303"/>
                    <a:pt x="442" y="286"/>
                  </a:cubicBezTo>
                  <a:cubicBezTo>
                    <a:pt x="403" y="270"/>
                    <a:pt x="349" y="228"/>
                    <a:pt x="393" y="151"/>
                  </a:cubicBezTo>
                  <a:close/>
                  <a:moveTo>
                    <a:pt x="251" y="52"/>
                  </a:moveTo>
                  <a:cubicBezTo>
                    <a:pt x="274" y="62"/>
                    <a:pt x="286" y="76"/>
                    <a:pt x="293" y="87"/>
                  </a:cubicBezTo>
                  <a:cubicBezTo>
                    <a:pt x="144" y="27"/>
                    <a:pt x="144" y="27"/>
                    <a:pt x="144" y="27"/>
                  </a:cubicBezTo>
                  <a:cubicBezTo>
                    <a:pt x="171" y="22"/>
                    <a:pt x="215" y="37"/>
                    <a:pt x="251" y="52"/>
                  </a:cubicBezTo>
                  <a:close/>
                  <a:moveTo>
                    <a:pt x="113" y="58"/>
                  </a:moveTo>
                  <a:cubicBezTo>
                    <a:pt x="125" y="61"/>
                    <a:pt x="139" y="66"/>
                    <a:pt x="156" y="72"/>
                  </a:cubicBezTo>
                  <a:cubicBezTo>
                    <a:pt x="139" y="75"/>
                    <a:pt x="121" y="79"/>
                    <a:pt x="103" y="84"/>
                  </a:cubicBezTo>
                  <a:cubicBezTo>
                    <a:pt x="105" y="75"/>
                    <a:pt x="108" y="66"/>
                    <a:pt x="113" y="58"/>
                  </a:cubicBezTo>
                  <a:close/>
                  <a:moveTo>
                    <a:pt x="96" y="119"/>
                  </a:moveTo>
                  <a:cubicBezTo>
                    <a:pt x="131" y="104"/>
                    <a:pt x="171" y="87"/>
                    <a:pt x="191" y="82"/>
                  </a:cubicBezTo>
                  <a:cubicBezTo>
                    <a:pt x="224" y="93"/>
                    <a:pt x="261" y="105"/>
                    <a:pt x="298" y="117"/>
                  </a:cubicBezTo>
                  <a:cubicBezTo>
                    <a:pt x="283" y="205"/>
                    <a:pt x="216" y="203"/>
                    <a:pt x="176" y="191"/>
                  </a:cubicBezTo>
                  <a:cubicBezTo>
                    <a:pt x="134" y="178"/>
                    <a:pt x="104" y="154"/>
                    <a:pt x="98" y="136"/>
                  </a:cubicBezTo>
                  <a:cubicBezTo>
                    <a:pt x="96" y="131"/>
                    <a:pt x="96" y="125"/>
                    <a:pt x="96"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2" name="Freeform 20"/>
            <p:cNvSpPr>
              <a:spLocks/>
            </p:cNvSpPr>
            <p:nvPr userDrawn="1"/>
          </p:nvSpPr>
          <p:spPr bwMode="auto">
            <a:xfrm>
              <a:off x="2489200" y="4916488"/>
              <a:ext cx="1828800" cy="1103313"/>
            </a:xfrm>
            <a:custGeom>
              <a:avLst/>
              <a:gdLst>
                <a:gd name="T0" fmla="*/ 352 w 1152"/>
                <a:gd name="T1" fmla="*/ 236 h 695"/>
                <a:gd name="T2" fmla="*/ 646 w 1152"/>
                <a:gd name="T3" fmla="*/ 461 h 695"/>
                <a:gd name="T4" fmla="*/ 788 w 1152"/>
                <a:gd name="T5" fmla="*/ 386 h 695"/>
                <a:gd name="T6" fmla="*/ 1152 w 1152"/>
                <a:gd name="T7" fmla="*/ 695 h 695"/>
                <a:gd name="T8" fmla="*/ 1152 w 1152"/>
                <a:gd name="T9" fmla="*/ 601 h 695"/>
                <a:gd name="T10" fmla="*/ 798 w 1152"/>
                <a:gd name="T11" fmla="*/ 302 h 695"/>
                <a:gd name="T12" fmla="*/ 654 w 1152"/>
                <a:gd name="T13" fmla="*/ 374 h 695"/>
                <a:gd name="T14" fmla="*/ 376 w 1152"/>
                <a:gd name="T15" fmla="*/ 164 h 695"/>
                <a:gd name="T16" fmla="*/ 162 w 1152"/>
                <a:gd name="T17" fmla="*/ 164 h 695"/>
                <a:gd name="T18" fmla="*/ 0 w 1152"/>
                <a:gd name="T19" fmla="*/ 0 h 695"/>
                <a:gd name="T20" fmla="*/ 0 w 1152"/>
                <a:gd name="T21" fmla="*/ 104 h 695"/>
                <a:gd name="T22" fmla="*/ 132 w 1152"/>
                <a:gd name="T23" fmla="*/ 236 h 695"/>
                <a:gd name="T24" fmla="*/ 352 w 1152"/>
                <a:gd name="T25" fmla="*/ 236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2" h="695">
                  <a:moveTo>
                    <a:pt x="352" y="236"/>
                  </a:moveTo>
                  <a:lnTo>
                    <a:pt x="646" y="461"/>
                  </a:lnTo>
                  <a:lnTo>
                    <a:pt x="788" y="386"/>
                  </a:lnTo>
                  <a:lnTo>
                    <a:pt x="1152" y="695"/>
                  </a:lnTo>
                  <a:lnTo>
                    <a:pt x="1152" y="601"/>
                  </a:lnTo>
                  <a:lnTo>
                    <a:pt x="798" y="302"/>
                  </a:lnTo>
                  <a:lnTo>
                    <a:pt x="654" y="374"/>
                  </a:lnTo>
                  <a:lnTo>
                    <a:pt x="376" y="164"/>
                  </a:lnTo>
                  <a:lnTo>
                    <a:pt x="162" y="164"/>
                  </a:lnTo>
                  <a:lnTo>
                    <a:pt x="0" y="0"/>
                  </a:lnTo>
                  <a:lnTo>
                    <a:pt x="0" y="104"/>
                  </a:lnTo>
                  <a:lnTo>
                    <a:pt x="132" y="236"/>
                  </a:lnTo>
                  <a:lnTo>
                    <a:pt x="35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3" name="Freeform 21"/>
            <p:cNvSpPr>
              <a:spLocks/>
            </p:cNvSpPr>
            <p:nvPr userDrawn="1"/>
          </p:nvSpPr>
          <p:spPr bwMode="auto">
            <a:xfrm>
              <a:off x="7940675" y="4970463"/>
              <a:ext cx="231775" cy="225425"/>
            </a:xfrm>
            <a:custGeom>
              <a:avLst/>
              <a:gdLst>
                <a:gd name="T0" fmla="*/ 112 w 146"/>
                <a:gd name="T1" fmla="*/ 142 h 142"/>
                <a:gd name="T2" fmla="*/ 146 w 146"/>
                <a:gd name="T3" fmla="*/ 34 h 142"/>
                <a:gd name="T4" fmla="*/ 30 w 146"/>
                <a:gd name="T5" fmla="*/ 0 h 142"/>
                <a:gd name="T6" fmla="*/ 0 w 146"/>
                <a:gd name="T7" fmla="*/ 110 h 142"/>
                <a:gd name="T8" fmla="*/ 112 w 146"/>
                <a:gd name="T9" fmla="*/ 142 h 142"/>
              </a:gdLst>
              <a:ahLst/>
              <a:cxnLst>
                <a:cxn ang="0">
                  <a:pos x="T0" y="T1"/>
                </a:cxn>
                <a:cxn ang="0">
                  <a:pos x="T2" y="T3"/>
                </a:cxn>
                <a:cxn ang="0">
                  <a:pos x="T4" y="T5"/>
                </a:cxn>
                <a:cxn ang="0">
                  <a:pos x="T6" y="T7"/>
                </a:cxn>
                <a:cxn ang="0">
                  <a:pos x="T8" y="T9"/>
                </a:cxn>
              </a:cxnLst>
              <a:rect l="0" t="0" r="r" b="b"/>
              <a:pathLst>
                <a:path w="146" h="142">
                  <a:moveTo>
                    <a:pt x="112" y="142"/>
                  </a:moveTo>
                  <a:lnTo>
                    <a:pt x="146" y="34"/>
                  </a:lnTo>
                  <a:lnTo>
                    <a:pt x="30" y="0"/>
                  </a:lnTo>
                  <a:lnTo>
                    <a:pt x="0" y="110"/>
                  </a:lnTo>
                  <a:lnTo>
                    <a:pt x="112"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4" name="Freeform 22"/>
            <p:cNvSpPr>
              <a:spLocks/>
            </p:cNvSpPr>
            <p:nvPr userDrawn="1"/>
          </p:nvSpPr>
          <p:spPr bwMode="auto">
            <a:xfrm>
              <a:off x="7658100" y="4824413"/>
              <a:ext cx="304800" cy="374650"/>
            </a:xfrm>
            <a:custGeom>
              <a:avLst/>
              <a:gdLst>
                <a:gd name="T0" fmla="*/ 134 w 192"/>
                <a:gd name="T1" fmla="*/ 236 h 236"/>
                <a:gd name="T2" fmla="*/ 192 w 192"/>
                <a:gd name="T3" fmla="*/ 40 h 236"/>
                <a:gd name="T4" fmla="*/ 56 w 192"/>
                <a:gd name="T5" fmla="*/ 0 h 236"/>
                <a:gd name="T6" fmla="*/ 0 w 192"/>
                <a:gd name="T7" fmla="*/ 196 h 236"/>
                <a:gd name="T8" fmla="*/ 134 w 192"/>
                <a:gd name="T9" fmla="*/ 236 h 236"/>
              </a:gdLst>
              <a:ahLst/>
              <a:cxnLst>
                <a:cxn ang="0">
                  <a:pos x="T0" y="T1"/>
                </a:cxn>
                <a:cxn ang="0">
                  <a:pos x="T2" y="T3"/>
                </a:cxn>
                <a:cxn ang="0">
                  <a:pos x="T4" y="T5"/>
                </a:cxn>
                <a:cxn ang="0">
                  <a:pos x="T6" y="T7"/>
                </a:cxn>
                <a:cxn ang="0">
                  <a:pos x="T8" y="T9"/>
                </a:cxn>
              </a:cxnLst>
              <a:rect l="0" t="0" r="r" b="b"/>
              <a:pathLst>
                <a:path w="192" h="236">
                  <a:moveTo>
                    <a:pt x="134" y="236"/>
                  </a:moveTo>
                  <a:lnTo>
                    <a:pt x="192" y="40"/>
                  </a:lnTo>
                  <a:lnTo>
                    <a:pt x="56" y="0"/>
                  </a:lnTo>
                  <a:lnTo>
                    <a:pt x="0" y="196"/>
                  </a:lnTo>
                  <a:lnTo>
                    <a:pt x="134"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5" name="Freeform 23"/>
            <p:cNvSpPr>
              <a:spLocks/>
            </p:cNvSpPr>
            <p:nvPr userDrawn="1"/>
          </p:nvSpPr>
          <p:spPr bwMode="auto">
            <a:xfrm>
              <a:off x="7038975" y="4518026"/>
              <a:ext cx="409575" cy="661988"/>
            </a:xfrm>
            <a:custGeom>
              <a:avLst/>
              <a:gdLst>
                <a:gd name="T0" fmla="*/ 258 w 258"/>
                <a:gd name="T1" fmla="*/ 44 h 417"/>
                <a:gd name="T2" fmla="*/ 108 w 258"/>
                <a:gd name="T3" fmla="*/ 0 h 417"/>
                <a:gd name="T4" fmla="*/ 0 w 258"/>
                <a:gd name="T5" fmla="*/ 373 h 417"/>
                <a:gd name="T6" fmla="*/ 150 w 258"/>
                <a:gd name="T7" fmla="*/ 417 h 417"/>
                <a:gd name="T8" fmla="*/ 258 w 258"/>
                <a:gd name="T9" fmla="*/ 44 h 417"/>
              </a:gdLst>
              <a:ahLst/>
              <a:cxnLst>
                <a:cxn ang="0">
                  <a:pos x="T0" y="T1"/>
                </a:cxn>
                <a:cxn ang="0">
                  <a:pos x="T2" y="T3"/>
                </a:cxn>
                <a:cxn ang="0">
                  <a:pos x="T4" y="T5"/>
                </a:cxn>
                <a:cxn ang="0">
                  <a:pos x="T6" y="T7"/>
                </a:cxn>
                <a:cxn ang="0">
                  <a:pos x="T8" y="T9"/>
                </a:cxn>
              </a:cxnLst>
              <a:rect l="0" t="0" r="r" b="b"/>
              <a:pathLst>
                <a:path w="258" h="417">
                  <a:moveTo>
                    <a:pt x="258" y="44"/>
                  </a:moveTo>
                  <a:lnTo>
                    <a:pt x="108" y="0"/>
                  </a:lnTo>
                  <a:lnTo>
                    <a:pt x="0" y="373"/>
                  </a:lnTo>
                  <a:lnTo>
                    <a:pt x="150" y="417"/>
                  </a:lnTo>
                  <a:lnTo>
                    <a:pt x="25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6" name="Freeform 24"/>
            <p:cNvSpPr>
              <a:spLocks noEditPoints="1"/>
            </p:cNvSpPr>
            <p:nvPr userDrawn="1"/>
          </p:nvSpPr>
          <p:spPr bwMode="auto">
            <a:xfrm>
              <a:off x="0" y="3411538"/>
              <a:ext cx="12192000" cy="3470275"/>
            </a:xfrm>
            <a:custGeom>
              <a:avLst/>
              <a:gdLst>
                <a:gd name="T0" fmla="*/ 3764 w 3840"/>
                <a:gd name="T1" fmla="*/ 249 h 1091"/>
                <a:gd name="T2" fmla="*/ 3710 w 3840"/>
                <a:gd name="T3" fmla="*/ 226 h 1091"/>
                <a:gd name="T4" fmla="*/ 3657 w 3840"/>
                <a:gd name="T5" fmla="*/ 202 h 1091"/>
                <a:gd name="T6" fmla="*/ 3604 w 3840"/>
                <a:gd name="T7" fmla="*/ 179 h 1091"/>
                <a:gd name="T8" fmla="*/ 3550 w 3840"/>
                <a:gd name="T9" fmla="*/ 154 h 1091"/>
                <a:gd name="T10" fmla="*/ 3497 w 3840"/>
                <a:gd name="T11" fmla="*/ 131 h 1091"/>
                <a:gd name="T12" fmla="*/ 3382 w 3840"/>
                <a:gd name="T13" fmla="*/ 421 h 1091"/>
                <a:gd name="T14" fmla="*/ 3184 w 3840"/>
                <a:gd name="T15" fmla="*/ 424 h 1091"/>
                <a:gd name="T16" fmla="*/ 2915 w 3840"/>
                <a:gd name="T17" fmla="*/ 20 h 1091"/>
                <a:gd name="T18" fmla="*/ 3118 w 3840"/>
                <a:gd name="T19" fmla="*/ 521 h 1091"/>
                <a:gd name="T20" fmla="*/ 2876 w 3840"/>
                <a:gd name="T21" fmla="*/ 490 h 1091"/>
                <a:gd name="T22" fmla="*/ 2824 w 3840"/>
                <a:gd name="T23" fmla="*/ 360 h 1091"/>
                <a:gd name="T24" fmla="*/ 2711 w 3840"/>
                <a:gd name="T25" fmla="*/ 370 h 1091"/>
                <a:gd name="T26" fmla="*/ 2636 w 3840"/>
                <a:gd name="T27" fmla="*/ 447 h 1091"/>
                <a:gd name="T28" fmla="*/ 2627 w 3840"/>
                <a:gd name="T29" fmla="*/ 563 h 1091"/>
                <a:gd name="T30" fmla="*/ 2554 w 3840"/>
                <a:gd name="T31" fmla="*/ 663 h 1091"/>
                <a:gd name="T32" fmla="*/ 2426 w 3840"/>
                <a:gd name="T33" fmla="*/ 421 h 1091"/>
                <a:gd name="T34" fmla="*/ 2286 w 3840"/>
                <a:gd name="T35" fmla="*/ 745 h 1091"/>
                <a:gd name="T36" fmla="*/ 2058 w 3840"/>
                <a:gd name="T37" fmla="*/ 503 h 1091"/>
                <a:gd name="T38" fmla="*/ 2050 w 3840"/>
                <a:gd name="T39" fmla="*/ 761 h 1091"/>
                <a:gd name="T40" fmla="*/ 1892 w 3840"/>
                <a:gd name="T41" fmla="*/ 743 h 1091"/>
                <a:gd name="T42" fmla="*/ 1502 w 3840"/>
                <a:gd name="T43" fmla="*/ 384 h 1091"/>
                <a:gd name="T44" fmla="*/ 1596 w 3840"/>
                <a:gd name="T45" fmla="*/ 949 h 1091"/>
                <a:gd name="T46" fmla="*/ 1523 w 3840"/>
                <a:gd name="T47" fmla="*/ 915 h 1091"/>
                <a:gd name="T48" fmla="*/ 1416 w 3840"/>
                <a:gd name="T49" fmla="*/ 915 h 1091"/>
                <a:gd name="T50" fmla="*/ 1324 w 3840"/>
                <a:gd name="T51" fmla="*/ 977 h 1091"/>
                <a:gd name="T52" fmla="*/ 1180 w 3840"/>
                <a:gd name="T53" fmla="*/ 819 h 1091"/>
                <a:gd name="T54" fmla="*/ 928 w 3840"/>
                <a:gd name="T55" fmla="*/ 747 h 1091"/>
                <a:gd name="T56" fmla="*/ 784 w 3840"/>
                <a:gd name="T57" fmla="*/ 981 h 1091"/>
                <a:gd name="T58" fmla="*/ 524 w 3840"/>
                <a:gd name="T59" fmla="*/ 874 h 1091"/>
                <a:gd name="T60" fmla="*/ 362 w 3840"/>
                <a:gd name="T61" fmla="*/ 578 h 1091"/>
                <a:gd name="T62" fmla="*/ 160 w 3840"/>
                <a:gd name="T63" fmla="*/ 618 h 1091"/>
                <a:gd name="T64" fmla="*/ 92 w 3840"/>
                <a:gd name="T65" fmla="*/ 891 h 1091"/>
                <a:gd name="T66" fmla="*/ 3708 w 3840"/>
                <a:gd name="T67" fmla="*/ 484 h 1091"/>
                <a:gd name="T68" fmla="*/ 166 w 3840"/>
                <a:gd name="T69" fmla="*/ 906 h 1091"/>
                <a:gd name="T70" fmla="*/ 308 w 3840"/>
                <a:gd name="T71" fmla="*/ 828 h 1091"/>
                <a:gd name="T72" fmla="*/ 281 w 3840"/>
                <a:gd name="T73" fmla="*/ 726 h 1091"/>
                <a:gd name="T74" fmla="*/ 290 w 3840"/>
                <a:gd name="T75" fmla="*/ 706 h 1091"/>
                <a:gd name="T76" fmla="*/ 308 w 3840"/>
                <a:gd name="T77" fmla="*/ 614 h 1091"/>
                <a:gd name="T78" fmla="*/ 472 w 3840"/>
                <a:gd name="T79" fmla="*/ 641 h 1091"/>
                <a:gd name="T80" fmla="*/ 328 w 3840"/>
                <a:gd name="T81" fmla="*/ 803 h 1091"/>
                <a:gd name="T82" fmla="*/ 500 w 3840"/>
                <a:gd name="T83" fmla="*/ 681 h 1091"/>
                <a:gd name="T84" fmla="*/ 328 w 3840"/>
                <a:gd name="T85" fmla="*/ 934 h 1091"/>
                <a:gd name="T86" fmla="*/ 328 w 3840"/>
                <a:gd name="T87" fmla="*/ 934 h 1091"/>
                <a:gd name="T88" fmla="*/ 2667 w 3840"/>
                <a:gd name="T89" fmla="*/ 475 h 1091"/>
                <a:gd name="T90" fmla="*/ 2758 w 3840"/>
                <a:gd name="T91" fmla="*/ 599 h 1091"/>
                <a:gd name="T92" fmla="*/ 3453 w 3840"/>
                <a:gd name="T93" fmla="*/ 188 h 1091"/>
                <a:gd name="T94" fmla="*/ 3455 w 3840"/>
                <a:gd name="T95" fmla="*/ 194 h 1091"/>
                <a:gd name="T96" fmla="*/ 3736 w 3840"/>
                <a:gd name="T97" fmla="*/ 366 h 1091"/>
                <a:gd name="T98" fmla="*/ 3421 w 3840"/>
                <a:gd name="T99" fmla="*/ 274 h 1091"/>
                <a:gd name="T100" fmla="*/ 3415 w 3840"/>
                <a:gd name="T101" fmla="*/ 276 h 1091"/>
                <a:gd name="T102" fmla="*/ 3402 w 3840"/>
                <a:gd name="T103" fmla="*/ 31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0" h="1091">
                  <a:moveTo>
                    <a:pt x="3708" y="484"/>
                  </a:moveTo>
                  <a:cubicBezTo>
                    <a:pt x="3815" y="235"/>
                    <a:pt x="3814" y="235"/>
                    <a:pt x="3814" y="235"/>
                  </a:cubicBezTo>
                  <a:cubicBezTo>
                    <a:pt x="3790" y="224"/>
                    <a:pt x="3790" y="224"/>
                    <a:pt x="3790" y="224"/>
                  </a:cubicBezTo>
                  <a:cubicBezTo>
                    <a:pt x="3791" y="229"/>
                    <a:pt x="3791" y="234"/>
                    <a:pt x="3789" y="239"/>
                  </a:cubicBezTo>
                  <a:cubicBezTo>
                    <a:pt x="3785" y="249"/>
                    <a:pt x="3774" y="253"/>
                    <a:pt x="3764" y="249"/>
                  </a:cubicBezTo>
                  <a:cubicBezTo>
                    <a:pt x="3754" y="245"/>
                    <a:pt x="3750" y="233"/>
                    <a:pt x="3754" y="224"/>
                  </a:cubicBezTo>
                  <a:cubicBezTo>
                    <a:pt x="3756" y="218"/>
                    <a:pt x="3760" y="215"/>
                    <a:pt x="3764" y="214"/>
                  </a:cubicBezTo>
                  <a:cubicBezTo>
                    <a:pt x="3736" y="201"/>
                    <a:pt x="3736" y="201"/>
                    <a:pt x="3736" y="201"/>
                  </a:cubicBezTo>
                  <a:cubicBezTo>
                    <a:pt x="3738" y="205"/>
                    <a:pt x="3738" y="210"/>
                    <a:pt x="3736" y="215"/>
                  </a:cubicBezTo>
                  <a:cubicBezTo>
                    <a:pt x="3732" y="225"/>
                    <a:pt x="3720" y="230"/>
                    <a:pt x="3710" y="226"/>
                  </a:cubicBezTo>
                  <a:cubicBezTo>
                    <a:pt x="3701" y="221"/>
                    <a:pt x="3697" y="210"/>
                    <a:pt x="3701" y="200"/>
                  </a:cubicBezTo>
                  <a:cubicBezTo>
                    <a:pt x="3703" y="195"/>
                    <a:pt x="3707" y="191"/>
                    <a:pt x="3711" y="189"/>
                  </a:cubicBezTo>
                  <a:cubicBezTo>
                    <a:pt x="3683" y="177"/>
                    <a:pt x="3683" y="177"/>
                    <a:pt x="3683" y="177"/>
                  </a:cubicBezTo>
                  <a:cubicBezTo>
                    <a:pt x="3684" y="182"/>
                    <a:pt x="3684" y="187"/>
                    <a:pt x="3682" y="192"/>
                  </a:cubicBezTo>
                  <a:cubicBezTo>
                    <a:pt x="3678" y="201"/>
                    <a:pt x="3667" y="206"/>
                    <a:pt x="3657" y="202"/>
                  </a:cubicBezTo>
                  <a:cubicBezTo>
                    <a:pt x="3648" y="198"/>
                    <a:pt x="3643" y="186"/>
                    <a:pt x="3647" y="176"/>
                  </a:cubicBezTo>
                  <a:cubicBezTo>
                    <a:pt x="3650" y="171"/>
                    <a:pt x="3653" y="168"/>
                    <a:pt x="3658" y="166"/>
                  </a:cubicBezTo>
                  <a:cubicBezTo>
                    <a:pt x="3629" y="153"/>
                    <a:pt x="3629" y="153"/>
                    <a:pt x="3629" y="153"/>
                  </a:cubicBezTo>
                  <a:cubicBezTo>
                    <a:pt x="3631" y="158"/>
                    <a:pt x="3631" y="163"/>
                    <a:pt x="3629" y="168"/>
                  </a:cubicBezTo>
                  <a:cubicBezTo>
                    <a:pt x="3625" y="178"/>
                    <a:pt x="3613" y="183"/>
                    <a:pt x="3604" y="179"/>
                  </a:cubicBezTo>
                  <a:cubicBezTo>
                    <a:pt x="3594" y="174"/>
                    <a:pt x="3590" y="163"/>
                    <a:pt x="3594" y="153"/>
                  </a:cubicBezTo>
                  <a:cubicBezTo>
                    <a:pt x="3596" y="148"/>
                    <a:pt x="3600" y="144"/>
                    <a:pt x="3604" y="142"/>
                  </a:cubicBezTo>
                  <a:cubicBezTo>
                    <a:pt x="3575" y="130"/>
                    <a:pt x="3575" y="130"/>
                    <a:pt x="3575" y="130"/>
                  </a:cubicBezTo>
                  <a:cubicBezTo>
                    <a:pt x="3577" y="134"/>
                    <a:pt x="3577" y="140"/>
                    <a:pt x="3575" y="145"/>
                  </a:cubicBezTo>
                  <a:cubicBezTo>
                    <a:pt x="3571" y="154"/>
                    <a:pt x="3560" y="159"/>
                    <a:pt x="3550" y="154"/>
                  </a:cubicBezTo>
                  <a:cubicBezTo>
                    <a:pt x="3540" y="150"/>
                    <a:pt x="3536" y="139"/>
                    <a:pt x="3540" y="129"/>
                  </a:cubicBezTo>
                  <a:cubicBezTo>
                    <a:pt x="3542" y="124"/>
                    <a:pt x="3546" y="121"/>
                    <a:pt x="3551" y="119"/>
                  </a:cubicBezTo>
                  <a:cubicBezTo>
                    <a:pt x="3522" y="106"/>
                    <a:pt x="3522" y="106"/>
                    <a:pt x="3522" y="106"/>
                  </a:cubicBezTo>
                  <a:cubicBezTo>
                    <a:pt x="3524" y="111"/>
                    <a:pt x="3524" y="116"/>
                    <a:pt x="3522" y="121"/>
                  </a:cubicBezTo>
                  <a:cubicBezTo>
                    <a:pt x="3517" y="131"/>
                    <a:pt x="3507" y="135"/>
                    <a:pt x="3497" y="131"/>
                  </a:cubicBezTo>
                  <a:cubicBezTo>
                    <a:pt x="3487" y="127"/>
                    <a:pt x="3482" y="115"/>
                    <a:pt x="3487" y="105"/>
                  </a:cubicBezTo>
                  <a:cubicBezTo>
                    <a:pt x="3489" y="101"/>
                    <a:pt x="3493" y="97"/>
                    <a:pt x="3498" y="95"/>
                  </a:cubicBezTo>
                  <a:cubicBezTo>
                    <a:pt x="3475" y="85"/>
                    <a:pt x="3475" y="85"/>
                    <a:pt x="3475" y="85"/>
                  </a:cubicBezTo>
                  <a:cubicBezTo>
                    <a:pt x="3358" y="358"/>
                    <a:pt x="3358" y="358"/>
                    <a:pt x="3358" y="358"/>
                  </a:cubicBezTo>
                  <a:cubicBezTo>
                    <a:pt x="3347" y="382"/>
                    <a:pt x="3358" y="410"/>
                    <a:pt x="3382" y="421"/>
                  </a:cubicBezTo>
                  <a:cubicBezTo>
                    <a:pt x="3526" y="484"/>
                    <a:pt x="3526" y="484"/>
                    <a:pt x="3526" y="484"/>
                  </a:cubicBezTo>
                  <a:cubicBezTo>
                    <a:pt x="3452" y="487"/>
                    <a:pt x="3374" y="492"/>
                    <a:pt x="3294" y="500"/>
                  </a:cubicBezTo>
                  <a:cubicBezTo>
                    <a:pt x="3283" y="492"/>
                    <a:pt x="3263" y="489"/>
                    <a:pt x="3244" y="488"/>
                  </a:cubicBezTo>
                  <a:cubicBezTo>
                    <a:pt x="3214" y="486"/>
                    <a:pt x="3195" y="465"/>
                    <a:pt x="3195" y="465"/>
                  </a:cubicBezTo>
                  <a:cubicBezTo>
                    <a:pt x="3184" y="424"/>
                    <a:pt x="3184" y="424"/>
                    <a:pt x="3184" y="424"/>
                  </a:cubicBezTo>
                  <a:cubicBezTo>
                    <a:pt x="3261" y="398"/>
                    <a:pt x="3319" y="339"/>
                    <a:pt x="3347" y="268"/>
                  </a:cubicBezTo>
                  <a:cubicBezTo>
                    <a:pt x="3319" y="255"/>
                    <a:pt x="3319" y="255"/>
                    <a:pt x="3319" y="255"/>
                  </a:cubicBezTo>
                  <a:cubicBezTo>
                    <a:pt x="3293" y="322"/>
                    <a:pt x="3237" y="376"/>
                    <a:pt x="3163" y="398"/>
                  </a:cubicBezTo>
                  <a:cubicBezTo>
                    <a:pt x="3039" y="433"/>
                    <a:pt x="2909" y="358"/>
                    <a:pt x="2874" y="232"/>
                  </a:cubicBezTo>
                  <a:cubicBezTo>
                    <a:pt x="2853" y="156"/>
                    <a:pt x="2871" y="78"/>
                    <a:pt x="2915" y="20"/>
                  </a:cubicBezTo>
                  <a:cubicBezTo>
                    <a:pt x="2891" y="0"/>
                    <a:pt x="2891" y="0"/>
                    <a:pt x="2891" y="0"/>
                  </a:cubicBezTo>
                  <a:cubicBezTo>
                    <a:pt x="2841" y="66"/>
                    <a:pt x="2821" y="154"/>
                    <a:pt x="2844" y="240"/>
                  </a:cubicBezTo>
                  <a:cubicBezTo>
                    <a:pt x="2880" y="369"/>
                    <a:pt x="3002" y="450"/>
                    <a:pt x="3130" y="436"/>
                  </a:cubicBezTo>
                  <a:cubicBezTo>
                    <a:pt x="3142" y="480"/>
                    <a:pt x="3142" y="480"/>
                    <a:pt x="3142" y="480"/>
                  </a:cubicBezTo>
                  <a:cubicBezTo>
                    <a:pt x="3142" y="480"/>
                    <a:pt x="3139" y="504"/>
                    <a:pt x="3118" y="521"/>
                  </a:cubicBezTo>
                  <a:cubicBezTo>
                    <a:pt x="3025" y="536"/>
                    <a:pt x="2930" y="554"/>
                    <a:pt x="2833" y="579"/>
                  </a:cubicBezTo>
                  <a:cubicBezTo>
                    <a:pt x="2850" y="562"/>
                    <a:pt x="2850" y="562"/>
                    <a:pt x="2850" y="562"/>
                  </a:cubicBezTo>
                  <a:cubicBezTo>
                    <a:pt x="2829" y="529"/>
                    <a:pt x="2829" y="529"/>
                    <a:pt x="2829" y="529"/>
                  </a:cubicBezTo>
                  <a:cubicBezTo>
                    <a:pt x="2833" y="519"/>
                    <a:pt x="2838" y="509"/>
                    <a:pt x="2840" y="499"/>
                  </a:cubicBezTo>
                  <a:cubicBezTo>
                    <a:pt x="2876" y="490"/>
                    <a:pt x="2876" y="490"/>
                    <a:pt x="2876" y="490"/>
                  </a:cubicBezTo>
                  <a:cubicBezTo>
                    <a:pt x="2876" y="456"/>
                    <a:pt x="2876" y="456"/>
                    <a:pt x="2876" y="456"/>
                  </a:cubicBezTo>
                  <a:cubicBezTo>
                    <a:pt x="2840" y="448"/>
                    <a:pt x="2840" y="448"/>
                    <a:pt x="2840" y="448"/>
                  </a:cubicBezTo>
                  <a:cubicBezTo>
                    <a:pt x="2838" y="438"/>
                    <a:pt x="2833" y="428"/>
                    <a:pt x="2828" y="419"/>
                  </a:cubicBezTo>
                  <a:cubicBezTo>
                    <a:pt x="2848" y="384"/>
                    <a:pt x="2848" y="384"/>
                    <a:pt x="2848" y="384"/>
                  </a:cubicBezTo>
                  <a:cubicBezTo>
                    <a:pt x="2824" y="360"/>
                    <a:pt x="2824" y="360"/>
                    <a:pt x="2824" y="360"/>
                  </a:cubicBezTo>
                  <a:cubicBezTo>
                    <a:pt x="2792" y="382"/>
                    <a:pt x="2792" y="382"/>
                    <a:pt x="2792" y="382"/>
                  </a:cubicBezTo>
                  <a:cubicBezTo>
                    <a:pt x="2783" y="377"/>
                    <a:pt x="2773" y="373"/>
                    <a:pt x="2762" y="370"/>
                  </a:cubicBezTo>
                  <a:cubicBezTo>
                    <a:pt x="2753" y="331"/>
                    <a:pt x="2753" y="331"/>
                    <a:pt x="2753" y="331"/>
                  </a:cubicBezTo>
                  <a:cubicBezTo>
                    <a:pt x="2719" y="331"/>
                    <a:pt x="2719" y="331"/>
                    <a:pt x="2719" y="331"/>
                  </a:cubicBezTo>
                  <a:cubicBezTo>
                    <a:pt x="2711" y="371"/>
                    <a:pt x="2711" y="370"/>
                    <a:pt x="2711" y="370"/>
                  </a:cubicBezTo>
                  <a:cubicBezTo>
                    <a:pt x="2702" y="373"/>
                    <a:pt x="2693" y="377"/>
                    <a:pt x="2684" y="382"/>
                  </a:cubicBezTo>
                  <a:cubicBezTo>
                    <a:pt x="2651" y="361"/>
                    <a:pt x="2651" y="361"/>
                    <a:pt x="2651" y="361"/>
                  </a:cubicBezTo>
                  <a:cubicBezTo>
                    <a:pt x="2627" y="386"/>
                    <a:pt x="2627" y="386"/>
                    <a:pt x="2627" y="386"/>
                  </a:cubicBezTo>
                  <a:cubicBezTo>
                    <a:pt x="2648" y="418"/>
                    <a:pt x="2648" y="418"/>
                    <a:pt x="2648" y="418"/>
                  </a:cubicBezTo>
                  <a:cubicBezTo>
                    <a:pt x="2643" y="427"/>
                    <a:pt x="2639" y="437"/>
                    <a:pt x="2636" y="447"/>
                  </a:cubicBezTo>
                  <a:cubicBezTo>
                    <a:pt x="2596" y="457"/>
                    <a:pt x="2596" y="457"/>
                    <a:pt x="2596" y="457"/>
                  </a:cubicBezTo>
                  <a:cubicBezTo>
                    <a:pt x="2596" y="492"/>
                    <a:pt x="2596" y="492"/>
                    <a:pt x="2596" y="492"/>
                  </a:cubicBezTo>
                  <a:cubicBezTo>
                    <a:pt x="2636" y="500"/>
                    <a:pt x="2636" y="500"/>
                    <a:pt x="2636" y="500"/>
                  </a:cubicBezTo>
                  <a:cubicBezTo>
                    <a:pt x="2639" y="510"/>
                    <a:pt x="2642" y="519"/>
                    <a:pt x="2648" y="529"/>
                  </a:cubicBezTo>
                  <a:cubicBezTo>
                    <a:pt x="2627" y="563"/>
                    <a:pt x="2627" y="563"/>
                    <a:pt x="2627" y="563"/>
                  </a:cubicBezTo>
                  <a:cubicBezTo>
                    <a:pt x="2651" y="587"/>
                    <a:pt x="2651" y="587"/>
                    <a:pt x="2651" y="587"/>
                  </a:cubicBezTo>
                  <a:cubicBezTo>
                    <a:pt x="2683" y="565"/>
                    <a:pt x="2683" y="565"/>
                    <a:pt x="2683" y="565"/>
                  </a:cubicBezTo>
                  <a:cubicBezTo>
                    <a:pt x="2692" y="570"/>
                    <a:pt x="2701" y="574"/>
                    <a:pt x="2711" y="577"/>
                  </a:cubicBezTo>
                  <a:cubicBezTo>
                    <a:pt x="2719" y="609"/>
                    <a:pt x="2719" y="609"/>
                    <a:pt x="2719" y="609"/>
                  </a:cubicBezTo>
                  <a:cubicBezTo>
                    <a:pt x="2665" y="626"/>
                    <a:pt x="2610" y="643"/>
                    <a:pt x="2554" y="663"/>
                  </a:cubicBezTo>
                  <a:cubicBezTo>
                    <a:pt x="2551" y="653"/>
                    <a:pt x="2551" y="653"/>
                    <a:pt x="2551" y="653"/>
                  </a:cubicBezTo>
                  <a:cubicBezTo>
                    <a:pt x="2435" y="694"/>
                    <a:pt x="2435" y="694"/>
                    <a:pt x="2435" y="694"/>
                  </a:cubicBezTo>
                  <a:cubicBezTo>
                    <a:pt x="2387" y="553"/>
                    <a:pt x="2387" y="553"/>
                    <a:pt x="2387" y="553"/>
                  </a:cubicBezTo>
                  <a:cubicBezTo>
                    <a:pt x="2388" y="553"/>
                    <a:pt x="2388" y="553"/>
                    <a:pt x="2388" y="553"/>
                  </a:cubicBezTo>
                  <a:cubicBezTo>
                    <a:pt x="2426" y="421"/>
                    <a:pt x="2426" y="421"/>
                    <a:pt x="2426" y="421"/>
                  </a:cubicBezTo>
                  <a:cubicBezTo>
                    <a:pt x="2357" y="400"/>
                    <a:pt x="2357" y="400"/>
                    <a:pt x="2357" y="400"/>
                  </a:cubicBezTo>
                  <a:cubicBezTo>
                    <a:pt x="2318" y="532"/>
                    <a:pt x="2318" y="532"/>
                    <a:pt x="2318" y="532"/>
                  </a:cubicBezTo>
                  <a:cubicBezTo>
                    <a:pt x="2348" y="541"/>
                    <a:pt x="2348" y="541"/>
                    <a:pt x="2348" y="541"/>
                  </a:cubicBezTo>
                  <a:cubicBezTo>
                    <a:pt x="2403" y="705"/>
                    <a:pt x="2403" y="705"/>
                    <a:pt x="2403" y="705"/>
                  </a:cubicBezTo>
                  <a:cubicBezTo>
                    <a:pt x="2286" y="745"/>
                    <a:pt x="2286" y="745"/>
                    <a:pt x="2286" y="745"/>
                  </a:cubicBezTo>
                  <a:cubicBezTo>
                    <a:pt x="2293" y="766"/>
                    <a:pt x="2293" y="766"/>
                    <a:pt x="2293" y="766"/>
                  </a:cubicBezTo>
                  <a:cubicBezTo>
                    <a:pt x="2338" y="751"/>
                    <a:pt x="2338" y="751"/>
                    <a:pt x="2338" y="751"/>
                  </a:cubicBezTo>
                  <a:cubicBezTo>
                    <a:pt x="2297" y="768"/>
                    <a:pt x="2256" y="784"/>
                    <a:pt x="2215" y="800"/>
                  </a:cubicBezTo>
                  <a:cubicBezTo>
                    <a:pt x="2210" y="782"/>
                    <a:pt x="2203" y="740"/>
                    <a:pt x="2226" y="693"/>
                  </a:cubicBezTo>
                  <a:cubicBezTo>
                    <a:pt x="2257" y="632"/>
                    <a:pt x="2233" y="440"/>
                    <a:pt x="2058" y="503"/>
                  </a:cubicBezTo>
                  <a:cubicBezTo>
                    <a:pt x="2056" y="504"/>
                    <a:pt x="2055" y="504"/>
                    <a:pt x="2054" y="504"/>
                  </a:cubicBezTo>
                  <a:cubicBezTo>
                    <a:pt x="2054" y="504"/>
                    <a:pt x="2055" y="504"/>
                    <a:pt x="2055" y="504"/>
                  </a:cubicBezTo>
                  <a:cubicBezTo>
                    <a:pt x="2054" y="505"/>
                    <a:pt x="2052" y="506"/>
                    <a:pt x="2052" y="506"/>
                  </a:cubicBezTo>
                  <a:cubicBezTo>
                    <a:pt x="2052" y="506"/>
                    <a:pt x="2052" y="506"/>
                    <a:pt x="2052" y="506"/>
                  </a:cubicBezTo>
                  <a:cubicBezTo>
                    <a:pt x="1880" y="579"/>
                    <a:pt x="1987" y="737"/>
                    <a:pt x="2050" y="761"/>
                  </a:cubicBezTo>
                  <a:cubicBezTo>
                    <a:pt x="2095" y="780"/>
                    <a:pt x="2117" y="813"/>
                    <a:pt x="2126" y="830"/>
                  </a:cubicBezTo>
                  <a:cubicBezTo>
                    <a:pt x="1999" y="871"/>
                    <a:pt x="1866" y="904"/>
                    <a:pt x="1728" y="928"/>
                  </a:cubicBezTo>
                  <a:cubicBezTo>
                    <a:pt x="1711" y="918"/>
                    <a:pt x="1702" y="903"/>
                    <a:pt x="1702" y="903"/>
                  </a:cubicBezTo>
                  <a:cubicBezTo>
                    <a:pt x="1700" y="860"/>
                    <a:pt x="1700" y="860"/>
                    <a:pt x="1700" y="860"/>
                  </a:cubicBezTo>
                  <a:cubicBezTo>
                    <a:pt x="1780" y="851"/>
                    <a:pt x="1849" y="807"/>
                    <a:pt x="1892" y="743"/>
                  </a:cubicBezTo>
                  <a:cubicBezTo>
                    <a:pt x="1867" y="725"/>
                    <a:pt x="1867" y="725"/>
                    <a:pt x="1867" y="725"/>
                  </a:cubicBezTo>
                  <a:cubicBezTo>
                    <a:pt x="1827" y="784"/>
                    <a:pt x="1761" y="825"/>
                    <a:pt x="1685" y="830"/>
                  </a:cubicBezTo>
                  <a:cubicBezTo>
                    <a:pt x="1555" y="838"/>
                    <a:pt x="1444" y="737"/>
                    <a:pt x="1437" y="605"/>
                  </a:cubicBezTo>
                  <a:cubicBezTo>
                    <a:pt x="1432" y="527"/>
                    <a:pt x="1466" y="454"/>
                    <a:pt x="1522" y="408"/>
                  </a:cubicBezTo>
                  <a:cubicBezTo>
                    <a:pt x="1502" y="384"/>
                    <a:pt x="1502" y="384"/>
                    <a:pt x="1502" y="384"/>
                  </a:cubicBezTo>
                  <a:cubicBezTo>
                    <a:pt x="1439" y="436"/>
                    <a:pt x="1401" y="518"/>
                    <a:pt x="1406" y="607"/>
                  </a:cubicBezTo>
                  <a:cubicBezTo>
                    <a:pt x="1414" y="741"/>
                    <a:pt x="1516" y="847"/>
                    <a:pt x="1643" y="860"/>
                  </a:cubicBezTo>
                  <a:cubicBezTo>
                    <a:pt x="1646" y="906"/>
                    <a:pt x="1646" y="906"/>
                    <a:pt x="1646" y="906"/>
                  </a:cubicBezTo>
                  <a:cubicBezTo>
                    <a:pt x="1646" y="906"/>
                    <a:pt x="1637" y="932"/>
                    <a:pt x="1610" y="943"/>
                  </a:cubicBezTo>
                  <a:cubicBezTo>
                    <a:pt x="1605" y="945"/>
                    <a:pt x="1601" y="947"/>
                    <a:pt x="1596" y="949"/>
                  </a:cubicBezTo>
                  <a:cubicBezTo>
                    <a:pt x="1584" y="950"/>
                    <a:pt x="1573" y="952"/>
                    <a:pt x="1561" y="954"/>
                  </a:cubicBezTo>
                  <a:cubicBezTo>
                    <a:pt x="1560" y="953"/>
                    <a:pt x="1560" y="952"/>
                    <a:pt x="1560" y="952"/>
                  </a:cubicBezTo>
                  <a:cubicBezTo>
                    <a:pt x="1579" y="918"/>
                    <a:pt x="1579" y="918"/>
                    <a:pt x="1579" y="918"/>
                  </a:cubicBezTo>
                  <a:cubicBezTo>
                    <a:pt x="1556" y="893"/>
                    <a:pt x="1556" y="893"/>
                    <a:pt x="1556" y="893"/>
                  </a:cubicBezTo>
                  <a:cubicBezTo>
                    <a:pt x="1523" y="915"/>
                    <a:pt x="1523" y="915"/>
                    <a:pt x="1523" y="915"/>
                  </a:cubicBezTo>
                  <a:cubicBezTo>
                    <a:pt x="1514" y="910"/>
                    <a:pt x="1504" y="905"/>
                    <a:pt x="1494" y="902"/>
                  </a:cubicBezTo>
                  <a:cubicBezTo>
                    <a:pt x="1484" y="864"/>
                    <a:pt x="1484" y="863"/>
                    <a:pt x="1484" y="863"/>
                  </a:cubicBezTo>
                  <a:cubicBezTo>
                    <a:pt x="1450" y="863"/>
                    <a:pt x="1450" y="863"/>
                    <a:pt x="1450" y="863"/>
                  </a:cubicBezTo>
                  <a:cubicBezTo>
                    <a:pt x="1443" y="903"/>
                    <a:pt x="1443" y="903"/>
                    <a:pt x="1443" y="903"/>
                  </a:cubicBezTo>
                  <a:cubicBezTo>
                    <a:pt x="1434" y="905"/>
                    <a:pt x="1424" y="910"/>
                    <a:pt x="1416" y="915"/>
                  </a:cubicBezTo>
                  <a:cubicBezTo>
                    <a:pt x="1382" y="894"/>
                    <a:pt x="1382" y="895"/>
                    <a:pt x="1382" y="895"/>
                  </a:cubicBezTo>
                  <a:cubicBezTo>
                    <a:pt x="1358" y="919"/>
                    <a:pt x="1358" y="919"/>
                    <a:pt x="1358" y="919"/>
                  </a:cubicBezTo>
                  <a:cubicBezTo>
                    <a:pt x="1380" y="951"/>
                    <a:pt x="1380" y="951"/>
                    <a:pt x="1380" y="951"/>
                  </a:cubicBezTo>
                  <a:cubicBezTo>
                    <a:pt x="1376" y="958"/>
                    <a:pt x="1372" y="966"/>
                    <a:pt x="1369" y="974"/>
                  </a:cubicBezTo>
                  <a:cubicBezTo>
                    <a:pt x="1354" y="975"/>
                    <a:pt x="1340" y="976"/>
                    <a:pt x="1324" y="977"/>
                  </a:cubicBezTo>
                  <a:cubicBezTo>
                    <a:pt x="1324" y="898"/>
                    <a:pt x="1324" y="895"/>
                    <a:pt x="1324" y="895"/>
                  </a:cubicBezTo>
                  <a:cubicBezTo>
                    <a:pt x="1216" y="895"/>
                    <a:pt x="1216" y="895"/>
                    <a:pt x="1216" y="895"/>
                  </a:cubicBezTo>
                  <a:cubicBezTo>
                    <a:pt x="1216" y="983"/>
                    <a:pt x="1216" y="983"/>
                    <a:pt x="1216" y="983"/>
                  </a:cubicBezTo>
                  <a:cubicBezTo>
                    <a:pt x="1204" y="984"/>
                    <a:pt x="1192" y="984"/>
                    <a:pt x="1180" y="985"/>
                  </a:cubicBezTo>
                  <a:cubicBezTo>
                    <a:pt x="1180" y="820"/>
                    <a:pt x="1180" y="819"/>
                    <a:pt x="1180" y="819"/>
                  </a:cubicBezTo>
                  <a:cubicBezTo>
                    <a:pt x="1072" y="819"/>
                    <a:pt x="1072" y="819"/>
                    <a:pt x="1072" y="819"/>
                  </a:cubicBezTo>
                  <a:cubicBezTo>
                    <a:pt x="1072" y="987"/>
                    <a:pt x="1072" y="987"/>
                    <a:pt x="1072" y="987"/>
                  </a:cubicBezTo>
                  <a:cubicBezTo>
                    <a:pt x="1060" y="987"/>
                    <a:pt x="1048" y="987"/>
                    <a:pt x="1036" y="987"/>
                  </a:cubicBezTo>
                  <a:cubicBezTo>
                    <a:pt x="1036" y="747"/>
                    <a:pt x="1036" y="747"/>
                    <a:pt x="1036" y="747"/>
                  </a:cubicBezTo>
                  <a:cubicBezTo>
                    <a:pt x="928" y="747"/>
                    <a:pt x="928" y="747"/>
                    <a:pt x="928" y="747"/>
                  </a:cubicBezTo>
                  <a:cubicBezTo>
                    <a:pt x="928" y="987"/>
                    <a:pt x="928" y="986"/>
                    <a:pt x="928" y="986"/>
                  </a:cubicBezTo>
                  <a:cubicBezTo>
                    <a:pt x="916" y="986"/>
                    <a:pt x="904" y="986"/>
                    <a:pt x="892" y="985"/>
                  </a:cubicBezTo>
                  <a:cubicBezTo>
                    <a:pt x="892" y="675"/>
                    <a:pt x="892" y="675"/>
                    <a:pt x="892" y="675"/>
                  </a:cubicBezTo>
                  <a:cubicBezTo>
                    <a:pt x="784" y="675"/>
                    <a:pt x="784" y="675"/>
                    <a:pt x="784" y="675"/>
                  </a:cubicBezTo>
                  <a:cubicBezTo>
                    <a:pt x="784" y="978"/>
                    <a:pt x="784" y="981"/>
                    <a:pt x="784" y="981"/>
                  </a:cubicBezTo>
                  <a:cubicBezTo>
                    <a:pt x="668" y="975"/>
                    <a:pt x="550" y="964"/>
                    <a:pt x="436" y="949"/>
                  </a:cubicBezTo>
                  <a:cubicBezTo>
                    <a:pt x="475" y="931"/>
                    <a:pt x="475" y="931"/>
                    <a:pt x="475" y="931"/>
                  </a:cubicBezTo>
                  <a:cubicBezTo>
                    <a:pt x="482" y="946"/>
                    <a:pt x="497" y="957"/>
                    <a:pt x="514" y="957"/>
                  </a:cubicBezTo>
                  <a:cubicBezTo>
                    <a:pt x="537" y="957"/>
                    <a:pt x="556" y="938"/>
                    <a:pt x="556" y="915"/>
                  </a:cubicBezTo>
                  <a:cubicBezTo>
                    <a:pt x="556" y="895"/>
                    <a:pt x="540" y="878"/>
                    <a:pt x="524" y="874"/>
                  </a:cubicBezTo>
                  <a:cubicBezTo>
                    <a:pt x="524" y="682"/>
                    <a:pt x="524" y="682"/>
                    <a:pt x="524" y="682"/>
                  </a:cubicBezTo>
                  <a:cubicBezTo>
                    <a:pt x="540" y="678"/>
                    <a:pt x="557" y="661"/>
                    <a:pt x="557" y="641"/>
                  </a:cubicBezTo>
                  <a:cubicBezTo>
                    <a:pt x="557" y="618"/>
                    <a:pt x="538" y="599"/>
                    <a:pt x="515" y="599"/>
                  </a:cubicBezTo>
                  <a:cubicBezTo>
                    <a:pt x="500" y="599"/>
                    <a:pt x="487" y="607"/>
                    <a:pt x="480" y="618"/>
                  </a:cubicBezTo>
                  <a:cubicBezTo>
                    <a:pt x="362" y="578"/>
                    <a:pt x="362" y="578"/>
                    <a:pt x="362" y="578"/>
                  </a:cubicBezTo>
                  <a:cubicBezTo>
                    <a:pt x="362" y="577"/>
                    <a:pt x="362" y="576"/>
                    <a:pt x="362" y="574"/>
                  </a:cubicBezTo>
                  <a:cubicBezTo>
                    <a:pt x="362" y="551"/>
                    <a:pt x="344" y="532"/>
                    <a:pt x="321" y="532"/>
                  </a:cubicBezTo>
                  <a:cubicBezTo>
                    <a:pt x="298" y="532"/>
                    <a:pt x="279" y="551"/>
                    <a:pt x="279" y="574"/>
                  </a:cubicBezTo>
                  <a:cubicBezTo>
                    <a:pt x="279" y="575"/>
                    <a:pt x="280" y="577"/>
                    <a:pt x="280" y="578"/>
                  </a:cubicBezTo>
                  <a:cubicBezTo>
                    <a:pt x="160" y="618"/>
                    <a:pt x="160" y="618"/>
                    <a:pt x="160" y="618"/>
                  </a:cubicBezTo>
                  <a:cubicBezTo>
                    <a:pt x="152" y="607"/>
                    <a:pt x="140" y="599"/>
                    <a:pt x="125" y="599"/>
                  </a:cubicBezTo>
                  <a:cubicBezTo>
                    <a:pt x="102" y="599"/>
                    <a:pt x="83" y="618"/>
                    <a:pt x="83" y="641"/>
                  </a:cubicBezTo>
                  <a:cubicBezTo>
                    <a:pt x="83" y="660"/>
                    <a:pt x="96" y="676"/>
                    <a:pt x="112" y="681"/>
                  </a:cubicBezTo>
                  <a:cubicBezTo>
                    <a:pt x="112" y="875"/>
                    <a:pt x="112" y="875"/>
                    <a:pt x="112" y="875"/>
                  </a:cubicBezTo>
                  <a:cubicBezTo>
                    <a:pt x="104" y="878"/>
                    <a:pt x="98" y="883"/>
                    <a:pt x="92" y="891"/>
                  </a:cubicBezTo>
                  <a:cubicBezTo>
                    <a:pt x="61" y="884"/>
                    <a:pt x="28" y="877"/>
                    <a:pt x="0" y="869"/>
                  </a:cubicBezTo>
                  <a:cubicBezTo>
                    <a:pt x="0" y="1091"/>
                    <a:pt x="0" y="1091"/>
                    <a:pt x="0" y="1091"/>
                  </a:cubicBezTo>
                  <a:cubicBezTo>
                    <a:pt x="3840" y="1091"/>
                    <a:pt x="3840" y="1091"/>
                    <a:pt x="3840" y="1091"/>
                  </a:cubicBezTo>
                  <a:cubicBezTo>
                    <a:pt x="3840" y="490"/>
                    <a:pt x="3840" y="490"/>
                    <a:pt x="3840" y="490"/>
                  </a:cubicBezTo>
                  <a:cubicBezTo>
                    <a:pt x="3796" y="487"/>
                    <a:pt x="3753" y="485"/>
                    <a:pt x="3708" y="484"/>
                  </a:cubicBezTo>
                  <a:close/>
                  <a:moveTo>
                    <a:pt x="2028" y="701"/>
                  </a:moveTo>
                  <a:cubicBezTo>
                    <a:pt x="2028" y="701"/>
                    <a:pt x="1919" y="620"/>
                    <a:pt x="2031" y="554"/>
                  </a:cubicBezTo>
                  <a:cubicBezTo>
                    <a:pt x="2031" y="554"/>
                    <a:pt x="1968" y="631"/>
                    <a:pt x="2028" y="701"/>
                  </a:cubicBezTo>
                  <a:close/>
                  <a:moveTo>
                    <a:pt x="308" y="930"/>
                  </a:moveTo>
                  <a:cubicBezTo>
                    <a:pt x="260" y="923"/>
                    <a:pt x="213" y="915"/>
                    <a:pt x="166" y="906"/>
                  </a:cubicBezTo>
                  <a:cubicBezTo>
                    <a:pt x="165" y="903"/>
                    <a:pt x="164" y="902"/>
                    <a:pt x="164" y="899"/>
                  </a:cubicBezTo>
                  <a:cubicBezTo>
                    <a:pt x="308" y="851"/>
                    <a:pt x="308" y="851"/>
                    <a:pt x="308" y="851"/>
                  </a:cubicBezTo>
                  <a:cubicBezTo>
                    <a:pt x="308" y="930"/>
                    <a:pt x="308" y="930"/>
                    <a:pt x="308" y="930"/>
                  </a:cubicBezTo>
                  <a:close/>
                  <a:moveTo>
                    <a:pt x="308" y="801"/>
                  </a:moveTo>
                  <a:cubicBezTo>
                    <a:pt x="308" y="828"/>
                    <a:pt x="308" y="828"/>
                    <a:pt x="308" y="828"/>
                  </a:cubicBezTo>
                  <a:cubicBezTo>
                    <a:pt x="153" y="879"/>
                    <a:pt x="151" y="881"/>
                    <a:pt x="151" y="881"/>
                  </a:cubicBezTo>
                  <a:cubicBezTo>
                    <a:pt x="146" y="877"/>
                    <a:pt x="140" y="875"/>
                    <a:pt x="136" y="874"/>
                  </a:cubicBezTo>
                  <a:cubicBezTo>
                    <a:pt x="136" y="682"/>
                    <a:pt x="136" y="682"/>
                    <a:pt x="136" y="682"/>
                  </a:cubicBezTo>
                  <a:cubicBezTo>
                    <a:pt x="144" y="681"/>
                    <a:pt x="152" y="675"/>
                    <a:pt x="158" y="668"/>
                  </a:cubicBezTo>
                  <a:cubicBezTo>
                    <a:pt x="281" y="726"/>
                    <a:pt x="281" y="726"/>
                    <a:pt x="281" y="726"/>
                  </a:cubicBezTo>
                  <a:cubicBezTo>
                    <a:pt x="280" y="728"/>
                    <a:pt x="279" y="731"/>
                    <a:pt x="279" y="734"/>
                  </a:cubicBezTo>
                  <a:cubicBezTo>
                    <a:pt x="279" y="753"/>
                    <a:pt x="292" y="769"/>
                    <a:pt x="308" y="774"/>
                  </a:cubicBezTo>
                  <a:cubicBezTo>
                    <a:pt x="308" y="801"/>
                    <a:pt x="308" y="801"/>
                    <a:pt x="308" y="801"/>
                  </a:cubicBezTo>
                  <a:close/>
                  <a:moveTo>
                    <a:pt x="308" y="695"/>
                  </a:moveTo>
                  <a:cubicBezTo>
                    <a:pt x="300" y="697"/>
                    <a:pt x="295" y="701"/>
                    <a:pt x="290" y="706"/>
                  </a:cubicBezTo>
                  <a:cubicBezTo>
                    <a:pt x="166" y="649"/>
                    <a:pt x="167" y="649"/>
                    <a:pt x="167" y="649"/>
                  </a:cubicBezTo>
                  <a:cubicBezTo>
                    <a:pt x="167" y="646"/>
                    <a:pt x="168" y="644"/>
                    <a:pt x="168" y="641"/>
                  </a:cubicBezTo>
                  <a:cubicBezTo>
                    <a:pt x="168" y="641"/>
                    <a:pt x="168" y="640"/>
                    <a:pt x="168" y="639"/>
                  </a:cubicBezTo>
                  <a:cubicBezTo>
                    <a:pt x="288" y="599"/>
                    <a:pt x="287" y="599"/>
                    <a:pt x="287" y="599"/>
                  </a:cubicBezTo>
                  <a:cubicBezTo>
                    <a:pt x="293" y="606"/>
                    <a:pt x="300" y="611"/>
                    <a:pt x="308" y="614"/>
                  </a:cubicBezTo>
                  <a:lnTo>
                    <a:pt x="308" y="695"/>
                  </a:lnTo>
                  <a:close/>
                  <a:moveTo>
                    <a:pt x="328" y="615"/>
                  </a:moveTo>
                  <a:cubicBezTo>
                    <a:pt x="340" y="613"/>
                    <a:pt x="348" y="607"/>
                    <a:pt x="354" y="599"/>
                  </a:cubicBezTo>
                  <a:cubicBezTo>
                    <a:pt x="472" y="639"/>
                    <a:pt x="472" y="639"/>
                    <a:pt x="472" y="639"/>
                  </a:cubicBezTo>
                  <a:cubicBezTo>
                    <a:pt x="472" y="640"/>
                    <a:pt x="472" y="640"/>
                    <a:pt x="472" y="641"/>
                  </a:cubicBezTo>
                  <a:cubicBezTo>
                    <a:pt x="472" y="644"/>
                    <a:pt x="473" y="646"/>
                    <a:pt x="473" y="649"/>
                  </a:cubicBezTo>
                  <a:cubicBezTo>
                    <a:pt x="351" y="706"/>
                    <a:pt x="351" y="706"/>
                    <a:pt x="351" y="706"/>
                  </a:cubicBezTo>
                  <a:cubicBezTo>
                    <a:pt x="345" y="700"/>
                    <a:pt x="340" y="695"/>
                    <a:pt x="328" y="693"/>
                  </a:cubicBezTo>
                  <a:cubicBezTo>
                    <a:pt x="328" y="615"/>
                    <a:pt x="328" y="615"/>
                    <a:pt x="328" y="615"/>
                  </a:cubicBezTo>
                  <a:close/>
                  <a:moveTo>
                    <a:pt x="328" y="803"/>
                  </a:moveTo>
                  <a:cubicBezTo>
                    <a:pt x="328" y="775"/>
                    <a:pt x="328" y="775"/>
                    <a:pt x="328" y="775"/>
                  </a:cubicBezTo>
                  <a:cubicBezTo>
                    <a:pt x="348" y="772"/>
                    <a:pt x="362" y="755"/>
                    <a:pt x="362" y="734"/>
                  </a:cubicBezTo>
                  <a:cubicBezTo>
                    <a:pt x="362" y="731"/>
                    <a:pt x="361" y="728"/>
                    <a:pt x="361" y="726"/>
                  </a:cubicBezTo>
                  <a:cubicBezTo>
                    <a:pt x="482" y="669"/>
                    <a:pt x="482" y="669"/>
                    <a:pt x="482" y="669"/>
                  </a:cubicBezTo>
                  <a:cubicBezTo>
                    <a:pt x="487" y="674"/>
                    <a:pt x="492" y="679"/>
                    <a:pt x="500" y="681"/>
                  </a:cubicBezTo>
                  <a:cubicBezTo>
                    <a:pt x="500" y="875"/>
                    <a:pt x="500" y="875"/>
                    <a:pt x="500" y="875"/>
                  </a:cubicBezTo>
                  <a:cubicBezTo>
                    <a:pt x="496" y="876"/>
                    <a:pt x="492" y="879"/>
                    <a:pt x="488" y="881"/>
                  </a:cubicBezTo>
                  <a:cubicBezTo>
                    <a:pt x="328" y="827"/>
                    <a:pt x="328" y="827"/>
                    <a:pt x="328" y="827"/>
                  </a:cubicBezTo>
                  <a:cubicBezTo>
                    <a:pt x="328" y="803"/>
                    <a:pt x="328" y="803"/>
                    <a:pt x="328" y="803"/>
                  </a:cubicBezTo>
                  <a:close/>
                  <a:moveTo>
                    <a:pt x="328" y="934"/>
                  </a:moveTo>
                  <a:cubicBezTo>
                    <a:pt x="328" y="850"/>
                    <a:pt x="328" y="850"/>
                    <a:pt x="328" y="850"/>
                  </a:cubicBezTo>
                  <a:cubicBezTo>
                    <a:pt x="476" y="899"/>
                    <a:pt x="475" y="899"/>
                    <a:pt x="475" y="899"/>
                  </a:cubicBezTo>
                  <a:cubicBezTo>
                    <a:pt x="474" y="902"/>
                    <a:pt x="474" y="905"/>
                    <a:pt x="473" y="908"/>
                  </a:cubicBezTo>
                  <a:cubicBezTo>
                    <a:pt x="397" y="944"/>
                    <a:pt x="397" y="944"/>
                    <a:pt x="397" y="944"/>
                  </a:cubicBezTo>
                  <a:cubicBezTo>
                    <a:pt x="374" y="941"/>
                    <a:pt x="352" y="938"/>
                    <a:pt x="328" y="934"/>
                  </a:cubicBezTo>
                  <a:close/>
                  <a:moveTo>
                    <a:pt x="1409" y="970"/>
                  </a:moveTo>
                  <a:cubicBezTo>
                    <a:pt x="1422" y="951"/>
                    <a:pt x="1444" y="938"/>
                    <a:pt x="1468" y="938"/>
                  </a:cubicBezTo>
                  <a:cubicBezTo>
                    <a:pt x="1488" y="938"/>
                    <a:pt x="1505" y="946"/>
                    <a:pt x="1518" y="959"/>
                  </a:cubicBezTo>
                  <a:cubicBezTo>
                    <a:pt x="1482" y="964"/>
                    <a:pt x="1446" y="967"/>
                    <a:pt x="1409" y="970"/>
                  </a:cubicBezTo>
                  <a:close/>
                  <a:moveTo>
                    <a:pt x="2667" y="475"/>
                  </a:moveTo>
                  <a:cubicBezTo>
                    <a:pt x="2667" y="436"/>
                    <a:pt x="2698" y="405"/>
                    <a:pt x="2736" y="405"/>
                  </a:cubicBezTo>
                  <a:cubicBezTo>
                    <a:pt x="2775" y="405"/>
                    <a:pt x="2806" y="436"/>
                    <a:pt x="2806" y="475"/>
                  </a:cubicBezTo>
                  <a:cubicBezTo>
                    <a:pt x="2806" y="514"/>
                    <a:pt x="2775" y="545"/>
                    <a:pt x="2736" y="545"/>
                  </a:cubicBezTo>
                  <a:cubicBezTo>
                    <a:pt x="2698" y="545"/>
                    <a:pt x="2667" y="514"/>
                    <a:pt x="2667" y="475"/>
                  </a:cubicBezTo>
                  <a:close/>
                  <a:moveTo>
                    <a:pt x="2758" y="599"/>
                  </a:moveTo>
                  <a:cubicBezTo>
                    <a:pt x="2762" y="578"/>
                    <a:pt x="2762" y="578"/>
                    <a:pt x="2762" y="578"/>
                  </a:cubicBezTo>
                  <a:cubicBezTo>
                    <a:pt x="2773" y="575"/>
                    <a:pt x="2783" y="571"/>
                    <a:pt x="2792" y="565"/>
                  </a:cubicBezTo>
                  <a:cubicBezTo>
                    <a:pt x="2820" y="582"/>
                    <a:pt x="2820" y="582"/>
                    <a:pt x="2820" y="582"/>
                  </a:cubicBezTo>
                  <a:cubicBezTo>
                    <a:pt x="2800" y="587"/>
                    <a:pt x="2779" y="593"/>
                    <a:pt x="2758" y="599"/>
                  </a:cubicBezTo>
                  <a:close/>
                  <a:moveTo>
                    <a:pt x="3453" y="188"/>
                  </a:moveTo>
                  <a:cubicBezTo>
                    <a:pt x="3454" y="186"/>
                    <a:pt x="3457" y="185"/>
                    <a:pt x="3459" y="186"/>
                  </a:cubicBezTo>
                  <a:cubicBezTo>
                    <a:pt x="3753" y="316"/>
                    <a:pt x="3753" y="316"/>
                    <a:pt x="3753" y="316"/>
                  </a:cubicBezTo>
                  <a:cubicBezTo>
                    <a:pt x="3755" y="317"/>
                    <a:pt x="3756" y="319"/>
                    <a:pt x="3755" y="322"/>
                  </a:cubicBezTo>
                  <a:cubicBezTo>
                    <a:pt x="3754" y="324"/>
                    <a:pt x="3751" y="325"/>
                    <a:pt x="3749" y="324"/>
                  </a:cubicBezTo>
                  <a:cubicBezTo>
                    <a:pt x="3455" y="194"/>
                    <a:pt x="3455" y="194"/>
                    <a:pt x="3455" y="194"/>
                  </a:cubicBezTo>
                  <a:cubicBezTo>
                    <a:pt x="3453" y="193"/>
                    <a:pt x="3452" y="191"/>
                    <a:pt x="3453" y="188"/>
                  </a:cubicBezTo>
                  <a:close/>
                  <a:moveTo>
                    <a:pt x="3434" y="232"/>
                  </a:moveTo>
                  <a:cubicBezTo>
                    <a:pt x="3435" y="230"/>
                    <a:pt x="3438" y="229"/>
                    <a:pt x="3440" y="230"/>
                  </a:cubicBezTo>
                  <a:cubicBezTo>
                    <a:pt x="3734" y="360"/>
                    <a:pt x="3734" y="360"/>
                    <a:pt x="3734" y="360"/>
                  </a:cubicBezTo>
                  <a:cubicBezTo>
                    <a:pt x="3736" y="361"/>
                    <a:pt x="3737" y="363"/>
                    <a:pt x="3736" y="366"/>
                  </a:cubicBezTo>
                  <a:cubicBezTo>
                    <a:pt x="3735" y="367"/>
                    <a:pt x="3732" y="369"/>
                    <a:pt x="3730" y="368"/>
                  </a:cubicBezTo>
                  <a:cubicBezTo>
                    <a:pt x="3437" y="238"/>
                    <a:pt x="3437" y="238"/>
                    <a:pt x="3437" y="238"/>
                  </a:cubicBezTo>
                  <a:cubicBezTo>
                    <a:pt x="3434" y="237"/>
                    <a:pt x="3433" y="234"/>
                    <a:pt x="3434" y="232"/>
                  </a:cubicBezTo>
                  <a:close/>
                  <a:moveTo>
                    <a:pt x="3415" y="276"/>
                  </a:moveTo>
                  <a:cubicBezTo>
                    <a:pt x="3416" y="274"/>
                    <a:pt x="3419" y="273"/>
                    <a:pt x="3421" y="274"/>
                  </a:cubicBezTo>
                  <a:cubicBezTo>
                    <a:pt x="3715" y="404"/>
                    <a:pt x="3715" y="404"/>
                    <a:pt x="3715" y="404"/>
                  </a:cubicBezTo>
                  <a:cubicBezTo>
                    <a:pt x="3717" y="404"/>
                    <a:pt x="3718" y="407"/>
                    <a:pt x="3717" y="410"/>
                  </a:cubicBezTo>
                  <a:cubicBezTo>
                    <a:pt x="3716" y="411"/>
                    <a:pt x="3713" y="413"/>
                    <a:pt x="3711" y="411"/>
                  </a:cubicBezTo>
                  <a:cubicBezTo>
                    <a:pt x="3418" y="282"/>
                    <a:pt x="3418" y="282"/>
                    <a:pt x="3418" y="282"/>
                  </a:cubicBezTo>
                  <a:cubicBezTo>
                    <a:pt x="3415" y="281"/>
                    <a:pt x="3414" y="278"/>
                    <a:pt x="3415" y="276"/>
                  </a:cubicBezTo>
                  <a:close/>
                  <a:moveTo>
                    <a:pt x="3698" y="453"/>
                  </a:moveTo>
                  <a:cubicBezTo>
                    <a:pt x="3697" y="456"/>
                    <a:pt x="3695" y="457"/>
                    <a:pt x="3692" y="456"/>
                  </a:cubicBezTo>
                  <a:cubicBezTo>
                    <a:pt x="3399" y="326"/>
                    <a:pt x="3399" y="326"/>
                    <a:pt x="3399" y="326"/>
                  </a:cubicBezTo>
                  <a:cubicBezTo>
                    <a:pt x="3397" y="325"/>
                    <a:pt x="3396" y="322"/>
                    <a:pt x="3396" y="320"/>
                  </a:cubicBezTo>
                  <a:cubicBezTo>
                    <a:pt x="3397" y="318"/>
                    <a:pt x="3400" y="317"/>
                    <a:pt x="3402" y="318"/>
                  </a:cubicBezTo>
                  <a:cubicBezTo>
                    <a:pt x="3696" y="448"/>
                    <a:pt x="3696" y="448"/>
                    <a:pt x="3696" y="448"/>
                  </a:cubicBezTo>
                  <a:cubicBezTo>
                    <a:pt x="3698" y="448"/>
                    <a:pt x="3699" y="451"/>
                    <a:pt x="3698"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57" name="Freeform 25"/>
            <p:cNvSpPr>
              <a:spLocks/>
            </p:cNvSpPr>
            <p:nvPr userDrawn="1"/>
          </p:nvSpPr>
          <p:spPr bwMode="auto">
            <a:xfrm>
              <a:off x="6518275" y="5014913"/>
              <a:ext cx="6350" cy="3175"/>
            </a:xfrm>
            <a:custGeom>
              <a:avLst/>
              <a:gdLst>
                <a:gd name="T0" fmla="*/ 1 w 2"/>
                <a:gd name="T1" fmla="*/ 0 h 1"/>
                <a:gd name="T2" fmla="*/ 1 w 2"/>
                <a:gd name="T3" fmla="*/ 0 h 1"/>
              </a:gdLst>
              <a:ahLst/>
              <a:cxnLst>
                <a:cxn ang="0">
                  <a:pos x="T0" y="T1"/>
                </a:cxn>
                <a:cxn ang="0">
                  <a:pos x="T2" y="T3"/>
                </a:cxn>
              </a:cxnLst>
              <a:rect l="0" t="0" r="r" b="b"/>
              <a:pathLst>
                <a:path w="2" h="1">
                  <a:moveTo>
                    <a:pt x="1" y="0"/>
                  </a:move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grpSp>
        <p:nvGrpSpPr>
          <p:cNvPr id="79" name="组合 78"/>
          <p:cNvGrpSpPr/>
          <p:nvPr userDrawn="1"/>
        </p:nvGrpSpPr>
        <p:grpSpPr>
          <a:xfrm>
            <a:off x="1" y="-14288"/>
            <a:ext cx="12188825" cy="2489201"/>
            <a:chOff x="0" y="-14288"/>
            <a:chExt cx="12188825" cy="2489201"/>
          </a:xfrm>
          <a:solidFill>
            <a:schemeClr val="bg1">
              <a:lumMod val="95000"/>
            </a:schemeClr>
          </a:solidFill>
        </p:grpSpPr>
        <p:sp>
          <p:nvSpPr>
            <p:cNvPr id="72" name="Freeform 29"/>
            <p:cNvSpPr>
              <a:spLocks noEditPoints="1"/>
            </p:cNvSpPr>
            <p:nvPr userDrawn="1"/>
          </p:nvSpPr>
          <p:spPr bwMode="auto">
            <a:xfrm>
              <a:off x="1054100" y="989012"/>
              <a:ext cx="1508125" cy="1466851"/>
            </a:xfrm>
            <a:custGeom>
              <a:avLst/>
              <a:gdLst>
                <a:gd name="T0" fmla="*/ 243 w 475"/>
                <a:gd name="T1" fmla="*/ 452 h 461"/>
                <a:gd name="T2" fmla="*/ 33 w 475"/>
                <a:gd name="T3" fmla="*/ 283 h 461"/>
                <a:gd name="T4" fmla="*/ 33 w 475"/>
                <a:gd name="T5" fmla="*/ 311 h 461"/>
                <a:gd name="T6" fmla="*/ 26 w 475"/>
                <a:gd name="T7" fmla="*/ 243 h 461"/>
                <a:gd name="T8" fmla="*/ 52 w 475"/>
                <a:gd name="T9" fmla="*/ 159 h 461"/>
                <a:gd name="T10" fmla="*/ 74 w 475"/>
                <a:gd name="T11" fmla="*/ 100 h 461"/>
                <a:gd name="T12" fmla="*/ 109 w 475"/>
                <a:gd name="T13" fmla="*/ 61 h 461"/>
                <a:gd name="T14" fmla="*/ 94 w 475"/>
                <a:gd name="T15" fmla="*/ 96 h 461"/>
                <a:gd name="T16" fmla="*/ 108 w 475"/>
                <a:gd name="T17" fmla="*/ 140 h 461"/>
                <a:gd name="T18" fmla="*/ 119 w 475"/>
                <a:gd name="T19" fmla="*/ 175 h 461"/>
                <a:gd name="T20" fmla="*/ 119 w 475"/>
                <a:gd name="T21" fmla="*/ 209 h 461"/>
                <a:gd name="T22" fmla="*/ 93 w 475"/>
                <a:gd name="T23" fmla="*/ 231 h 461"/>
                <a:gd name="T24" fmla="*/ 80 w 475"/>
                <a:gd name="T25" fmla="*/ 253 h 461"/>
                <a:gd name="T26" fmla="*/ 59 w 475"/>
                <a:gd name="T27" fmla="*/ 275 h 461"/>
                <a:gd name="T28" fmla="*/ 41 w 475"/>
                <a:gd name="T29" fmla="*/ 276 h 461"/>
                <a:gd name="T30" fmla="*/ 43 w 475"/>
                <a:gd name="T31" fmla="*/ 331 h 461"/>
                <a:gd name="T32" fmla="*/ 45 w 475"/>
                <a:gd name="T33" fmla="*/ 314 h 461"/>
                <a:gd name="T34" fmla="*/ 52 w 475"/>
                <a:gd name="T35" fmla="*/ 303 h 461"/>
                <a:gd name="T36" fmla="*/ 64 w 475"/>
                <a:gd name="T37" fmla="*/ 303 h 461"/>
                <a:gd name="T38" fmla="*/ 50 w 475"/>
                <a:gd name="T39" fmla="*/ 314 h 461"/>
                <a:gd name="T40" fmla="*/ 54 w 475"/>
                <a:gd name="T41" fmla="*/ 329 h 461"/>
                <a:gd name="T42" fmla="*/ 69 w 475"/>
                <a:gd name="T43" fmla="*/ 353 h 461"/>
                <a:gd name="T44" fmla="*/ 93 w 475"/>
                <a:gd name="T45" fmla="*/ 371 h 461"/>
                <a:gd name="T46" fmla="*/ 109 w 475"/>
                <a:gd name="T47" fmla="*/ 381 h 461"/>
                <a:gd name="T48" fmla="*/ 117 w 475"/>
                <a:gd name="T49" fmla="*/ 387 h 461"/>
                <a:gd name="T50" fmla="*/ 132 w 475"/>
                <a:gd name="T51" fmla="*/ 393 h 461"/>
                <a:gd name="T52" fmla="*/ 140 w 475"/>
                <a:gd name="T53" fmla="*/ 390 h 461"/>
                <a:gd name="T54" fmla="*/ 145 w 475"/>
                <a:gd name="T55" fmla="*/ 406 h 461"/>
                <a:gd name="T56" fmla="*/ 191 w 475"/>
                <a:gd name="T57" fmla="*/ 49 h 461"/>
                <a:gd name="T58" fmla="*/ 153 w 475"/>
                <a:gd name="T59" fmla="*/ 42 h 461"/>
                <a:gd name="T60" fmla="*/ 304 w 475"/>
                <a:gd name="T61" fmla="*/ 26 h 461"/>
                <a:gd name="T62" fmla="*/ 263 w 475"/>
                <a:gd name="T63" fmla="*/ 28 h 461"/>
                <a:gd name="T64" fmla="*/ 239 w 475"/>
                <a:gd name="T65" fmla="*/ 31 h 461"/>
                <a:gd name="T66" fmla="*/ 222 w 475"/>
                <a:gd name="T67" fmla="*/ 38 h 461"/>
                <a:gd name="T68" fmla="*/ 192 w 475"/>
                <a:gd name="T69" fmla="*/ 45 h 461"/>
                <a:gd name="T70" fmla="*/ 248 w 475"/>
                <a:gd name="T71" fmla="*/ 436 h 461"/>
                <a:gd name="T72" fmla="*/ 209 w 475"/>
                <a:gd name="T73" fmla="*/ 411 h 461"/>
                <a:gd name="T74" fmla="*/ 256 w 475"/>
                <a:gd name="T75" fmla="*/ 389 h 461"/>
                <a:gd name="T76" fmla="*/ 257 w 475"/>
                <a:gd name="T77" fmla="*/ 362 h 461"/>
                <a:gd name="T78" fmla="*/ 304 w 475"/>
                <a:gd name="T79" fmla="*/ 365 h 461"/>
                <a:gd name="T80" fmla="*/ 340 w 475"/>
                <a:gd name="T81" fmla="*/ 375 h 461"/>
                <a:gd name="T82" fmla="*/ 328 w 475"/>
                <a:gd name="T83" fmla="*/ 350 h 461"/>
                <a:gd name="T84" fmla="*/ 357 w 475"/>
                <a:gd name="T85" fmla="*/ 332 h 461"/>
                <a:gd name="T86" fmla="*/ 315 w 475"/>
                <a:gd name="T87" fmla="*/ 328 h 461"/>
                <a:gd name="T88" fmla="*/ 286 w 475"/>
                <a:gd name="T89" fmla="*/ 349 h 461"/>
                <a:gd name="T90" fmla="*/ 254 w 475"/>
                <a:gd name="T91" fmla="*/ 349 h 461"/>
                <a:gd name="T92" fmla="*/ 215 w 475"/>
                <a:gd name="T93" fmla="*/ 327 h 461"/>
                <a:gd name="T94" fmla="*/ 199 w 475"/>
                <a:gd name="T95" fmla="*/ 270 h 461"/>
                <a:gd name="T96" fmla="*/ 220 w 475"/>
                <a:gd name="T97" fmla="*/ 240 h 461"/>
                <a:gd name="T98" fmla="*/ 275 w 475"/>
                <a:gd name="T99" fmla="*/ 235 h 461"/>
                <a:gd name="T100" fmla="*/ 290 w 475"/>
                <a:gd name="T101" fmla="*/ 201 h 461"/>
                <a:gd name="T102" fmla="*/ 297 w 475"/>
                <a:gd name="T103" fmla="*/ 164 h 461"/>
                <a:gd name="T104" fmla="*/ 301 w 475"/>
                <a:gd name="T105" fmla="*/ 122 h 461"/>
                <a:gd name="T106" fmla="*/ 322 w 475"/>
                <a:gd name="T107" fmla="*/ 100 h 461"/>
                <a:gd name="T108" fmla="*/ 359 w 475"/>
                <a:gd name="T109" fmla="*/ 138 h 461"/>
                <a:gd name="T110" fmla="*/ 383 w 475"/>
                <a:gd name="T111" fmla="*/ 170 h 461"/>
                <a:gd name="T112" fmla="*/ 400 w 475"/>
                <a:gd name="T113" fmla="*/ 217 h 461"/>
                <a:gd name="T114" fmla="*/ 398 w 475"/>
                <a:gd name="T115" fmla="*/ 256 h 461"/>
                <a:gd name="T116" fmla="*/ 377 w 475"/>
                <a:gd name="T117" fmla="*/ 277 h 461"/>
                <a:gd name="T118" fmla="*/ 376 w 475"/>
                <a:gd name="T119" fmla="*/ 298 h 461"/>
                <a:gd name="T120" fmla="*/ 410 w 475"/>
                <a:gd name="T121" fmla="*/ 269 h 461"/>
                <a:gd name="T122" fmla="*/ 411 w 475"/>
                <a:gd name="T123" fmla="*/ 309 h 461"/>
                <a:gd name="T124" fmla="*/ 434 w 475"/>
                <a:gd name="T125" fmla="*/ 28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5" h="461">
                  <a:moveTo>
                    <a:pt x="421" y="105"/>
                  </a:moveTo>
                  <a:cubicBezTo>
                    <a:pt x="392" y="61"/>
                    <a:pt x="357" y="36"/>
                    <a:pt x="324" y="23"/>
                  </a:cubicBezTo>
                  <a:cubicBezTo>
                    <a:pt x="291" y="8"/>
                    <a:pt x="254" y="0"/>
                    <a:pt x="216" y="2"/>
                  </a:cubicBezTo>
                  <a:cubicBezTo>
                    <a:pt x="93" y="11"/>
                    <a:pt x="0" y="118"/>
                    <a:pt x="7" y="243"/>
                  </a:cubicBezTo>
                  <a:cubicBezTo>
                    <a:pt x="14" y="366"/>
                    <a:pt x="120" y="461"/>
                    <a:pt x="243" y="452"/>
                  </a:cubicBezTo>
                  <a:cubicBezTo>
                    <a:pt x="309" y="448"/>
                    <a:pt x="367" y="415"/>
                    <a:pt x="404" y="365"/>
                  </a:cubicBezTo>
                  <a:cubicBezTo>
                    <a:pt x="469" y="291"/>
                    <a:pt x="475" y="188"/>
                    <a:pt x="421" y="105"/>
                  </a:cubicBezTo>
                  <a:close/>
                  <a:moveTo>
                    <a:pt x="36" y="272"/>
                  </a:moveTo>
                  <a:cubicBezTo>
                    <a:pt x="35" y="273"/>
                    <a:pt x="35" y="274"/>
                    <a:pt x="34" y="275"/>
                  </a:cubicBezTo>
                  <a:cubicBezTo>
                    <a:pt x="34" y="275"/>
                    <a:pt x="32" y="281"/>
                    <a:pt x="33" y="283"/>
                  </a:cubicBezTo>
                  <a:cubicBezTo>
                    <a:pt x="33" y="285"/>
                    <a:pt x="34" y="287"/>
                    <a:pt x="35" y="289"/>
                  </a:cubicBezTo>
                  <a:cubicBezTo>
                    <a:pt x="36" y="291"/>
                    <a:pt x="35" y="292"/>
                    <a:pt x="35" y="298"/>
                  </a:cubicBezTo>
                  <a:cubicBezTo>
                    <a:pt x="35" y="303"/>
                    <a:pt x="35" y="303"/>
                    <a:pt x="35" y="304"/>
                  </a:cubicBezTo>
                  <a:cubicBezTo>
                    <a:pt x="36" y="307"/>
                    <a:pt x="35" y="308"/>
                    <a:pt x="36" y="310"/>
                  </a:cubicBezTo>
                  <a:cubicBezTo>
                    <a:pt x="35" y="311"/>
                    <a:pt x="34" y="311"/>
                    <a:pt x="33" y="311"/>
                  </a:cubicBezTo>
                  <a:cubicBezTo>
                    <a:pt x="28" y="298"/>
                    <a:pt x="24" y="284"/>
                    <a:pt x="21" y="270"/>
                  </a:cubicBezTo>
                  <a:cubicBezTo>
                    <a:pt x="21" y="268"/>
                    <a:pt x="21" y="266"/>
                    <a:pt x="22" y="264"/>
                  </a:cubicBezTo>
                  <a:cubicBezTo>
                    <a:pt x="22" y="262"/>
                    <a:pt x="23" y="263"/>
                    <a:pt x="25" y="259"/>
                  </a:cubicBezTo>
                  <a:cubicBezTo>
                    <a:pt x="28" y="255"/>
                    <a:pt x="29" y="255"/>
                    <a:pt x="30" y="252"/>
                  </a:cubicBezTo>
                  <a:cubicBezTo>
                    <a:pt x="31" y="249"/>
                    <a:pt x="30" y="252"/>
                    <a:pt x="26" y="243"/>
                  </a:cubicBezTo>
                  <a:cubicBezTo>
                    <a:pt x="23" y="233"/>
                    <a:pt x="31" y="226"/>
                    <a:pt x="31" y="226"/>
                  </a:cubicBezTo>
                  <a:cubicBezTo>
                    <a:pt x="31" y="226"/>
                    <a:pt x="30" y="223"/>
                    <a:pt x="29" y="207"/>
                  </a:cubicBezTo>
                  <a:cubicBezTo>
                    <a:pt x="28" y="190"/>
                    <a:pt x="35" y="186"/>
                    <a:pt x="40" y="176"/>
                  </a:cubicBezTo>
                  <a:cubicBezTo>
                    <a:pt x="45" y="166"/>
                    <a:pt x="42" y="170"/>
                    <a:pt x="44" y="166"/>
                  </a:cubicBezTo>
                  <a:cubicBezTo>
                    <a:pt x="46" y="162"/>
                    <a:pt x="46" y="165"/>
                    <a:pt x="52" y="159"/>
                  </a:cubicBezTo>
                  <a:cubicBezTo>
                    <a:pt x="58" y="153"/>
                    <a:pt x="53" y="153"/>
                    <a:pt x="55" y="141"/>
                  </a:cubicBezTo>
                  <a:cubicBezTo>
                    <a:pt x="57" y="130"/>
                    <a:pt x="58" y="136"/>
                    <a:pt x="59" y="126"/>
                  </a:cubicBezTo>
                  <a:cubicBezTo>
                    <a:pt x="60" y="116"/>
                    <a:pt x="61" y="124"/>
                    <a:pt x="65" y="118"/>
                  </a:cubicBezTo>
                  <a:cubicBezTo>
                    <a:pt x="69" y="112"/>
                    <a:pt x="65" y="118"/>
                    <a:pt x="69" y="109"/>
                  </a:cubicBezTo>
                  <a:cubicBezTo>
                    <a:pt x="73" y="100"/>
                    <a:pt x="72" y="104"/>
                    <a:pt x="74" y="100"/>
                  </a:cubicBezTo>
                  <a:cubicBezTo>
                    <a:pt x="75" y="96"/>
                    <a:pt x="77" y="98"/>
                    <a:pt x="83" y="81"/>
                  </a:cubicBezTo>
                  <a:cubicBezTo>
                    <a:pt x="88" y="63"/>
                    <a:pt x="84" y="78"/>
                    <a:pt x="87" y="74"/>
                  </a:cubicBezTo>
                  <a:cubicBezTo>
                    <a:pt x="90" y="69"/>
                    <a:pt x="92" y="72"/>
                    <a:pt x="100" y="65"/>
                  </a:cubicBezTo>
                  <a:cubicBezTo>
                    <a:pt x="107" y="58"/>
                    <a:pt x="102" y="62"/>
                    <a:pt x="108" y="57"/>
                  </a:cubicBezTo>
                  <a:cubicBezTo>
                    <a:pt x="114" y="53"/>
                    <a:pt x="109" y="59"/>
                    <a:pt x="109" y="61"/>
                  </a:cubicBezTo>
                  <a:cubicBezTo>
                    <a:pt x="109" y="63"/>
                    <a:pt x="107" y="65"/>
                    <a:pt x="104" y="67"/>
                  </a:cubicBezTo>
                  <a:cubicBezTo>
                    <a:pt x="102" y="69"/>
                    <a:pt x="101" y="72"/>
                    <a:pt x="99" y="75"/>
                  </a:cubicBezTo>
                  <a:cubicBezTo>
                    <a:pt x="97" y="78"/>
                    <a:pt x="98" y="79"/>
                    <a:pt x="97" y="82"/>
                  </a:cubicBezTo>
                  <a:cubicBezTo>
                    <a:pt x="95" y="85"/>
                    <a:pt x="94" y="86"/>
                    <a:pt x="91" y="91"/>
                  </a:cubicBezTo>
                  <a:cubicBezTo>
                    <a:pt x="88" y="96"/>
                    <a:pt x="93" y="94"/>
                    <a:pt x="94" y="96"/>
                  </a:cubicBezTo>
                  <a:cubicBezTo>
                    <a:pt x="95" y="98"/>
                    <a:pt x="96" y="97"/>
                    <a:pt x="96" y="99"/>
                  </a:cubicBezTo>
                  <a:cubicBezTo>
                    <a:pt x="97" y="101"/>
                    <a:pt x="97" y="105"/>
                    <a:pt x="94" y="108"/>
                  </a:cubicBezTo>
                  <a:cubicBezTo>
                    <a:pt x="92" y="111"/>
                    <a:pt x="101" y="124"/>
                    <a:pt x="101" y="126"/>
                  </a:cubicBezTo>
                  <a:cubicBezTo>
                    <a:pt x="102" y="128"/>
                    <a:pt x="102" y="136"/>
                    <a:pt x="102" y="136"/>
                  </a:cubicBezTo>
                  <a:cubicBezTo>
                    <a:pt x="102" y="136"/>
                    <a:pt x="106" y="140"/>
                    <a:pt x="108" y="140"/>
                  </a:cubicBezTo>
                  <a:cubicBezTo>
                    <a:pt x="110" y="141"/>
                    <a:pt x="115" y="144"/>
                    <a:pt x="117" y="147"/>
                  </a:cubicBezTo>
                  <a:cubicBezTo>
                    <a:pt x="120" y="149"/>
                    <a:pt x="117" y="152"/>
                    <a:pt x="117" y="152"/>
                  </a:cubicBezTo>
                  <a:cubicBezTo>
                    <a:pt x="117" y="152"/>
                    <a:pt x="119" y="156"/>
                    <a:pt x="120" y="158"/>
                  </a:cubicBezTo>
                  <a:cubicBezTo>
                    <a:pt x="121" y="160"/>
                    <a:pt x="121" y="165"/>
                    <a:pt x="121" y="167"/>
                  </a:cubicBezTo>
                  <a:cubicBezTo>
                    <a:pt x="121" y="169"/>
                    <a:pt x="120" y="172"/>
                    <a:pt x="119" y="175"/>
                  </a:cubicBezTo>
                  <a:cubicBezTo>
                    <a:pt x="117" y="177"/>
                    <a:pt x="119" y="181"/>
                    <a:pt x="120" y="182"/>
                  </a:cubicBezTo>
                  <a:cubicBezTo>
                    <a:pt x="122" y="184"/>
                    <a:pt x="125" y="189"/>
                    <a:pt x="127" y="191"/>
                  </a:cubicBezTo>
                  <a:cubicBezTo>
                    <a:pt x="129" y="192"/>
                    <a:pt x="130" y="195"/>
                    <a:pt x="131" y="199"/>
                  </a:cubicBezTo>
                  <a:cubicBezTo>
                    <a:pt x="132" y="203"/>
                    <a:pt x="129" y="203"/>
                    <a:pt x="128" y="203"/>
                  </a:cubicBezTo>
                  <a:cubicBezTo>
                    <a:pt x="127" y="205"/>
                    <a:pt x="125" y="205"/>
                    <a:pt x="119" y="209"/>
                  </a:cubicBezTo>
                  <a:cubicBezTo>
                    <a:pt x="114" y="212"/>
                    <a:pt x="116" y="215"/>
                    <a:pt x="114" y="217"/>
                  </a:cubicBezTo>
                  <a:cubicBezTo>
                    <a:pt x="112" y="218"/>
                    <a:pt x="108" y="218"/>
                    <a:pt x="104" y="218"/>
                  </a:cubicBezTo>
                  <a:cubicBezTo>
                    <a:pt x="99" y="218"/>
                    <a:pt x="103" y="221"/>
                    <a:pt x="102" y="221"/>
                  </a:cubicBezTo>
                  <a:cubicBezTo>
                    <a:pt x="101" y="223"/>
                    <a:pt x="97" y="224"/>
                    <a:pt x="94" y="226"/>
                  </a:cubicBezTo>
                  <a:cubicBezTo>
                    <a:pt x="90" y="227"/>
                    <a:pt x="93" y="231"/>
                    <a:pt x="93" y="231"/>
                  </a:cubicBezTo>
                  <a:cubicBezTo>
                    <a:pt x="93" y="231"/>
                    <a:pt x="88" y="232"/>
                    <a:pt x="86" y="232"/>
                  </a:cubicBezTo>
                  <a:cubicBezTo>
                    <a:pt x="85" y="232"/>
                    <a:pt x="85" y="235"/>
                    <a:pt x="85" y="236"/>
                  </a:cubicBezTo>
                  <a:cubicBezTo>
                    <a:pt x="86" y="238"/>
                    <a:pt x="85" y="243"/>
                    <a:pt x="85" y="243"/>
                  </a:cubicBezTo>
                  <a:cubicBezTo>
                    <a:pt x="85" y="243"/>
                    <a:pt x="85" y="248"/>
                    <a:pt x="82" y="249"/>
                  </a:cubicBezTo>
                  <a:cubicBezTo>
                    <a:pt x="79" y="250"/>
                    <a:pt x="81" y="252"/>
                    <a:pt x="80" y="253"/>
                  </a:cubicBezTo>
                  <a:cubicBezTo>
                    <a:pt x="79" y="254"/>
                    <a:pt x="74" y="255"/>
                    <a:pt x="73" y="254"/>
                  </a:cubicBezTo>
                  <a:cubicBezTo>
                    <a:pt x="72" y="255"/>
                    <a:pt x="67" y="256"/>
                    <a:pt x="67" y="258"/>
                  </a:cubicBezTo>
                  <a:cubicBezTo>
                    <a:pt x="66" y="261"/>
                    <a:pt x="67" y="264"/>
                    <a:pt x="65" y="264"/>
                  </a:cubicBezTo>
                  <a:cubicBezTo>
                    <a:pt x="64" y="265"/>
                    <a:pt x="63" y="269"/>
                    <a:pt x="63" y="271"/>
                  </a:cubicBezTo>
                  <a:cubicBezTo>
                    <a:pt x="62" y="274"/>
                    <a:pt x="61" y="274"/>
                    <a:pt x="59" y="275"/>
                  </a:cubicBezTo>
                  <a:cubicBezTo>
                    <a:pt x="58" y="275"/>
                    <a:pt x="52" y="273"/>
                    <a:pt x="51" y="273"/>
                  </a:cubicBezTo>
                  <a:cubicBezTo>
                    <a:pt x="49" y="274"/>
                    <a:pt x="51" y="277"/>
                    <a:pt x="51" y="278"/>
                  </a:cubicBezTo>
                  <a:cubicBezTo>
                    <a:pt x="50" y="280"/>
                    <a:pt x="49" y="279"/>
                    <a:pt x="46" y="281"/>
                  </a:cubicBezTo>
                  <a:cubicBezTo>
                    <a:pt x="43" y="281"/>
                    <a:pt x="43" y="279"/>
                    <a:pt x="43" y="279"/>
                  </a:cubicBezTo>
                  <a:cubicBezTo>
                    <a:pt x="41" y="276"/>
                    <a:pt x="41" y="276"/>
                    <a:pt x="41" y="276"/>
                  </a:cubicBezTo>
                  <a:cubicBezTo>
                    <a:pt x="41" y="276"/>
                    <a:pt x="40" y="275"/>
                    <a:pt x="37" y="271"/>
                  </a:cubicBezTo>
                  <a:cubicBezTo>
                    <a:pt x="33" y="267"/>
                    <a:pt x="37" y="271"/>
                    <a:pt x="36" y="272"/>
                  </a:cubicBezTo>
                  <a:close/>
                  <a:moveTo>
                    <a:pt x="146" y="421"/>
                  </a:moveTo>
                  <a:cubicBezTo>
                    <a:pt x="140" y="422"/>
                    <a:pt x="132" y="419"/>
                    <a:pt x="125" y="415"/>
                  </a:cubicBezTo>
                  <a:cubicBezTo>
                    <a:pt x="90" y="395"/>
                    <a:pt x="62" y="367"/>
                    <a:pt x="43" y="331"/>
                  </a:cubicBezTo>
                  <a:cubicBezTo>
                    <a:pt x="42" y="329"/>
                    <a:pt x="42" y="328"/>
                    <a:pt x="42" y="327"/>
                  </a:cubicBezTo>
                  <a:cubicBezTo>
                    <a:pt x="42" y="326"/>
                    <a:pt x="41" y="324"/>
                    <a:pt x="41" y="323"/>
                  </a:cubicBezTo>
                  <a:cubicBezTo>
                    <a:pt x="41" y="322"/>
                    <a:pt x="40" y="319"/>
                    <a:pt x="40" y="318"/>
                  </a:cubicBezTo>
                  <a:cubicBezTo>
                    <a:pt x="40" y="316"/>
                    <a:pt x="41" y="317"/>
                    <a:pt x="42" y="317"/>
                  </a:cubicBezTo>
                  <a:cubicBezTo>
                    <a:pt x="42" y="317"/>
                    <a:pt x="43" y="316"/>
                    <a:pt x="45" y="314"/>
                  </a:cubicBezTo>
                  <a:cubicBezTo>
                    <a:pt x="46" y="312"/>
                    <a:pt x="45" y="314"/>
                    <a:pt x="46" y="314"/>
                  </a:cubicBezTo>
                  <a:cubicBezTo>
                    <a:pt x="47" y="314"/>
                    <a:pt x="48" y="312"/>
                    <a:pt x="48" y="310"/>
                  </a:cubicBezTo>
                  <a:cubicBezTo>
                    <a:pt x="49" y="309"/>
                    <a:pt x="48" y="308"/>
                    <a:pt x="47" y="306"/>
                  </a:cubicBezTo>
                  <a:cubicBezTo>
                    <a:pt x="47" y="304"/>
                    <a:pt x="47" y="306"/>
                    <a:pt x="49" y="305"/>
                  </a:cubicBezTo>
                  <a:cubicBezTo>
                    <a:pt x="50" y="304"/>
                    <a:pt x="51" y="303"/>
                    <a:pt x="52" y="303"/>
                  </a:cubicBezTo>
                  <a:cubicBezTo>
                    <a:pt x="53" y="302"/>
                    <a:pt x="55" y="304"/>
                    <a:pt x="56" y="303"/>
                  </a:cubicBezTo>
                  <a:cubicBezTo>
                    <a:pt x="58" y="303"/>
                    <a:pt x="58" y="302"/>
                    <a:pt x="58" y="300"/>
                  </a:cubicBezTo>
                  <a:cubicBezTo>
                    <a:pt x="59" y="298"/>
                    <a:pt x="59" y="298"/>
                    <a:pt x="60" y="298"/>
                  </a:cubicBezTo>
                  <a:cubicBezTo>
                    <a:pt x="60" y="297"/>
                    <a:pt x="62" y="300"/>
                    <a:pt x="62" y="300"/>
                  </a:cubicBezTo>
                  <a:cubicBezTo>
                    <a:pt x="63" y="301"/>
                    <a:pt x="64" y="303"/>
                    <a:pt x="64" y="303"/>
                  </a:cubicBezTo>
                  <a:cubicBezTo>
                    <a:pt x="61" y="305"/>
                    <a:pt x="61" y="305"/>
                    <a:pt x="61" y="305"/>
                  </a:cubicBezTo>
                  <a:cubicBezTo>
                    <a:pt x="58" y="307"/>
                    <a:pt x="58" y="307"/>
                    <a:pt x="58" y="307"/>
                  </a:cubicBezTo>
                  <a:cubicBezTo>
                    <a:pt x="54" y="308"/>
                    <a:pt x="54" y="308"/>
                    <a:pt x="54" y="308"/>
                  </a:cubicBezTo>
                  <a:cubicBezTo>
                    <a:pt x="54" y="308"/>
                    <a:pt x="52" y="309"/>
                    <a:pt x="50" y="309"/>
                  </a:cubicBezTo>
                  <a:cubicBezTo>
                    <a:pt x="49" y="310"/>
                    <a:pt x="50" y="313"/>
                    <a:pt x="50" y="314"/>
                  </a:cubicBezTo>
                  <a:cubicBezTo>
                    <a:pt x="51" y="315"/>
                    <a:pt x="51" y="319"/>
                    <a:pt x="51" y="319"/>
                  </a:cubicBezTo>
                  <a:cubicBezTo>
                    <a:pt x="51" y="319"/>
                    <a:pt x="48" y="320"/>
                    <a:pt x="48" y="320"/>
                  </a:cubicBezTo>
                  <a:cubicBezTo>
                    <a:pt x="46" y="320"/>
                    <a:pt x="45" y="322"/>
                    <a:pt x="45" y="323"/>
                  </a:cubicBezTo>
                  <a:cubicBezTo>
                    <a:pt x="44" y="323"/>
                    <a:pt x="46" y="326"/>
                    <a:pt x="47" y="327"/>
                  </a:cubicBezTo>
                  <a:cubicBezTo>
                    <a:pt x="49" y="328"/>
                    <a:pt x="54" y="329"/>
                    <a:pt x="54" y="329"/>
                  </a:cubicBezTo>
                  <a:cubicBezTo>
                    <a:pt x="55" y="329"/>
                    <a:pt x="56" y="331"/>
                    <a:pt x="58" y="332"/>
                  </a:cubicBezTo>
                  <a:cubicBezTo>
                    <a:pt x="59" y="332"/>
                    <a:pt x="60" y="335"/>
                    <a:pt x="60" y="337"/>
                  </a:cubicBezTo>
                  <a:cubicBezTo>
                    <a:pt x="61" y="339"/>
                    <a:pt x="62" y="342"/>
                    <a:pt x="63" y="343"/>
                  </a:cubicBezTo>
                  <a:cubicBezTo>
                    <a:pt x="64" y="344"/>
                    <a:pt x="63" y="347"/>
                    <a:pt x="64" y="349"/>
                  </a:cubicBezTo>
                  <a:cubicBezTo>
                    <a:pt x="65" y="351"/>
                    <a:pt x="67" y="353"/>
                    <a:pt x="69" y="353"/>
                  </a:cubicBezTo>
                  <a:cubicBezTo>
                    <a:pt x="69" y="353"/>
                    <a:pt x="75" y="357"/>
                    <a:pt x="76" y="359"/>
                  </a:cubicBezTo>
                  <a:cubicBezTo>
                    <a:pt x="79" y="361"/>
                    <a:pt x="82" y="363"/>
                    <a:pt x="82" y="363"/>
                  </a:cubicBezTo>
                  <a:cubicBezTo>
                    <a:pt x="83" y="367"/>
                    <a:pt x="83" y="367"/>
                    <a:pt x="83" y="367"/>
                  </a:cubicBezTo>
                  <a:cubicBezTo>
                    <a:pt x="83" y="367"/>
                    <a:pt x="84" y="367"/>
                    <a:pt x="88" y="368"/>
                  </a:cubicBezTo>
                  <a:cubicBezTo>
                    <a:pt x="91" y="369"/>
                    <a:pt x="93" y="371"/>
                    <a:pt x="93" y="371"/>
                  </a:cubicBezTo>
                  <a:cubicBezTo>
                    <a:pt x="93" y="371"/>
                    <a:pt x="94" y="374"/>
                    <a:pt x="95" y="375"/>
                  </a:cubicBezTo>
                  <a:cubicBezTo>
                    <a:pt x="94" y="376"/>
                    <a:pt x="96" y="377"/>
                    <a:pt x="96" y="377"/>
                  </a:cubicBezTo>
                  <a:cubicBezTo>
                    <a:pt x="96" y="377"/>
                    <a:pt x="102" y="380"/>
                    <a:pt x="102" y="380"/>
                  </a:cubicBezTo>
                  <a:cubicBezTo>
                    <a:pt x="102" y="381"/>
                    <a:pt x="103" y="382"/>
                    <a:pt x="105" y="382"/>
                  </a:cubicBezTo>
                  <a:cubicBezTo>
                    <a:pt x="106" y="382"/>
                    <a:pt x="108" y="381"/>
                    <a:pt x="109" y="381"/>
                  </a:cubicBezTo>
                  <a:cubicBezTo>
                    <a:pt x="110" y="380"/>
                    <a:pt x="113" y="380"/>
                    <a:pt x="115" y="379"/>
                  </a:cubicBezTo>
                  <a:cubicBezTo>
                    <a:pt x="118" y="378"/>
                    <a:pt x="119" y="379"/>
                    <a:pt x="119" y="379"/>
                  </a:cubicBezTo>
                  <a:cubicBezTo>
                    <a:pt x="119" y="379"/>
                    <a:pt x="120" y="382"/>
                    <a:pt x="120" y="383"/>
                  </a:cubicBezTo>
                  <a:cubicBezTo>
                    <a:pt x="121" y="385"/>
                    <a:pt x="120" y="386"/>
                    <a:pt x="120" y="386"/>
                  </a:cubicBezTo>
                  <a:cubicBezTo>
                    <a:pt x="120" y="386"/>
                    <a:pt x="118" y="388"/>
                    <a:pt x="117" y="387"/>
                  </a:cubicBezTo>
                  <a:cubicBezTo>
                    <a:pt x="117" y="387"/>
                    <a:pt x="118" y="392"/>
                    <a:pt x="118" y="392"/>
                  </a:cubicBezTo>
                  <a:cubicBezTo>
                    <a:pt x="122" y="394"/>
                    <a:pt x="122" y="394"/>
                    <a:pt x="122" y="394"/>
                  </a:cubicBezTo>
                  <a:cubicBezTo>
                    <a:pt x="122" y="394"/>
                    <a:pt x="126" y="397"/>
                    <a:pt x="128" y="398"/>
                  </a:cubicBezTo>
                  <a:cubicBezTo>
                    <a:pt x="131" y="398"/>
                    <a:pt x="131" y="395"/>
                    <a:pt x="132" y="394"/>
                  </a:cubicBezTo>
                  <a:cubicBezTo>
                    <a:pt x="133" y="394"/>
                    <a:pt x="132" y="393"/>
                    <a:pt x="132" y="393"/>
                  </a:cubicBezTo>
                  <a:cubicBezTo>
                    <a:pt x="128" y="390"/>
                    <a:pt x="128" y="390"/>
                    <a:pt x="128" y="390"/>
                  </a:cubicBezTo>
                  <a:cubicBezTo>
                    <a:pt x="128" y="390"/>
                    <a:pt x="128" y="387"/>
                    <a:pt x="130" y="386"/>
                  </a:cubicBezTo>
                  <a:cubicBezTo>
                    <a:pt x="131" y="386"/>
                    <a:pt x="135" y="386"/>
                    <a:pt x="135" y="386"/>
                  </a:cubicBezTo>
                  <a:cubicBezTo>
                    <a:pt x="139" y="388"/>
                    <a:pt x="139" y="388"/>
                    <a:pt x="139" y="388"/>
                  </a:cubicBezTo>
                  <a:cubicBezTo>
                    <a:pt x="140" y="390"/>
                    <a:pt x="140" y="390"/>
                    <a:pt x="140" y="390"/>
                  </a:cubicBezTo>
                  <a:cubicBezTo>
                    <a:pt x="140" y="395"/>
                    <a:pt x="140" y="395"/>
                    <a:pt x="140" y="395"/>
                  </a:cubicBezTo>
                  <a:cubicBezTo>
                    <a:pt x="140" y="395"/>
                    <a:pt x="139" y="397"/>
                    <a:pt x="140" y="399"/>
                  </a:cubicBezTo>
                  <a:cubicBezTo>
                    <a:pt x="140" y="401"/>
                    <a:pt x="141" y="401"/>
                    <a:pt x="141" y="402"/>
                  </a:cubicBezTo>
                  <a:cubicBezTo>
                    <a:pt x="142" y="402"/>
                    <a:pt x="144" y="403"/>
                    <a:pt x="144" y="403"/>
                  </a:cubicBezTo>
                  <a:cubicBezTo>
                    <a:pt x="145" y="406"/>
                    <a:pt x="145" y="406"/>
                    <a:pt x="145" y="406"/>
                  </a:cubicBezTo>
                  <a:cubicBezTo>
                    <a:pt x="145" y="406"/>
                    <a:pt x="145" y="409"/>
                    <a:pt x="146" y="410"/>
                  </a:cubicBezTo>
                  <a:cubicBezTo>
                    <a:pt x="146" y="411"/>
                    <a:pt x="149" y="415"/>
                    <a:pt x="150" y="416"/>
                  </a:cubicBezTo>
                  <a:cubicBezTo>
                    <a:pt x="150" y="417"/>
                    <a:pt x="151" y="418"/>
                    <a:pt x="151" y="418"/>
                  </a:cubicBezTo>
                  <a:cubicBezTo>
                    <a:pt x="146" y="421"/>
                    <a:pt x="146" y="421"/>
                    <a:pt x="146" y="421"/>
                  </a:cubicBezTo>
                  <a:close/>
                  <a:moveTo>
                    <a:pt x="191" y="49"/>
                  </a:moveTo>
                  <a:cubicBezTo>
                    <a:pt x="189" y="54"/>
                    <a:pt x="184" y="47"/>
                    <a:pt x="180" y="45"/>
                  </a:cubicBezTo>
                  <a:cubicBezTo>
                    <a:pt x="177" y="44"/>
                    <a:pt x="177" y="45"/>
                    <a:pt x="167" y="44"/>
                  </a:cubicBezTo>
                  <a:cubicBezTo>
                    <a:pt x="157" y="43"/>
                    <a:pt x="161" y="44"/>
                    <a:pt x="161" y="44"/>
                  </a:cubicBezTo>
                  <a:cubicBezTo>
                    <a:pt x="160" y="48"/>
                    <a:pt x="160" y="48"/>
                    <a:pt x="160" y="48"/>
                  </a:cubicBezTo>
                  <a:cubicBezTo>
                    <a:pt x="160" y="48"/>
                    <a:pt x="156" y="45"/>
                    <a:pt x="153" y="42"/>
                  </a:cubicBezTo>
                  <a:cubicBezTo>
                    <a:pt x="150" y="40"/>
                    <a:pt x="147" y="42"/>
                    <a:pt x="145" y="42"/>
                  </a:cubicBezTo>
                  <a:cubicBezTo>
                    <a:pt x="143" y="42"/>
                    <a:pt x="143" y="33"/>
                    <a:pt x="143" y="33"/>
                  </a:cubicBezTo>
                  <a:cubicBezTo>
                    <a:pt x="144" y="32"/>
                    <a:pt x="144" y="31"/>
                    <a:pt x="145" y="30"/>
                  </a:cubicBezTo>
                  <a:cubicBezTo>
                    <a:pt x="167" y="21"/>
                    <a:pt x="191" y="14"/>
                    <a:pt x="217" y="13"/>
                  </a:cubicBezTo>
                  <a:cubicBezTo>
                    <a:pt x="248" y="11"/>
                    <a:pt x="277" y="16"/>
                    <a:pt x="304" y="26"/>
                  </a:cubicBezTo>
                  <a:cubicBezTo>
                    <a:pt x="302" y="26"/>
                    <a:pt x="299" y="26"/>
                    <a:pt x="298" y="25"/>
                  </a:cubicBezTo>
                  <a:cubicBezTo>
                    <a:pt x="297" y="24"/>
                    <a:pt x="289" y="31"/>
                    <a:pt x="288" y="31"/>
                  </a:cubicBezTo>
                  <a:cubicBezTo>
                    <a:pt x="286" y="31"/>
                    <a:pt x="283" y="32"/>
                    <a:pt x="281" y="32"/>
                  </a:cubicBezTo>
                  <a:cubicBezTo>
                    <a:pt x="280" y="33"/>
                    <a:pt x="275" y="31"/>
                    <a:pt x="271" y="31"/>
                  </a:cubicBezTo>
                  <a:cubicBezTo>
                    <a:pt x="268" y="31"/>
                    <a:pt x="267" y="31"/>
                    <a:pt x="263" y="28"/>
                  </a:cubicBezTo>
                  <a:cubicBezTo>
                    <a:pt x="260" y="24"/>
                    <a:pt x="259" y="29"/>
                    <a:pt x="257" y="29"/>
                  </a:cubicBezTo>
                  <a:cubicBezTo>
                    <a:pt x="254" y="29"/>
                    <a:pt x="248" y="29"/>
                    <a:pt x="248" y="29"/>
                  </a:cubicBezTo>
                  <a:cubicBezTo>
                    <a:pt x="251" y="36"/>
                    <a:pt x="251" y="36"/>
                    <a:pt x="251" y="36"/>
                  </a:cubicBezTo>
                  <a:cubicBezTo>
                    <a:pt x="251" y="36"/>
                    <a:pt x="248" y="37"/>
                    <a:pt x="245" y="37"/>
                  </a:cubicBezTo>
                  <a:cubicBezTo>
                    <a:pt x="241" y="37"/>
                    <a:pt x="241" y="34"/>
                    <a:pt x="239" y="31"/>
                  </a:cubicBezTo>
                  <a:cubicBezTo>
                    <a:pt x="238" y="29"/>
                    <a:pt x="237" y="29"/>
                    <a:pt x="235" y="24"/>
                  </a:cubicBezTo>
                  <a:cubicBezTo>
                    <a:pt x="232" y="21"/>
                    <a:pt x="224" y="28"/>
                    <a:pt x="221" y="29"/>
                  </a:cubicBezTo>
                  <a:cubicBezTo>
                    <a:pt x="218" y="29"/>
                    <a:pt x="216" y="29"/>
                    <a:pt x="213" y="31"/>
                  </a:cubicBezTo>
                  <a:cubicBezTo>
                    <a:pt x="210" y="33"/>
                    <a:pt x="213" y="33"/>
                    <a:pt x="213" y="33"/>
                  </a:cubicBezTo>
                  <a:cubicBezTo>
                    <a:pt x="222" y="38"/>
                    <a:pt x="222" y="38"/>
                    <a:pt x="222" y="38"/>
                  </a:cubicBezTo>
                  <a:cubicBezTo>
                    <a:pt x="230" y="43"/>
                    <a:pt x="230" y="43"/>
                    <a:pt x="230" y="43"/>
                  </a:cubicBezTo>
                  <a:cubicBezTo>
                    <a:pt x="230" y="43"/>
                    <a:pt x="229" y="47"/>
                    <a:pt x="226" y="47"/>
                  </a:cubicBezTo>
                  <a:cubicBezTo>
                    <a:pt x="223" y="48"/>
                    <a:pt x="223" y="45"/>
                    <a:pt x="222" y="44"/>
                  </a:cubicBezTo>
                  <a:cubicBezTo>
                    <a:pt x="220" y="43"/>
                    <a:pt x="205" y="45"/>
                    <a:pt x="205" y="45"/>
                  </a:cubicBezTo>
                  <a:cubicBezTo>
                    <a:pt x="205" y="45"/>
                    <a:pt x="197" y="42"/>
                    <a:pt x="192" y="45"/>
                  </a:cubicBezTo>
                  <a:cubicBezTo>
                    <a:pt x="188" y="47"/>
                    <a:pt x="192" y="45"/>
                    <a:pt x="191" y="49"/>
                  </a:cubicBezTo>
                  <a:close/>
                  <a:moveTo>
                    <a:pt x="248" y="442"/>
                  </a:moveTo>
                  <a:cubicBezTo>
                    <a:pt x="249" y="441"/>
                    <a:pt x="249" y="441"/>
                    <a:pt x="249" y="441"/>
                  </a:cubicBezTo>
                  <a:cubicBezTo>
                    <a:pt x="249" y="441"/>
                    <a:pt x="247" y="438"/>
                    <a:pt x="246" y="437"/>
                  </a:cubicBezTo>
                  <a:cubicBezTo>
                    <a:pt x="245" y="435"/>
                    <a:pt x="248" y="436"/>
                    <a:pt x="248" y="436"/>
                  </a:cubicBezTo>
                  <a:cubicBezTo>
                    <a:pt x="248" y="436"/>
                    <a:pt x="257" y="430"/>
                    <a:pt x="257" y="429"/>
                  </a:cubicBezTo>
                  <a:cubicBezTo>
                    <a:pt x="257" y="427"/>
                    <a:pt x="253" y="426"/>
                    <a:pt x="245" y="427"/>
                  </a:cubicBezTo>
                  <a:cubicBezTo>
                    <a:pt x="237" y="428"/>
                    <a:pt x="241" y="426"/>
                    <a:pt x="231" y="432"/>
                  </a:cubicBezTo>
                  <a:cubicBezTo>
                    <a:pt x="221" y="438"/>
                    <a:pt x="221" y="425"/>
                    <a:pt x="217" y="421"/>
                  </a:cubicBezTo>
                  <a:cubicBezTo>
                    <a:pt x="212" y="418"/>
                    <a:pt x="212" y="417"/>
                    <a:pt x="209" y="411"/>
                  </a:cubicBezTo>
                  <a:cubicBezTo>
                    <a:pt x="206" y="405"/>
                    <a:pt x="209" y="411"/>
                    <a:pt x="216" y="406"/>
                  </a:cubicBezTo>
                  <a:cubicBezTo>
                    <a:pt x="222" y="402"/>
                    <a:pt x="218" y="405"/>
                    <a:pt x="222" y="406"/>
                  </a:cubicBezTo>
                  <a:cubicBezTo>
                    <a:pt x="225" y="406"/>
                    <a:pt x="234" y="408"/>
                    <a:pt x="237" y="408"/>
                  </a:cubicBezTo>
                  <a:cubicBezTo>
                    <a:pt x="240" y="408"/>
                    <a:pt x="242" y="407"/>
                    <a:pt x="241" y="397"/>
                  </a:cubicBezTo>
                  <a:cubicBezTo>
                    <a:pt x="240" y="388"/>
                    <a:pt x="241" y="397"/>
                    <a:pt x="256" y="389"/>
                  </a:cubicBezTo>
                  <a:cubicBezTo>
                    <a:pt x="270" y="381"/>
                    <a:pt x="253" y="382"/>
                    <a:pt x="264" y="379"/>
                  </a:cubicBezTo>
                  <a:cubicBezTo>
                    <a:pt x="275" y="376"/>
                    <a:pt x="262" y="376"/>
                    <a:pt x="253" y="373"/>
                  </a:cubicBezTo>
                  <a:cubicBezTo>
                    <a:pt x="244" y="370"/>
                    <a:pt x="248" y="373"/>
                    <a:pt x="242" y="367"/>
                  </a:cubicBezTo>
                  <a:cubicBezTo>
                    <a:pt x="236" y="360"/>
                    <a:pt x="243" y="362"/>
                    <a:pt x="246" y="361"/>
                  </a:cubicBezTo>
                  <a:cubicBezTo>
                    <a:pt x="249" y="359"/>
                    <a:pt x="254" y="360"/>
                    <a:pt x="257" y="362"/>
                  </a:cubicBezTo>
                  <a:cubicBezTo>
                    <a:pt x="260" y="364"/>
                    <a:pt x="262" y="363"/>
                    <a:pt x="262" y="363"/>
                  </a:cubicBezTo>
                  <a:cubicBezTo>
                    <a:pt x="262" y="363"/>
                    <a:pt x="268" y="368"/>
                    <a:pt x="274" y="364"/>
                  </a:cubicBezTo>
                  <a:cubicBezTo>
                    <a:pt x="280" y="361"/>
                    <a:pt x="274" y="364"/>
                    <a:pt x="276" y="365"/>
                  </a:cubicBezTo>
                  <a:cubicBezTo>
                    <a:pt x="277" y="367"/>
                    <a:pt x="280" y="366"/>
                    <a:pt x="282" y="368"/>
                  </a:cubicBezTo>
                  <a:cubicBezTo>
                    <a:pt x="284" y="370"/>
                    <a:pt x="290" y="372"/>
                    <a:pt x="304" y="365"/>
                  </a:cubicBezTo>
                  <a:cubicBezTo>
                    <a:pt x="319" y="358"/>
                    <a:pt x="305" y="361"/>
                    <a:pt x="311" y="357"/>
                  </a:cubicBezTo>
                  <a:cubicBezTo>
                    <a:pt x="318" y="354"/>
                    <a:pt x="314" y="355"/>
                    <a:pt x="315" y="359"/>
                  </a:cubicBezTo>
                  <a:cubicBezTo>
                    <a:pt x="315" y="363"/>
                    <a:pt x="315" y="369"/>
                    <a:pt x="318" y="370"/>
                  </a:cubicBezTo>
                  <a:cubicBezTo>
                    <a:pt x="320" y="370"/>
                    <a:pt x="321" y="369"/>
                    <a:pt x="324" y="367"/>
                  </a:cubicBezTo>
                  <a:cubicBezTo>
                    <a:pt x="327" y="364"/>
                    <a:pt x="334" y="379"/>
                    <a:pt x="340" y="375"/>
                  </a:cubicBezTo>
                  <a:cubicBezTo>
                    <a:pt x="347" y="372"/>
                    <a:pt x="343" y="374"/>
                    <a:pt x="349" y="369"/>
                  </a:cubicBezTo>
                  <a:cubicBezTo>
                    <a:pt x="355" y="364"/>
                    <a:pt x="348" y="363"/>
                    <a:pt x="345" y="359"/>
                  </a:cubicBezTo>
                  <a:cubicBezTo>
                    <a:pt x="341" y="357"/>
                    <a:pt x="343" y="361"/>
                    <a:pt x="337" y="363"/>
                  </a:cubicBezTo>
                  <a:cubicBezTo>
                    <a:pt x="331" y="366"/>
                    <a:pt x="335" y="362"/>
                    <a:pt x="326" y="355"/>
                  </a:cubicBezTo>
                  <a:cubicBezTo>
                    <a:pt x="317" y="348"/>
                    <a:pt x="326" y="355"/>
                    <a:pt x="328" y="350"/>
                  </a:cubicBezTo>
                  <a:cubicBezTo>
                    <a:pt x="329" y="345"/>
                    <a:pt x="333" y="352"/>
                    <a:pt x="338" y="349"/>
                  </a:cubicBezTo>
                  <a:cubicBezTo>
                    <a:pt x="342" y="348"/>
                    <a:pt x="341" y="347"/>
                    <a:pt x="347" y="346"/>
                  </a:cubicBezTo>
                  <a:cubicBezTo>
                    <a:pt x="353" y="345"/>
                    <a:pt x="347" y="346"/>
                    <a:pt x="348" y="342"/>
                  </a:cubicBezTo>
                  <a:cubicBezTo>
                    <a:pt x="349" y="338"/>
                    <a:pt x="351" y="342"/>
                    <a:pt x="357" y="338"/>
                  </a:cubicBezTo>
                  <a:cubicBezTo>
                    <a:pt x="363" y="335"/>
                    <a:pt x="359" y="336"/>
                    <a:pt x="357" y="332"/>
                  </a:cubicBezTo>
                  <a:cubicBezTo>
                    <a:pt x="354" y="327"/>
                    <a:pt x="355" y="332"/>
                    <a:pt x="353" y="333"/>
                  </a:cubicBezTo>
                  <a:cubicBezTo>
                    <a:pt x="351" y="335"/>
                    <a:pt x="350" y="334"/>
                    <a:pt x="345" y="332"/>
                  </a:cubicBezTo>
                  <a:cubicBezTo>
                    <a:pt x="340" y="330"/>
                    <a:pt x="339" y="332"/>
                    <a:pt x="337" y="331"/>
                  </a:cubicBezTo>
                  <a:cubicBezTo>
                    <a:pt x="335" y="330"/>
                    <a:pt x="334" y="333"/>
                    <a:pt x="322" y="334"/>
                  </a:cubicBezTo>
                  <a:cubicBezTo>
                    <a:pt x="310" y="336"/>
                    <a:pt x="322" y="334"/>
                    <a:pt x="315" y="328"/>
                  </a:cubicBezTo>
                  <a:cubicBezTo>
                    <a:pt x="308" y="322"/>
                    <a:pt x="315" y="328"/>
                    <a:pt x="311" y="329"/>
                  </a:cubicBezTo>
                  <a:cubicBezTo>
                    <a:pt x="306" y="329"/>
                    <a:pt x="305" y="331"/>
                    <a:pt x="302" y="333"/>
                  </a:cubicBezTo>
                  <a:cubicBezTo>
                    <a:pt x="299" y="335"/>
                    <a:pt x="300" y="335"/>
                    <a:pt x="294" y="336"/>
                  </a:cubicBezTo>
                  <a:cubicBezTo>
                    <a:pt x="288" y="336"/>
                    <a:pt x="294" y="336"/>
                    <a:pt x="288" y="337"/>
                  </a:cubicBezTo>
                  <a:cubicBezTo>
                    <a:pt x="282" y="338"/>
                    <a:pt x="286" y="341"/>
                    <a:pt x="286" y="349"/>
                  </a:cubicBezTo>
                  <a:cubicBezTo>
                    <a:pt x="286" y="357"/>
                    <a:pt x="286" y="349"/>
                    <a:pt x="282" y="350"/>
                  </a:cubicBezTo>
                  <a:cubicBezTo>
                    <a:pt x="279" y="351"/>
                    <a:pt x="280" y="351"/>
                    <a:pt x="278" y="351"/>
                  </a:cubicBezTo>
                  <a:cubicBezTo>
                    <a:pt x="276" y="351"/>
                    <a:pt x="278" y="351"/>
                    <a:pt x="269" y="350"/>
                  </a:cubicBezTo>
                  <a:cubicBezTo>
                    <a:pt x="260" y="349"/>
                    <a:pt x="266" y="350"/>
                    <a:pt x="263" y="350"/>
                  </a:cubicBezTo>
                  <a:cubicBezTo>
                    <a:pt x="260" y="350"/>
                    <a:pt x="259" y="350"/>
                    <a:pt x="254" y="349"/>
                  </a:cubicBezTo>
                  <a:cubicBezTo>
                    <a:pt x="250" y="348"/>
                    <a:pt x="251" y="349"/>
                    <a:pt x="249" y="349"/>
                  </a:cubicBezTo>
                  <a:cubicBezTo>
                    <a:pt x="247" y="348"/>
                    <a:pt x="242" y="344"/>
                    <a:pt x="239" y="341"/>
                  </a:cubicBezTo>
                  <a:cubicBezTo>
                    <a:pt x="236" y="338"/>
                    <a:pt x="231" y="337"/>
                    <a:pt x="226" y="337"/>
                  </a:cubicBezTo>
                  <a:cubicBezTo>
                    <a:pt x="221" y="338"/>
                    <a:pt x="223" y="337"/>
                    <a:pt x="221" y="335"/>
                  </a:cubicBezTo>
                  <a:cubicBezTo>
                    <a:pt x="219" y="334"/>
                    <a:pt x="216" y="329"/>
                    <a:pt x="215" y="327"/>
                  </a:cubicBezTo>
                  <a:cubicBezTo>
                    <a:pt x="215" y="325"/>
                    <a:pt x="207" y="322"/>
                    <a:pt x="202" y="313"/>
                  </a:cubicBezTo>
                  <a:cubicBezTo>
                    <a:pt x="196" y="304"/>
                    <a:pt x="197" y="307"/>
                    <a:pt x="202" y="294"/>
                  </a:cubicBezTo>
                  <a:cubicBezTo>
                    <a:pt x="207" y="281"/>
                    <a:pt x="198" y="291"/>
                    <a:pt x="198" y="285"/>
                  </a:cubicBezTo>
                  <a:cubicBezTo>
                    <a:pt x="198" y="278"/>
                    <a:pt x="196" y="282"/>
                    <a:pt x="194" y="277"/>
                  </a:cubicBezTo>
                  <a:cubicBezTo>
                    <a:pt x="191" y="272"/>
                    <a:pt x="194" y="277"/>
                    <a:pt x="199" y="270"/>
                  </a:cubicBezTo>
                  <a:cubicBezTo>
                    <a:pt x="204" y="263"/>
                    <a:pt x="199" y="270"/>
                    <a:pt x="202" y="265"/>
                  </a:cubicBezTo>
                  <a:cubicBezTo>
                    <a:pt x="206" y="261"/>
                    <a:pt x="204" y="262"/>
                    <a:pt x="203" y="258"/>
                  </a:cubicBezTo>
                  <a:cubicBezTo>
                    <a:pt x="204" y="253"/>
                    <a:pt x="205" y="255"/>
                    <a:pt x="209" y="252"/>
                  </a:cubicBezTo>
                  <a:cubicBezTo>
                    <a:pt x="214" y="249"/>
                    <a:pt x="211" y="250"/>
                    <a:pt x="213" y="244"/>
                  </a:cubicBezTo>
                  <a:cubicBezTo>
                    <a:pt x="215" y="239"/>
                    <a:pt x="216" y="243"/>
                    <a:pt x="220" y="240"/>
                  </a:cubicBezTo>
                  <a:cubicBezTo>
                    <a:pt x="225" y="237"/>
                    <a:pt x="232" y="238"/>
                    <a:pt x="238" y="238"/>
                  </a:cubicBezTo>
                  <a:cubicBezTo>
                    <a:pt x="245" y="238"/>
                    <a:pt x="246" y="238"/>
                    <a:pt x="250" y="239"/>
                  </a:cubicBezTo>
                  <a:cubicBezTo>
                    <a:pt x="255" y="241"/>
                    <a:pt x="261" y="240"/>
                    <a:pt x="263" y="242"/>
                  </a:cubicBezTo>
                  <a:cubicBezTo>
                    <a:pt x="266" y="244"/>
                    <a:pt x="269" y="243"/>
                    <a:pt x="271" y="242"/>
                  </a:cubicBezTo>
                  <a:cubicBezTo>
                    <a:pt x="272" y="241"/>
                    <a:pt x="271" y="239"/>
                    <a:pt x="275" y="235"/>
                  </a:cubicBezTo>
                  <a:cubicBezTo>
                    <a:pt x="280" y="231"/>
                    <a:pt x="280" y="235"/>
                    <a:pt x="283" y="236"/>
                  </a:cubicBezTo>
                  <a:cubicBezTo>
                    <a:pt x="286" y="236"/>
                    <a:pt x="293" y="231"/>
                    <a:pt x="293" y="231"/>
                  </a:cubicBezTo>
                  <a:cubicBezTo>
                    <a:pt x="293" y="231"/>
                    <a:pt x="292" y="226"/>
                    <a:pt x="290" y="219"/>
                  </a:cubicBezTo>
                  <a:cubicBezTo>
                    <a:pt x="288" y="213"/>
                    <a:pt x="290" y="219"/>
                    <a:pt x="290" y="216"/>
                  </a:cubicBezTo>
                  <a:cubicBezTo>
                    <a:pt x="290" y="212"/>
                    <a:pt x="290" y="201"/>
                    <a:pt x="290" y="201"/>
                  </a:cubicBezTo>
                  <a:cubicBezTo>
                    <a:pt x="290" y="201"/>
                    <a:pt x="292" y="198"/>
                    <a:pt x="295" y="193"/>
                  </a:cubicBezTo>
                  <a:cubicBezTo>
                    <a:pt x="297" y="188"/>
                    <a:pt x="298" y="189"/>
                    <a:pt x="298" y="187"/>
                  </a:cubicBezTo>
                  <a:cubicBezTo>
                    <a:pt x="298" y="186"/>
                    <a:pt x="302" y="182"/>
                    <a:pt x="303" y="179"/>
                  </a:cubicBezTo>
                  <a:cubicBezTo>
                    <a:pt x="304" y="176"/>
                    <a:pt x="304" y="175"/>
                    <a:pt x="304" y="170"/>
                  </a:cubicBezTo>
                  <a:cubicBezTo>
                    <a:pt x="304" y="167"/>
                    <a:pt x="301" y="166"/>
                    <a:pt x="297" y="164"/>
                  </a:cubicBezTo>
                  <a:cubicBezTo>
                    <a:pt x="292" y="161"/>
                    <a:pt x="294" y="159"/>
                    <a:pt x="292" y="153"/>
                  </a:cubicBezTo>
                  <a:cubicBezTo>
                    <a:pt x="291" y="146"/>
                    <a:pt x="292" y="153"/>
                    <a:pt x="289" y="146"/>
                  </a:cubicBezTo>
                  <a:cubicBezTo>
                    <a:pt x="287" y="140"/>
                    <a:pt x="290" y="143"/>
                    <a:pt x="293" y="139"/>
                  </a:cubicBezTo>
                  <a:cubicBezTo>
                    <a:pt x="298" y="135"/>
                    <a:pt x="297" y="137"/>
                    <a:pt x="300" y="130"/>
                  </a:cubicBezTo>
                  <a:cubicBezTo>
                    <a:pt x="303" y="123"/>
                    <a:pt x="300" y="127"/>
                    <a:pt x="301" y="122"/>
                  </a:cubicBezTo>
                  <a:cubicBezTo>
                    <a:pt x="301" y="116"/>
                    <a:pt x="301" y="122"/>
                    <a:pt x="300" y="116"/>
                  </a:cubicBezTo>
                  <a:cubicBezTo>
                    <a:pt x="300" y="109"/>
                    <a:pt x="300" y="116"/>
                    <a:pt x="303" y="107"/>
                  </a:cubicBezTo>
                  <a:cubicBezTo>
                    <a:pt x="306" y="99"/>
                    <a:pt x="304" y="103"/>
                    <a:pt x="308" y="96"/>
                  </a:cubicBezTo>
                  <a:cubicBezTo>
                    <a:pt x="311" y="89"/>
                    <a:pt x="308" y="96"/>
                    <a:pt x="310" y="95"/>
                  </a:cubicBezTo>
                  <a:cubicBezTo>
                    <a:pt x="312" y="95"/>
                    <a:pt x="320" y="98"/>
                    <a:pt x="322" y="100"/>
                  </a:cubicBezTo>
                  <a:cubicBezTo>
                    <a:pt x="323" y="102"/>
                    <a:pt x="334" y="105"/>
                    <a:pt x="337" y="105"/>
                  </a:cubicBezTo>
                  <a:cubicBezTo>
                    <a:pt x="340" y="106"/>
                    <a:pt x="340" y="111"/>
                    <a:pt x="340" y="111"/>
                  </a:cubicBezTo>
                  <a:cubicBezTo>
                    <a:pt x="350" y="119"/>
                    <a:pt x="350" y="119"/>
                    <a:pt x="350" y="119"/>
                  </a:cubicBezTo>
                  <a:cubicBezTo>
                    <a:pt x="358" y="130"/>
                    <a:pt x="358" y="130"/>
                    <a:pt x="358" y="130"/>
                  </a:cubicBezTo>
                  <a:cubicBezTo>
                    <a:pt x="358" y="130"/>
                    <a:pt x="359" y="136"/>
                    <a:pt x="359" y="138"/>
                  </a:cubicBezTo>
                  <a:cubicBezTo>
                    <a:pt x="359" y="140"/>
                    <a:pt x="364" y="139"/>
                    <a:pt x="366" y="140"/>
                  </a:cubicBezTo>
                  <a:cubicBezTo>
                    <a:pt x="369" y="140"/>
                    <a:pt x="369" y="144"/>
                    <a:pt x="369" y="145"/>
                  </a:cubicBezTo>
                  <a:cubicBezTo>
                    <a:pt x="370" y="147"/>
                    <a:pt x="375" y="152"/>
                    <a:pt x="380" y="153"/>
                  </a:cubicBezTo>
                  <a:cubicBezTo>
                    <a:pt x="383" y="154"/>
                    <a:pt x="376" y="162"/>
                    <a:pt x="376" y="162"/>
                  </a:cubicBezTo>
                  <a:cubicBezTo>
                    <a:pt x="376" y="162"/>
                    <a:pt x="382" y="165"/>
                    <a:pt x="383" y="170"/>
                  </a:cubicBezTo>
                  <a:cubicBezTo>
                    <a:pt x="384" y="174"/>
                    <a:pt x="384" y="182"/>
                    <a:pt x="383" y="184"/>
                  </a:cubicBezTo>
                  <a:cubicBezTo>
                    <a:pt x="384" y="186"/>
                    <a:pt x="384" y="194"/>
                    <a:pt x="384" y="194"/>
                  </a:cubicBezTo>
                  <a:cubicBezTo>
                    <a:pt x="389" y="199"/>
                    <a:pt x="389" y="199"/>
                    <a:pt x="389" y="199"/>
                  </a:cubicBezTo>
                  <a:cubicBezTo>
                    <a:pt x="389" y="199"/>
                    <a:pt x="390" y="209"/>
                    <a:pt x="392" y="210"/>
                  </a:cubicBezTo>
                  <a:cubicBezTo>
                    <a:pt x="393" y="211"/>
                    <a:pt x="397" y="218"/>
                    <a:pt x="400" y="217"/>
                  </a:cubicBezTo>
                  <a:cubicBezTo>
                    <a:pt x="402" y="217"/>
                    <a:pt x="402" y="233"/>
                    <a:pt x="402" y="233"/>
                  </a:cubicBezTo>
                  <a:cubicBezTo>
                    <a:pt x="408" y="241"/>
                    <a:pt x="408" y="241"/>
                    <a:pt x="408" y="241"/>
                  </a:cubicBezTo>
                  <a:cubicBezTo>
                    <a:pt x="408" y="241"/>
                    <a:pt x="410" y="250"/>
                    <a:pt x="410" y="251"/>
                  </a:cubicBezTo>
                  <a:cubicBezTo>
                    <a:pt x="410" y="253"/>
                    <a:pt x="406" y="257"/>
                    <a:pt x="406" y="257"/>
                  </a:cubicBezTo>
                  <a:cubicBezTo>
                    <a:pt x="406" y="257"/>
                    <a:pt x="401" y="257"/>
                    <a:pt x="398" y="256"/>
                  </a:cubicBezTo>
                  <a:cubicBezTo>
                    <a:pt x="394" y="254"/>
                    <a:pt x="395" y="255"/>
                    <a:pt x="393" y="256"/>
                  </a:cubicBezTo>
                  <a:cubicBezTo>
                    <a:pt x="391" y="255"/>
                    <a:pt x="391" y="256"/>
                    <a:pt x="387" y="258"/>
                  </a:cubicBezTo>
                  <a:cubicBezTo>
                    <a:pt x="384" y="259"/>
                    <a:pt x="387" y="263"/>
                    <a:pt x="388" y="265"/>
                  </a:cubicBezTo>
                  <a:cubicBezTo>
                    <a:pt x="388" y="267"/>
                    <a:pt x="383" y="268"/>
                    <a:pt x="381" y="268"/>
                  </a:cubicBezTo>
                  <a:cubicBezTo>
                    <a:pt x="379" y="269"/>
                    <a:pt x="378" y="275"/>
                    <a:pt x="377" y="277"/>
                  </a:cubicBezTo>
                  <a:cubicBezTo>
                    <a:pt x="376" y="279"/>
                    <a:pt x="375" y="281"/>
                    <a:pt x="374" y="285"/>
                  </a:cubicBezTo>
                  <a:cubicBezTo>
                    <a:pt x="371" y="290"/>
                    <a:pt x="370" y="288"/>
                    <a:pt x="368" y="289"/>
                  </a:cubicBezTo>
                  <a:cubicBezTo>
                    <a:pt x="365" y="290"/>
                    <a:pt x="369" y="295"/>
                    <a:pt x="366" y="301"/>
                  </a:cubicBezTo>
                  <a:cubicBezTo>
                    <a:pt x="364" y="306"/>
                    <a:pt x="372" y="302"/>
                    <a:pt x="372" y="302"/>
                  </a:cubicBezTo>
                  <a:cubicBezTo>
                    <a:pt x="372" y="302"/>
                    <a:pt x="372" y="302"/>
                    <a:pt x="376" y="298"/>
                  </a:cubicBezTo>
                  <a:cubicBezTo>
                    <a:pt x="380" y="294"/>
                    <a:pt x="377" y="296"/>
                    <a:pt x="380" y="291"/>
                  </a:cubicBezTo>
                  <a:cubicBezTo>
                    <a:pt x="382" y="287"/>
                    <a:pt x="380" y="284"/>
                    <a:pt x="381" y="282"/>
                  </a:cubicBezTo>
                  <a:cubicBezTo>
                    <a:pt x="382" y="281"/>
                    <a:pt x="389" y="279"/>
                    <a:pt x="390" y="276"/>
                  </a:cubicBezTo>
                  <a:cubicBezTo>
                    <a:pt x="392" y="272"/>
                    <a:pt x="396" y="268"/>
                    <a:pt x="396" y="268"/>
                  </a:cubicBezTo>
                  <a:cubicBezTo>
                    <a:pt x="396" y="268"/>
                    <a:pt x="407" y="269"/>
                    <a:pt x="410" y="269"/>
                  </a:cubicBezTo>
                  <a:cubicBezTo>
                    <a:pt x="411" y="270"/>
                    <a:pt x="413" y="277"/>
                    <a:pt x="413" y="277"/>
                  </a:cubicBezTo>
                  <a:cubicBezTo>
                    <a:pt x="413" y="277"/>
                    <a:pt x="415" y="282"/>
                    <a:pt x="416" y="284"/>
                  </a:cubicBezTo>
                  <a:cubicBezTo>
                    <a:pt x="416" y="286"/>
                    <a:pt x="413" y="294"/>
                    <a:pt x="413" y="294"/>
                  </a:cubicBezTo>
                  <a:cubicBezTo>
                    <a:pt x="414" y="302"/>
                    <a:pt x="414" y="302"/>
                    <a:pt x="414" y="302"/>
                  </a:cubicBezTo>
                  <a:cubicBezTo>
                    <a:pt x="414" y="302"/>
                    <a:pt x="410" y="307"/>
                    <a:pt x="411" y="309"/>
                  </a:cubicBezTo>
                  <a:cubicBezTo>
                    <a:pt x="412" y="312"/>
                    <a:pt x="411" y="309"/>
                    <a:pt x="413" y="309"/>
                  </a:cubicBezTo>
                  <a:cubicBezTo>
                    <a:pt x="415" y="308"/>
                    <a:pt x="420" y="307"/>
                    <a:pt x="421" y="305"/>
                  </a:cubicBezTo>
                  <a:cubicBezTo>
                    <a:pt x="423" y="303"/>
                    <a:pt x="424" y="296"/>
                    <a:pt x="426" y="294"/>
                  </a:cubicBezTo>
                  <a:cubicBezTo>
                    <a:pt x="428" y="292"/>
                    <a:pt x="429" y="292"/>
                    <a:pt x="431" y="288"/>
                  </a:cubicBezTo>
                  <a:cubicBezTo>
                    <a:pt x="433" y="286"/>
                    <a:pt x="433" y="286"/>
                    <a:pt x="434" y="286"/>
                  </a:cubicBezTo>
                  <a:cubicBezTo>
                    <a:pt x="410" y="369"/>
                    <a:pt x="338" y="433"/>
                    <a:pt x="248" y="4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3" name="Freeform 30"/>
            <p:cNvSpPr>
              <a:spLocks noEditPoints="1"/>
            </p:cNvSpPr>
            <p:nvPr userDrawn="1"/>
          </p:nvSpPr>
          <p:spPr bwMode="auto">
            <a:xfrm>
              <a:off x="6005513" y="539750"/>
              <a:ext cx="1546225" cy="1514476"/>
            </a:xfrm>
            <a:custGeom>
              <a:avLst/>
              <a:gdLst>
                <a:gd name="T0" fmla="*/ 205 w 487"/>
                <a:gd name="T1" fmla="*/ 466 h 476"/>
                <a:gd name="T2" fmla="*/ 272 w 487"/>
                <a:gd name="T3" fmla="*/ 29 h 476"/>
                <a:gd name="T4" fmla="*/ 321 w 487"/>
                <a:gd name="T5" fmla="*/ 59 h 476"/>
                <a:gd name="T6" fmla="*/ 294 w 487"/>
                <a:gd name="T7" fmla="*/ 59 h 476"/>
                <a:gd name="T8" fmla="*/ 265 w 487"/>
                <a:gd name="T9" fmla="*/ 48 h 476"/>
                <a:gd name="T10" fmla="*/ 255 w 487"/>
                <a:gd name="T11" fmla="*/ 58 h 476"/>
                <a:gd name="T12" fmla="*/ 211 w 487"/>
                <a:gd name="T13" fmla="*/ 47 h 476"/>
                <a:gd name="T14" fmla="*/ 118 w 487"/>
                <a:gd name="T15" fmla="*/ 414 h 476"/>
                <a:gd name="T16" fmla="*/ 36 w 487"/>
                <a:gd name="T17" fmla="*/ 290 h 476"/>
                <a:gd name="T18" fmla="*/ 46 w 487"/>
                <a:gd name="T19" fmla="*/ 280 h 476"/>
                <a:gd name="T20" fmla="*/ 59 w 487"/>
                <a:gd name="T21" fmla="*/ 275 h 476"/>
                <a:gd name="T22" fmla="*/ 51 w 487"/>
                <a:gd name="T23" fmla="*/ 284 h 476"/>
                <a:gd name="T24" fmla="*/ 39 w 487"/>
                <a:gd name="T25" fmla="*/ 296 h 476"/>
                <a:gd name="T26" fmla="*/ 53 w 487"/>
                <a:gd name="T27" fmla="*/ 319 h 476"/>
                <a:gd name="T28" fmla="*/ 67 w 487"/>
                <a:gd name="T29" fmla="*/ 347 h 476"/>
                <a:gd name="T30" fmla="*/ 83 w 487"/>
                <a:gd name="T31" fmla="*/ 364 h 476"/>
                <a:gd name="T32" fmla="*/ 100 w 487"/>
                <a:gd name="T33" fmla="*/ 371 h 476"/>
                <a:gd name="T34" fmla="*/ 105 w 487"/>
                <a:gd name="T35" fmla="*/ 387 h 476"/>
                <a:gd name="T36" fmla="*/ 114 w 487"/>
                <a:gd name="T37" fmla="*/ 377 h 476"/>
                <a:gd name="T38" fmla="*/ 117 w 487"/>
                <a:gd name="T39" fmla="*/ 394 h 476"/>
                <a:gd name="T40" fmla="*/ 123 w 487"/>
                <a:gd name="T41" fmla="*/ 413 h 476"/>
                <a:gd name="T42" fmla="*/ 141 w 487"/>
                <a:gd name="T43" fmla="*/ 71 h 476"/>
                <a:gd name="T44" fmla="*/ 136 w 487"/>
                <a:gd name="T45" fmla="*/ 116 h 476"/>
                <a:gd name="T46" fmla="*/ 147 w 487"/>
                <a:gd name="T47" fmla="*/ 151 h 476"/>
                <a:gd name="T48" fmla="*/ 149 w 487"/>
                <a:gd name="T49" fmla="*/ 193 h 476"/>
                <a:gd name="T50" fmla="*/ 116 w 487"/>
                <a:gd name="T51" fmla="*/ 209 h 476"/>
                <a:gd name="T52" fmla="*/ 96 w 487"/>
                <a:gd name="T53" fmla="*/ 226 h 476"/>
                <a:gd name="T54" fmla="*/ 71 w 487"/>
                <a:gd name="T55" fmla="*/ 243 h 476"/>
                <a:gd name="T56" fmla="*/ 49 w 487"/>
                <a:gd name="T57" fmla="*/ 254 h 476"/>
                <a:gd name="T58" fmla="*/ 39 w 487"/>
                <a:gd name="T59" fmla="*/ 246 h 476"/>
                <a:gd name="T60" fmla="*/ 33 w 487"/>
                <a:gd name="T61" fmla="*/ 281 h 476"/>
                <a:gd name="T62" fmla="*/ 39 w 487"/>
                <a:gd name="T63" fmla="*/ 224 h 476"/>
                <a:gd name="T64" fmla="*/ 72 w 487"/>
                <a:gd name="T65" fmla="*/ 142 h 476"/>
                <a:gd name="T66" fmla="*/ 108 w 487"/>
                <a:gd name="T67" fmla="*/ 92 h 476"/>
                <a:gd name="T68" fmla="*/ 156 w 487"/>
                <a:gd name="T69" fmla="*/ 49 h 476"/>
                <a:gd name="T70" fmla="*/ 214 w 487"/>
                <a:gd name="T71" fmla="*/ 456 h 476"/>
                <a:gd name="T72" fmla="*/ 198 w 487"/>
                <a:gd name="T73" fmla="*/ 443 h 476"/>
                <a:gd name="T74" fmla="*/ 209 w 487"/>
                <a:gd name="T75" fmla="*/ 420 h 476"/>
                <a:gd name="T76" fmla="*/ 223 w 487"/>
                <a:gd name="T77" fmla="*/ 381 h 476"/>
                <a:gd name="T78" fmla="*/ 255 w 487"/>
                <a:gd name="T79" fmla="*/ 388 h 476"/>
                <a:gd name="T80" fmla="*/ 296 w 487"/>
                <a:gd name="T81" fmla="*/ 400 h 476"/>
                <a:gd name="T82" fmla="*/ 316 w 487"/>
                <a:gd name="T83" fmla="*/ 399 h 476"/>
                <a:gd name="T84" fmla="*/ 331 w 487"/>
                <a:gd name="T85" fmla="*/ 380 h 476"/>
                <a:gd name="T86" fmla="*/ 323 w 487"/>
                <a:gd name="T87" fmla="*/ 367 h 476"/>
                <a:gd name="T88" fmla="*/ 280 w 487"/>
                <a:gd name="T89" fmla="*/ 362 h 476"/>
                <a:gd name="T90" fmla="*/ 252 w 487"/>
                <a:gd name="T91" fmla="*/ 371 h 476"/>
                <a:gd name="T92" fmla="*/ 213 w 487"/>
                <a:gd name="T93" fmla="*/ 349 h 476"/>
                <a:gd name="T94" fmla="*/ 197 w 487"/>
                <a:gd name="T95" fmla="*/ 291 h 476"/>
                <a:gd name="T96" fmla="*/ 215 w 487"/>
                <a:gd name="T97" fmla="*/ 262 h 476"/>
                <a:gd name="T98" fmla="*/ 270 w 487"/>
                <a:gd name="T99" fmla="*/ 264 h 476"/>
                <a:gd name="T100" fmla="*/ 300 w 487"/>
                <a:gd name="T101" fmla="*/ 247 h 476"/>
                <a:gd name="T102" fmla="*/ 322 w 487"/>
                <a:gd name="T103" fmla="*/ 211 h 476"/>
                <a:gd name="T104" fmla="*/ 321 w 487"/>
                <a:gd name="T105" fmla="*/ 170 h 476"/>
                <a:gd name="T106" fmla="*/ 343 w 487"/>
                <a:gd name="T107" fmla="*/ 130 h 476"/>
                <a:gd name="T108" fmla="*/ 380 w 487"/>
                <a:gd name="T109" fmla="*/ 162 h 476"/>
                <a:gd name="T110" fmla="*/ 401 w 487"/>
                <a:gd name="T111" fmla="*/ 201 h 476"/>
                <a:gd name="T112" fmla="*/ 402 w 487"/>
                <a:gd name="T113" fmla="*/ 249 h 476"/>
                <a:gd name="T114" fmla="*/ 411 w 487"/>
                <a:gd name="T115" fmla="*/ 304 h 476"/>
                <a:gd name="T116" fmla="*/ 386 w 487"/>
                <a:gd name="T117" fmla="*/ 313 h 476"/>
                <a:gd name="T118" fmla="*/ 358 w 487"/>
                <a:gd name="T119" fmla="*/ 343 h 476"/>
                <a:gd name="T120" fmla="*/ 386 w 487"/>
                <a:gd name="T121" fmla="*/ 324 h 476"/>
                <a:gd name="T122" fmla="*/ 405 w 487"/>
                <a:gd name="T123" fmla="*/ 348 h 476"/>
                <a:gd name="T124" fmla="*/ 417 w 487"/>
                <a:gd name="T125"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476">
                  <a:moveTo>
                    <a:pt x="452" y="164"/>
                  </a:moveTo>
                  <a:cubicBezTo>
                    <a:pt x="433" y="114"/>
                    <a:pt x="404" y="83"/>
                    <a:pt x="375" y="62"/>
                  </a:cubicBezTo>
                  <a:cubicBezTo>
                    <a:pt x="346" y="40"/>
                    <a:pt x="312" y="24"/>
                    <a:pt x="274" y="19"/>
                  </a:cubicBezTo>
                  <a:cubicBezTo>
                    <a:pt x="152" y="0"/>
                    <a:pt x="38" y="86"/>
                    <a:pt x="19" y="209"/>
                  </a:cubicBezTo>
                  <a:cubicBezTo>
                    <a:pt x="0" y="332"/>
                    <a:pt x="84" y="447"/>
                    <a:pt x="205" y="466"/>
                  </a:cubicBezTo>
                  <a:cubicBezTo>
                    <a:pt x="271" y="476"/>
                    <a:pt x="334" y="455"/>
                    <a:pt x="381" y="415"/>
                  </a:cubicBezTo>
                  <a:cubicBezTo>
                    <a:pt x="460" y="356"/>
                    <a:pt x="487" y="255"/>
                    <a:pt x="452" y="164"/>
                  </a:cubicBezTo>
                  <a:close/>
                  <a:moveTo>
                    <a:pt x="197" y="33"/>
                  </a:moveTo>
                  <a:cubicBezTo>
                    <a:pt x="197" y="32"/>
                    <a:pt x="198" y="32"/>
                    <a:pt x="198" y="31"/>
                  </a:cubicBezTo>
                  <a:cubicBezTo>
                    <a:pt x="222" y="26"/>
                    <a:pt x="247" y="26"/>
                    <a:pt x="272" y="29"/>
                  </a:cubicBezTo>
                  <a:cubicBezTo>
                    <a:pt x="302" y="34"/>
                    <a:pt x="330" y="44"/>
                    <a:pt x="355" y="61"/>
                  </a:cubicBezTo>
                  <a:cubicBezTo>
                    <a:pt x="352" y="60"/>
                    <a:pt x="350" y="60"/>
                    <a:pt x="349" y="59"/>
                  </a:cubicBezTo>
                  <a:cubicBezTo>
                    <a:pt x="348" y="58"/>
                    <a:pt x="339" y="63"/>
                    <a:pt x="338" y="62"/>
                  </a:cubicBezTo>
                  <a:cubicBezTo>
                    <a:pt x="336" y="62"/>
                    <a:pt x="333" y="62"/>
                    <a:pt x="331" y="62"/>
                  </a:cubicBezTo>
                  <a:cubicBezTo>
                    <a:pt x="330" y="63"/>
                    <a:pt x="325" y="60"/>
                    <a:pt x="321" y="59"/>
                  </a:cubicBezTo>
                  <a:cubicBezTo>
                    <a:pt x="318" y="58"/>
                    <a:pt x="318" y="58"/>
                    <a:pt x="315" y="54"/>
                  </a:cubicBezTo>
                  <a:cubicBezTo>
                    <a:pt x="312" y="50"/>
                    <a:pt x="311" y="54"/>
                    <a:pt x="308" y="54"/>
                  </a:cubicBezTo>
                  <a:cubicBezTo>
                    <a:pt x="306" y="53"/>
                    <a:pt x="299" y="52"/>
                    <a:pt x="299" y="52"/>
                  </a:cubicBezTo>
                  <a:cubicBezTo>
                    <a:pt x="301" y="59"/>
                    <a:pt x="301" y="59"/>
                    <a:pt x="301" y="59"/>
                  </a:cubicBezTo>
                  <a:cubicBezTo>
                    <a:pt x="301" y="59"/>
                    <a:pt x="298" y="59"/>
                    <a:pt x="294" y="59"/>
                  </a:cubicBezTo>
                  <a:cubicBezTo>
                    <a:pt x="291" y="58"/>
                    <a:pt x="292" y="55"/>
                    <a:pt x="291" y="52"/>
                  </a:cubicBezTo>
                  <a:cubicBezTo>
                    <a:pt x="289" y="50"/>
                    <a:pt x="289" y="49"/>
                    <a:pt x="288" y="45"/>
                  </a:cubicBezTo>
                  <a:cubicBezTo>
                    <a:pt x="286" y="40"/>
                    <a:pt x="277" y="46"/>
                    <a:pt x="273" y="45"/>
                  </a:cubicBezTo>
                  <a:cubicBezTo>
                    <a:pt x="270" y="45"/>
                    <a:pt x="268" y="45"/>
                    <a:pt x="265" y="46"/>
                  </a:cubicBezTo>
                  <a:cubicBezTo>
                    <a:pt x="261" y="47"/>
                    <a:pt x="265" y="48"/>
                    <a:pt x="265" y="48"/>
                  </a:cubicBezTo>
                  <a:cubicBezTo>
                    <a:pt x="271" y="56"/>
                    <a:pt x="271" y="56"/>
                    <a:pt x="271" y="56"/>
                  </a:cubicBezTo>
                  <a:cubicBezTo>
                    <a:pt x="279" y="61"/>
                    <a:pt x="279" y="61"/>
                    <a:pt x="279" y="61"/>
                  </a:cubicBezTo>
                  <a:cubicBezTo>
                    <a:pt x="279" y="61"/>
                    <a:pt x="276" y="65"/>
                    <a:pt x="274" y="65"/>
                  </a:cubicBezTo>
                  <a:cubicBezTo>
                    <a:pt x="272" y="65"/>
                    <a:pt x="272" y="63"/>
                    <a:pt x="271" y="61"/>
                  </a:cubicBezTo>
                  <a:cubicBezTo>
                    <a:pt x="269" y="59"/>
                    <a:pt x="255" y="58"/>
                    <a:pt x="255" y="58"/>
                  </a:cubicBezTo>
                  <a:cubicBezTo>
                    <a:pt x="255" y="58"/>
                    <a:pt x="246" y="54"/>
                    <a:pt x="241" y="55"/>
                  </a:cubicBezTo>
                  <a:cubicBezTo>
                    <a:pt x="237" y="56"/>
                    <a:pt x="241" y="55"/>
                    <a:pt x="239" y="59"/>
                  </a:cubicBezTo>
                  <a:cubicBezTo>
                    <a:pt x="236" y="64"/>
                    <a:pt x="234" y="55"/>
                    <a:pt x="230" y="53"/>
                  </a:cubicBezTo>
                  <a:cubicBezTo>
                    <a:pt x="227" y="51"/>
                    <a:pt x="227" y="52"/>
                    <a:pt x="217" y="49"/>
                  </a:cubicBezTo>
                  <a:cubicBezTo>
                    <a:pt x="208" y="46"/>
                    <a:pt x="211" y="47"/>
                    <a:pt x="211" y="47"/>
                  </a:cubicBezTo>
                  <a:cubicBezTo>
                    <a:pt x="210" y="51"/>
                    <a:pt x="210" y="51"/>
                    <a:pt x="210" y="51"/>
                  </a:cubicBezTo>
                  <a:cubicBezTo>
                    <a:pt x="210" y="51"/>
                    <a:pt x="207" y="48"/>
                    <a:pt x="204" y="45"/>
                  </a:cubicBezTo>
                  <a:cubicBezTo>
                    <a:pt x="201" y="41"/>
                    <a:pt x="198" y="43"/>
                    <a:pt x="196" y="42"/>
                  </a:cubicBezTo>
                  <a:cubicBezTo>
                    <a:pt x="194" y="42"/>
                    <a:pt x="197" y="33"/>
                    <a:pt x="197" y="33"/>
                  </a:cubicBezTo>
                  <a:close/>
                  <a:moveTo>
                    <a:pt x="118" y="414"/>
                  </a:moveTo>
                  <a:cubicBezTo>
                    <a:pt x="111" y="413"/>
                    <a:pt x="105" y="409"/>
                    <a:pt x="98" y="404"/>
                  </a:cubicBezTo>
                  <a:cubicBezTo>
                    <a:pt x="69" y="378"/>
                    <a:pt x="47" y="342"/>
                    <a:pt x="36" y="304"/>
                  </a:cubicBezTo>
                  <a:cubicBezTo>
                    <a:pt x="35" y="302"/>
                    <a:pt x="36" y="300"/>
                    <a:pt x="36" y="300"/>
                  </a:cubicBezTo>
                  <a:cubicBezTo>
                    <a:pt x="36" y="298"/>
                    <a:pt x="35" y="296"/>
                    <a:pt x="35" y="295"/>
                  </a:cubicBezTo>
                  <a:cubicBezTo>
                    <a:pt x="36" y="294"/>
                    <a:pt x="36" y="291"/>
                    <a:pt x="36" y="290"/>
                  </a:cubicBezTo>
                  <a:cubicBezTo>
                    <a:pt x="36" y="289"/>
                    <a:pt x="37" y="289"/>
                    <a:pt x="37" y="290"/>
                  </a:cubicBezTo>
                  <a:cubicBezTo>
                    <a:pt x="38" y="290"/>
                    <a:pt x="39" y="289"/>
                    <a:pt x="41" y="287"/>
                  </a:cubicBezTo>
                  <a:cubicBezTo>
                    <a:pt x="43" y="286"/>
                    <a:pt x="41" y="287"/>
                    <a:pt x="42" y="287"/>
                  </a:cubicBezTo>
                  <a:cubicBezTo>
                    <a:pt x="43" y="288"/>
                    <a:pt x="45" y="285"/>
                    <a:pt x="45" y="285"/>
                  </a:cubicBezTo>
                  <a:cubicBezTo>
                    <a:pt x="46" y="284"/>
                    <a:pt x="45" y="282"/>
                    <a:pt x="46" y="280"/>
                  </a:cubicBezTo>
                  <a:cubicBezTo>
                    <a:pt x="46" y="278"/>
                    <a:pt x="46" y="280"/>
                    <a:pt x="47" y="279"/>
                  </a:cubicBezTo>
                  <a:cubicBezTo>
                    <a:pt x="48" y="278"/>
                    <a:pt x="50" y="278"/>
                    <a:pt x="51" y="278"/>
                  </a:cubicBezTo>
                  <a:cubicBezTo>
                    <a:pt x="52" y="278"/>
                    <a:pt x="53" y="279"/>
                    <a:pt x="55" y="279"/>
                  </a:cubicBezTo>
                  <a:cubicBezTo>
                    <a:pt x="56" y="279"/>
                    <a:pt x="57" y="278"/>
                    <a:pt x="58" y="276"/>
                  </a:cubicBezTo>
                  <a:cubicBezTo>
                    <a:pt x="59" y="275"/>
                    <a:pt x="58" y="274"/>
                    <a:pt x="59" y="275"/>
                  </a:cubicBezTo>
                  <a:cubicBezTo>
                    <a:pt x="60" y="274"/>
                    <a:pt x="61" y="276"/>
                    <a:pt x="61" y="277"/>
                  </a:cubicBezTo>
                  <a:cubicBezTo>
                    <a:pt x="61" y="278"/>
                    <a:pt x="61" y="280"/>
                    <a:pt x="61" y="280"/>
                  </a:cubicBezTo>
                  <a:cubicBezTo>
                    <a:pt x="59" y="282"/>
                    <a:pt x="59" y="282"/>
                    <a:pt x="59" y="282"/>
                  </a:cubicBezTo>
                  <a:cubicBezTo>
                    <a:pt x="55" y="284"/>
                    <a:pt x="55" y="284"/>
                    <a:pt x="55" y="284"/>
                  </a:cubicBezTo>
                  <a:cubicBezTo>
                    <a:pt x="51" y="284"/>
                    <a:pt x="51" y="284"/>
                    <a:pt x="51" y="284"/>
                  </a:cubicBezTo>
                  <a:cubicBezTo>
                    <a:pt x="51" y="284"/>
                    <a:pt x="49" y="284"/>
                    <a:pt x="48" y="284"/>
                  </a:cubicBezTo>
                  <a:cubicBezTo>
                    <a:pt x="46" y="284"/>
                    <a:pt x="47" y="288"/>
                    <a:pt x="47" y="288"/>
                  </a:cubicBezTo>
                  <a:cubicBezTo>
                    <a:pt x="47" y="289"/>
                    <a:pt x="46" y="293"/>
                    <a:pt x="46" y="293"/>
                  </a:cubicBezTo>
                  <a:cubicBezTo>
                    <a:pt x="46" y="293"/>
                    <a:pt x="43" y="293"/>
                    <a:pt x="42" y="293"/>
                  </a:cubicBezTo>
                  <a:cubicBezTo>
                    <a:pt x="42" y="293"/>
                    <a:pt x="39" y="295"/>
                    <a:pt x="39" y="296"/>
                  </a:cubicBezTo>
                  <a:cubicBezTo>
                    <a:pt x="39" y="296"/>
                    <a:pt x="39" y="299"/>
                    <a:pt x="41" y="300"/>
                  </a:cubicBezTo>
                  <a:cubicBezTo>
                    <a:pt x="42" y="302"/>
                    <a:pt x="47" y="304"/>
                    <a:pt x="47" y="304"/>
                  </a:cubicBezTo>
                  <a:cubicBezTo>
                    <a:pt x="48" y="305"/>
                    <a:pt x="49" y="306"/>
                    <a:pt x="50" y="307"/>
                  </a:cubicBezTo>
                  <a:cubicBezTo>
                    <a:pt x="51" y="308"/>
                    <a:pt x="52" y="311"/>
                    <a:pt x="52" y="313"/>
                  </a:cubicBezTo>
                  <a:cubicBezTo>
                    <a:pt x="51" y="315"/>
                    <a:pt x="52" y="318"/>
                    <a:pt x="53" y="319"/>
                  </a:cubicBezTo>
                  <a:cubicBezTo>
                    <a:pt x="54" y="320"/>
                    <a:pt x="53" y="324"/>
                    <a:pt x="53" y="326"/>
                  </a:cubicBezTo>
                  <a:cubicBezTo>
                    <a:pt x="53" y="328"/>
                    <a:pt x="55" y="331"/>
                    <a:pt x="56" y="331"/>
                  </a:cubicBezTo>
                  <a:cubicBezTo>
                    <a:pt x="57" y="331"/>
                    <a:pt x="61" y="336"/>
                    <a:pt x="63" y="338"/>
                  </a:cubicBezTo>
                  <a:cubicBezTo>
                    <a:pt x="64" y="341"/>
                    <a:pt x="66" y="343"/>
                    <a:pt x="66" y="343"/>
                  </a:cubicBezTo>
                  <a:cubicBezTo>
                    <a:pt x="67" y="347"/>
                    <a:pt x="67" y="347"/>
                    <a:pt x="67" y="347"/>
                  </a:cubicBezTo>
                  <a:cubicBezTo>
                    <a:pt x="67" y="347"/>
                    <a:pt x="68" y="348"/>
                    <a:pt x="71" y="350"/>
                  </a:cubicBezTo>
                  <a:cubicBezTo>
                    <a:pt x="74" y="351"/>
                    <a:pt x="76" y="352"/>
                    <a:pt x="76" y="352"/>
                  </a:cubicBezTo>
                  <a:cubicBezTo>
                    <a:pt x="76" y="352"/>
                    <a:pt x="77" y="357"/>
                    <a:pt x="77" y="358"/>
                  </a:cubicBezTo>
                  <a:cubicBezTo>
                    <a:pt x="77" y="359"/>
                    <a:pt x="78" y="360"/>
                    <a:pt x="78" y="360"/>
                  </a:cubicBezTo>
                  <a:cubicBezTo>
                    <a:pt x="78" y="360"/>
                    <a:pt x="83" y="364"/>
                    <a:pt x="83" y="364"/>
                  </a:cubicBezTo>
                  <a:cubicBezTo>
                    <a:pt x="83" y="365"/>
                    <a:pt x="84" y="366"/>
                    <a:pt x="85" y="367"/>
                  </a:cubicBezTo>
                  <a:cubicBezTo>
                    <a:pt x="86" y="368"/>
                    <a:pt x="88" y="367"/>
                    <a:pt x="90" y="367"/>
                  </a:cubicBezTo>
                  <a:cubicBezTo>
                    <a:pt x="91" y="366"/>
                    <a:pt x="94" y="366"/>
                    <a:pt x="97" y="366"/>
                  </a:cubicBezTo>
                  <a:cubicBezTo>
                    <a:pt x="99" y="366"/>
                    <a:pt x="100" y="367"/>
                    <a:pt x="100" y="367"/>
                  </a:cubicBezTo>
                  <a:cubicBezTo>
                    <a:pt x="100" y="367"/>
                    <a:pt x="100" y="370"/>
                    <a:pt x="100" y="371"/>
                  </a:cubicBezTo>
                  <a:cubicBezTo>
                    <a:pt x="100" y="372"/>
                    <a:pt x="100" y="374"/>
                    <a:pt x="100" y="374"/>
                  </a:cubicBezTo>
                  <a:cubicBezTo>
                    <a:pt x="100" y="374"/>
                    <a:pt x="97" y="375"/>
                    <a:pt x="96" y="375"/>
                  </a:cubicBezTo>
                  <a:cubicBezTo>
                    <a:pt x="95" y="375"/>
                    <a:pt x="96" y="380"/>
                    <a:pt x="96" y="380"/>
                  </a:cubicBezTo>
                  <a:cubicBezTo>
                    <a:pt x="100" y="382"/>
                    <a:pt x="100" y="382"/>
                    <a:pt x="100" y="382"/>
                  </a:cubicBezTo>
                  <a:cubicBezTo>
                    <a:pt x="100" y="382"/>
                    <a:pt x="103" y="386"/>
                    <a:pt x="105" y="387"/>
                  </a:cubicBezTo>
                  <a:cubicBezTo>
                    <a:pt x="108" y="388"/>
                    <a:pt x="107" y="385"/>
                    <a:pt x="109" y="385"/>
                  </a:cubicBezTo>
                  <a:cubicBezTo>
                    <a:pt x="110" y="384"/>
                    <a:pt x="110" y="383"/>
                    <a:pt x="110" y="383"/>
                  </a:cubicBezTo>
                  <a:cubicBezTo>
                    <a:pt x="106" y="380"/>
                    <a:pt x="106" y="380"/>
                    <a:pt x="106" y="380"/>
                  </a:cubicBezTo>
                  <a:cubicBezTo>
                    <a:pt x="106" y="380"/>
                    <a:pt x="107" y="377"/>
                    <a:pt x="109" y="376"/>
                  </a:cubicBezTo>
                  <a:cubicBezTo>
                    <a:pt x="110" y="376"/>
                    <a:pt x="114" y="377"/>
                    <a:pt x="114" y="377"/>
                  </a:cubicBezTo>
                  <a:cubicBezTo>
                    <a:pt x="117" y="379"/>
                    <a:pt x="117" y="379"/>
                    <a:pt x="117" y="379"/>
                  </a:cubicBezTo>
                  <a:cubicBezTo>
                    <a:pt x="118" y="382"/>
                    <a:pt x="118" y="382"/>
                    <a:pt x="118" y="382"/>
                  </a:cubicBezTo>
                  <a:cubicBezTo>
                    <a:pt x="117" y="387"/>
                    <a:pt x="117" y="387"/>
                    <a:pt x="117" y="387"/>
                  </a:cubicBezTo>
                  <a:cubicBezTo>
                    <a:pt x="117" y="387"/>
                    <a:pt x="116" y="389"/>
                    <a:pt x="116" y="391"/>
                  </a:cubicBezTo>
                  <a:cubicBezTo>
                    <a:pt x="116" y="393"/>
                    <a:pt x="116" y="393"/>
                    <a:pt x="117" y="394"/>
                  </a:cubicBezTo>
                  <a:cubicBezTo>
                    <a:pt x="117" y="394"/>
                    <a:pt x="119" y="395"/>
                    <a:pt x="119" y="395"/>
                  </a:cubicBezTo>
                  <a:cubicBezTo>
                    <a:pt x="120" y="398"/>
                    <a:pt x="120" y="398"/>
                    <a:pt x="120" y="398"/>
                  </a:cubicBezTo>
                  <a:cubicBezTo>
                    <a:pt x="120" y="398"/>
                    <a:pt x="120" y="402"/>
                    <a:pt x="119" y="403"/>
                  </a:cubicBezTo>
                  <a:cubicBezTo>
                    <a:pt x="119" y="404"/>
                    <a:pt x="121" y="408"/>
                    <a:pt x="123" y="409"/>
                  </a:cubicBezTo>
                  <a:cubicBezTo>
                    <a:pt x="123" y="410"/>
                    <a:pt x="123" y="413"/>
                    <a:pt x="123" y="413"/>
                  </a:cubicBezTo>
                  <a:cubicBezTo>
                    <a:pt x="118" y="414"/>
                    <a:pt x="118" y="414"/>
                    <a:pt x="118" y="414"/>
                  </a:cubicBezTo>
                  <a:close/>
                  <a:moveTo>
                    <a:pt x="157" y="53"/>
                  </a:moveTo>
                  <a:cubicBezTo>
                    <a:pt x="156" y="55"/>
                    <a:pt x="153" y="57"/>
                    <a:pt x="151" y="58"/>
                  </a:cubicBezTo>
                  <a:cubicBezTo>
                    <a:pt x="148" y="60"/>
                    <a:pt x="147" y="63"/>
                    <a:pt x="145" y="65"/>
                  </a:cubicBezTo>
                  <a:cubicBezTo>
                    <a:pt x="142" y="67"/>
                    <a:pt x="142" y="69"/>
                    <a:pt x="141" y="71"/>
                  </a:cubicBezTo>
                  <a:cubicBezTo>
                    <a:pt x="139" y="73"/>
                    <a:pt x="137" y="74"/>
                    <a:pt x="133" y="79"/>
                  </a:cubicBezTo>
                  <a:cubicBezTo>
                    <a:pt x="129" y="83"/>
                    <a:pt x="134" y="82"/>
                    <a:pt x="135" y="84"/>
                  </a:cubicBezTo>
                  <a:cubicBezTo>
                    <a:pt x="135" y="86"/>
                    <a:pt x="136" y="86"/>
                    <a:pt x="137" y="88"/>
                  </a:cubicBezTo>
                  <a:cubicBezTo>
                    <a:pt x="137" y="90"/>
                    <a:pt x="136" y="94"/>
                    <a:pt x="133" y="96"/>
                  </a:cubicBezTo>
                  <a:cubicBezTo>
                    <a:pt x="130" y="99"/>
                    <a:pt x="136" y="114"/>
                    <a:pt x="136" y="116"/>
                  </a:cubicBezTo>
                  <a:cubicBezTo>
                    <a:pt x="135" y="117"/>
                    <a:pt x="134" y="126"/>
                    <a:pt x="134" y="126"/>
                  </a:cubicBezTo>
                  <a:cubicBezTo>
                    <a:pt x="134" y="126"/>
                    <a:pt x="137" y="130"/>
                    <a:pt x="140" y="131"/>
                  </a:cubicBezTo>
                  <a:cubicBezTo>
                    <a:pt x="141" y="132"/>
                    <a:pt x="145" y="136"/>
                    <a:pt x="147" y="139"/>
                  </a:cubicBezTo>
                  <a:cubicBezTo>
                    <a:pt x="150" y="142"/>
                    <a:pt x="145" y="144"/>
                    <a:pt x="145" y="144"/>
                  </a:cubicBezTo>
                  <a:cubicBezTo>
                    <a:pt x="145" y="144"/>
                    <a:pt x="147" y="149"/>
                    <a:pt x="147" y="151"/>
                  </a:cubicBezTo>
                  <a:cubicBezTo>
                    <a:pt x="148" y="153"/>
                    <a:pt x="147" y="158"/>
                    <a:pt x="147" y="160"/>
                  </a:cubicBezTo>
                  <a:cubicBezTo>
                    <a:pt x="146" y="161"/>
                    <a:pt x="144" y="164"/>
                    <a:pt x="143" y="166"/>
                  </a:cubicBezTo>
                  <a:cubicBezTo>
                    <a:pt x="141" y="169"/>
                    <a:pt x="141" y="172"/>
                    <a:pt x="142" y="174"/>
                  </a:cubicBezTo>
                  <a:cubicBezTo>
                    <a:pt x="144" y="176"/>
                    <a:pt x="145" y="182"/>
                    <a:pt x="147" y="184"/>
                  </a:cubicBezTo>
                  <a:cubicBezTo>
                    <a:pt x="149" y="186"/>
                    <a:pt x="149" y="189"/>
                    <a:pt x="149" y="193"/>
                  </a:cubicBezTo>
                  <a:cubicBezTo>
                    <a:pt x="149" y="197"/>
                    <a:pt x="147" y="197"/>
                    <a:pt x="145" y="197"/>
                  </a:cubicBezTo>
                  <a:cubicBezTo>
                    <a:pt x="144" y="197"/>
                    <a:pt x="142" y="198"/>
                    <a:pt x="136" y="200"/>
                  </a:cubicBezTo>
                  <a:cubicBezTo>
                    <a:pt x="130" y="203"/>
                    <a:pt x="132" y="205"/>
                    <a:pt x="130" y="207"/>
                  </a:cubicBezTo>
                  <a:cubicBezTo>
                    <a:pt x="127" y="208"/>
                    <a:pt x="123" y="207"/>
                    <a:pt x="119" y="206"/>
                  </a:cubicBezTo>
                  <a:cubicBezTo>
                    <a:pt x="114" y="205"/>
                    <a:pt x="117" y="209"/>
                    <a:pt x="116" y="209"/>
                  </a:cubicBezTo>
                  <a:cubicBezTo>
                    <a:pt x="115" y="210"/>
                    <a:pt x="111" y="210"/>
                    <a:pt x="107" y="211"/>
                  </a:cubicBezTo>
                  <a:cubicBezTo>
                    <a:pt x="103" y="212"/>
                    <a:pt x="105" y="216"/>
                    <a:pt x="105" y="216"/>
                  </a:cubicBezTo>
                  <a:cubicBezTo>
                    <a:pt x="105" y="216"/>
                    <a:pt x="101" y="216"/>
                    <a:pt x="99" y="216"/>
                  </a:cubicBezTo>
                  <a:cubicBezTo>
                    <a:pt x="97" y="216"/>
                    <a:pt x="97" y="218"/>
                    <a:pt x="97" y="219"/>
                  </a:cubicBezTo>
                  <a:cubicBezTo>
                    <a:pt x="97" y="221"/>
                    <a:pt x="96" y="226"/>
                    <a:pt x="96" y="226"/>
                  </a:cubicBezTo>
                  <a:cubicBezTo>
                    <a:pt x="96" y="226"/>
                    <a:pt x="94" y="231"/>
                    <a:pt x="91" y="231"/>
                  </a:cubicBezTo>
                  <a:cubicBezTo>
                    <a:pt x="88" y="232"/>
                    <a:pt x="90" y="234"/>
                    <a:pt x="89" y="235"/>
                  </a:cubicBezTo>
                  <a:cubicBezTo>
                    <a:pt x="86" y="235"/>
                    <a:pt x="82" y="235"/>
                    <a:pt x="81" y="235"/>
                  </a:cubicBezTo>
                  <a:cubicBezTo>
                    <a:pt x="80" y="235"/>
                    <a:pt x="75" y="236"/>
                    <a:pt x="74" y="237"/>
                  </a:cubicBezTo>
                  <a:cubicBezTo>
                    <a:pt x="73" y="240"/>
                    <a:pt x="73" y="242"/>
                    <a:pt x="71" y="243"/>
                  </a:cubicBezTo>
                  <a:cubicBezTo>
                    <a:pt x="70" y="244"/>
                    <a:pt x="68" y="247"/>
                    <a:pt x="67" y="249"/>
                  </a:cubicBezTo>
                  <a:cubicBezTo>
                    <a:pt x="66" y="251"/>
                    <a:pt x="65" y="252"/>
                    <a:pt x="64" y="251"/>
                  </a:cubicBezTo>
                  <a:cubicBezTo>
                    <a:pt x="62" y="252"/>
                    <a:pt x="57" y="249"/>
                    <a:pt x="56" y="249"/>
                  </a:cubicBezTo>
                  <a:cubicBezTo>
                    <a:pt x="54" y="249"/>
                    <a:pt x="56" y="252"/>
                    <a:pt x="55" y="254"/>
                  </a:cubicBezTo>
                  <a:cubicBezTo>
                    <a:pt x="53" y="255"/>
                    <a:pt x="53" y="254"/>
                    <a:pt x="49" y="254"/>
                  </a:cubicBezTo>
                  <a:cubicBezTo>
                    <a:pt x="46" y="255"/>
                    <a:pt x="47" y="252"/>
                    <a:pt x="47" y="252"/>
                  </a:cubicBezTo>
                  <a:cubicBezTo>
                    <a:pt x="45" y="250"/>
                    <a:pt x="45" y="250"/>
                    <a:pt x="45" y="250"/>
                  </a:cubicBezTo>
                  <a:cubicBezTo>
                    <a:pt x="45" y="250"/>
                    <a:pt x="44" y="247"/>
                    <a:pt x="43" y="243"/>
                  </a:cubicBezTo>
                  <a:cubicBezTo>
                    <a:pt x="40" y="239"/>
                    <a:pt x="43" y="243"/>
                    <a:pt x="41" y="244"/>
                  </a:cubicBezTo>
                  <a:cubicBezTo>
                    <a:pt x="40" y="245"/>
                    <a:pt x="40" y="245"/>
                    <a:pt x="39" y="246"/>
                  </a:cubicBezTo>
                  <a:cubicBezTo>
                    <a:pt x="38" y="247"/>
                    <a:pt x="35" y="252"/>
                    <a:pt x="36" y="254"/>
                  </a:cubicBezTo>
                  <a:cubicBezTo>
                    <a:pt x="36" y="256"/>
                    <a:pt x="37" y="259"/>
                    <a:pt x="37" y="261"/>
                  </a:cubicBezTo>
                  <a:cubicBezTo>
                    <a:pt x="37" y="262"/>
                    <a:pt x="36" y="264"/>
                    <a:pt x="35" y="269"/>
                  </a:cubicBezTo>
                  <a:cubicBezTo>
                    <a:pt x="34" y="275"/>
                    <a:pt x="34" y="274"/>
                    <a:pt x="34" y="276"/>
                  </a:cubicBezTo>
                  <a:cubicBezTo>
                    <a:pt x="34" y="278"/>
                    <a:pt x="33" y="279"/>
                    <a:pt x="33" y="281"/>
                  </a:cubicBezTo>
                  <a:cubicBezTo>
                    <a:pt x="33" y="282"/>
                    <a:pt x="31" y="282"/>
                    <a:pt x="30" y="282"/>
                  </a:cubicBezTo>
                  <a:cubicBezTo>
                    <a:pt x="28" y="268"/>
                    <a:pt x="27" y="253"/>
                    <a:pt x="27" y="239"/>
                  </a:cubicBezTo>
                  <a:cubicBezTo>
                    <a:pt x="27" y="237"/>
                    <a:pt x="29" y="235"/>
                    <a:pt x="30" y="234"/>
                  </a:cubicBezTo>
                  <a:cubicBezTo>
                    <a:pt x="30" y="231"/>
                    <a:pt x="31" y="232"/>
                    <a:pt x="34" y="229"/>
                  </a:cubicBezTo>
                  <a:cubicBezTo>
                    <a:pt x="37" y="225"/>
                    <a:pt x="38" y="226"/>
                    <a:pt x="39" y="224"/>
                  </a:cubicBezTo>
                  <a:cubicBezTo>
                    <a:pt x="41" y="221"/>
                    <a:pt x="39" y="224"/>
                    <a:pt x="38" y="214"/>
                  </a:cubicBezTo>
                  <a:cubicBezTo>
                    <a:pt x="37" y="204"/>
                    <a:pt x="46" y="198"/>
                    <a:pt x="46" y="198"/>
                  </a:cubicBezTo>
                  <a:cubicBezTo>
                    <a:pt x="46" y="198"/>
                    <a:pt x="46" y="195"/>
                    <a:pt x="49" y="179"/>
                  </a:cubicBezTo>
                  <a:cubicBezTo>
                    <a:pt x="51" y="163"/>
                    <a:pt x="59" y="160"/>
                    <a:pt x="66" y="151"/>
                  </a:cubicBezTo>
                  <a:cubicBezTo>
                    <a:pt x="72" y="143"/>
                    <a:pt x="69" y="145"/>
                    <a:pt x="72" y="142"/>
                  </a:cubicBezTo>
                  <a:cubicBezTo>
                    <a:pt x="74" y="138"/>
                    <a:pt x="74" y="141"/>
                    <a:pt x="81" y="136"/>
                  </a:cubicBezTo>
                  <a:cubicBezTo>
                    <a:pt x="87" y="132"/>
                    <a:pt x="82" y="131"/>
                    <a:pt x="87" y="120"/>
                  </a:cubicBezTo>
                  <a:cubicBezTo>
                    <a:pt x="92" y="109"/>
                    <a:pt x="91" y="116"/>
                    <a:pt x="94" y="106"/>
                  </a:cubicBezTo>
                  <a:cubicBezTo>
                    <a:pt x="98" y="97"/>
                    <a:pt x="97" y="104"/>
                    <a:pt x="102" y="99"/>
                  </a:cubicBezTo>
                  <a:cubicBezTo>
                    <a:pt x="107" y="94"/>
                    <a:pt x="102" y="99"/>
                    <a:pt x="108" y="92"/>
                  </a:cubicBezTo>
                  <a:cubicBezTo>
                    <a:pt x="114" y="84"/>
                    <a:pt x="112" y="88"/>
                    <a:pt x="114" y="84"/>
                  </a:cubicBezTo>
                  <a:cubicBezTo>
                    <a:pt x="116" y="81"/>
                    <a:pt x="118" y="83"/>
                    <a:pt x="127" y="67"/>
                  </a:cubicBezTo>
                  <a:cubicBezTo>
                    <a:pt x="136" y="50"/>
                    <a:pt x="129" y="65"/>
                    <a:pt x="132" y="61"/>
                  </a:cubicBezTo>
                  <a:cubicBezTo>
                    <a:pt x="136" y="57"/>
                    <a:pt x="138" y="60"/>
                    <a:pt x="147" y="55"/>
                  </a:cubicBezTo>
                  <a:cubicBezTo>
                    <a:pt x="156" y="49"/>
                    <a:pt x="150" y="53"/>
                    <a:pt x="156" y="49"/>
                  </a:cubicBezTo>
                  <a:cubicBezTo>
                    <a:pt x="163" y="46"/>
                    <a:pt x="157" y="51"/>
                    <a:pt x="157" y="53"/>
                  </a:cubicBezTo>
                  <a:close/>
                  <a:moveTo>
                    <a:pt x="214" y="456"/>
                  </a:moveTo>
                  <a:cubicBezTo>
                    <a:pt x="214" y="456"/>
                    <a:pt x="214" y="456"/>
                    <a:pt x="214" y="456"/>
                  </a:cubicBezTo>
                  <a:cubicBezTo>
                    <a:pt x="214" y="456"/>
                    <a:pt x="214" y="456"/>
                    <a:pt x="214" y="456"/>
                  </a:cubicBezTo>
                  <a:cubicBezTo>
                    <a:pt x="214" y="456"/>
                    <a:pt x="214" y="456"/>
                    <a:pt x="214" y="456"/>
                  </a:cubicBezTo>
                  <a:cubicBezTo>
                    <a:pt x="214" y="455"/>
                    <a:pt x="212" y="452"/>
                    <a:pt x="211" y="451"/>
                  </a:cubicBezTo>
                  <a:cubicBezTo>
                    <a:pt x="211" y="449"/>
                    <a:pt x="213" y="451"/>
                    <a:pt x="213" y="451"/>
                  </a:cubicBezTo>
                  <a:cubicBezTo>
                    <a:pt x="213" y="451"/>
                    <a:pt x="223" y="447"/>
                    <a:pt x="224" y="445"/>
                  </a:cubicBezTo>
                  <a:cubicBezTo>
                    <a:pt x="224" y="444"/>
                    <a:pt x="220" y="442"/>
                    <a:pt x="213" y="441"/>
                  </a:cubicBezTo>
                  <a:cubicBezTo>
                    <a:pt x="204" y="441"/>
                    <a:pt x="208" y="440"/>
                    <a:pt x="198" y="443"/>
                  </a:cubicBezTo>
                  <a:cubicBezTo>
                    <a:pt x="187" y="447"/>
                    <a:pt x="190" y="434"/>
                    <a:pt x="187" y="429"/>
                  </a:cubicBezTo>
                  <a:cubicBezTo>
                    <a:pt x="183" y="425"/>
                    <a:pt x="183" y="424"/>
                    <a:pt x="181" y="418"/>
                  </a:cubicBezTo>
                  <a:cubicBezTo>
                    <a:pt x="179" y="411"/>
                    <a:pt x="181" y="418"/>
                    <a:pt x="188" y="415"/>
                  </a:cubicBezTo>
                  <a:cubicBezTo>
                    <a:pt x="196" y="412"/>
                    <a:pt x="191" y="414"/>
                    <a:pt x="194" y="415"/>
                  </a:cubicBezTo>
                  <a:cubicBezTo>
                    <a:pt x="198" y="416"/>
                    <a:pt x="206" y="419"/>
                    <a:pt x="209" y="420"/>
                  </a:cubicBezTo>
                  <a:cubicBezTo>
                    <a:pt x="212" y="421"/>
                    <a:pt x="214" y="421"/>
                    <a:pt x="215" y="411"/>
                  </a:cubicBezTo>
                  <a:cubicBezTo>
                    <a:pt x="216" y="402"/>
                    <a:pt x="215" y="411"/>
                    <a:pt x="230" y="407"/>
                  </a:cubicBezTo>
                  <a:cubicBezTo>
                    <a:pt x="246" y="401"/>
                    <a:pt x="230" y="399"/>
                    <a:pt x="241" y="398"/>
                  </a:cubicBezTo>
                  <a:cubicBezTo>
                    <a:pt x="253" y="397"/>
                    <a:pt x="239" y="395"/>
                    <a:pt x="232" y="390"/>
                  </a:cubicBezTo>
                  <a:cubicBezTo>
                    <a:pt x="224" y="385"/>
                    <a:pt x="227" y="390"/>
                    <a:pt x="223" y="381"/>
                  </a:cubicBezTo>
                  <a:cubicBezTo>
                    <a:pt x="219" y="373"/>
                    <a:pt x="224" y="377"/>
                    <a:pt x="228" y="376"/>
                  </a:cubicBezTo>
                  <a:cubicBezTo>
                    <a:pt x="231" y="375"/>
                    <a:pt x="236" y="378"/>
                    <a:pt x="238" y="380"/>
                  </a:cubicBezTo>
                  <a:cubicBezTo>
                    <a:pt x="240" y="383"/>
                    <a:pt x="242" y="382"/>
                    <a:pt x="242" y="382"/>
                  </a:cubicBezTo>
                  <a:cubicBezTo>
                    <a:pt x="242" y="382"/>
                    <a:pt x="247" y="389"/>
                    <a:pt x="254" y="386"/>
                  </a:cubicBezTo>
                  <a:cubicBezTo>
                    <a:pt x="261" y="383"/>
                    <a:pt x="254" y="386"/>
                    <a:pt x="255" y="388"/>
                  </a:cubicBezTo>
                  <a:cubicBezTo>
                    <a:pt x="257" y="389"/>
                    <a:pt x="259" y="389"/>
                    <a:pt x="262" y="392"/>
                  </a:cubicBezTo>
                  <a:cubicBezTo>
                    <a:pt x="263" y="394"/>
                    <a:pt x="268" y="396"/>
                    <a:pt x="283" y="393"/>
                  </a:cubicBezTo>
                  <a:cubicBezTo>
                    <a:pt x="299" y="389"/>
                    <a:pt x="285" y="389"/>
                    <a:pt x="292" y="387"/>
                  </a:cubicBezTo>
                  <a:cubicBezTo>
                    <a:pt x="299" y="384"/>
                    <a:pt x="295" y="385"/>
                    <a:pt x="295" y="389"/>
                  </a:cubicBezTo>
                  <a:cubicBezTo>
                    <a:pt x="294" y="393"/>
                    <a:pt x="294" y="399"/>
                    <a:pt x="296" y="400"/>
                  </a:cubicBezTo>
                  <a:cubicBezTo>
                    <a:pt x="298" y="402"/>
                    <a:pt x="299" y="400"/>
                    <a:pt x="302" y="399"/>
                  </a:cubicBezTo>
                  <a:cubicBezTo>
                    <a:pt x="306" y="397"/>
                    <a:pt x="310" y="413"/>
                    <a:pt x="317" y="411"/>
                  </a:cubicBezTo>
                  <a:cubicBezTo>
                    <a:pt x="324" y="409"/>
                    <a:pt x="319" y="410"/>
                    <a:pt x="326" y="407"/>
                  </a:cubicBezTo>
                  <a:cubicBezTo>
                    <a:pt x="333" y="403"/>
                    <a:pt x="327" y="400"/>
                    <a:pt x="324" y="396"/>
                  </a:cubicBezTo>
                  <a:cubicBezTo>
                    <a:pt x="321" y="392"/>
                    <a:pt x="322" y="398"/>
                    <a:pt x="316" y="399"/>
                  </a:cubicBezTo>
                  <a:cubicBezTo>
                    <a:pt x="310" y="399"/>
                    <a:pt x="314" y="397"/>
                    <a:pt x="307" y="388"/>
                  </a:cubicBezTo>
                  <a:cubicBezTo>
                    <a:pt x="299" y="379"/>
                    <a:pt x="307" y="388"/>
                    <a:pt x="309" y="383"/>
                  </a:cubicBezTo>
                  <a:cubicBezTo>
                    <a:pt x="311" y="379"/>
                    <a:pt x="315" y="386"/>
                    <a:pt x="320" y="385"/>
                  </a:cubicBezTo>
                  <a:cubicBezTo>
                    <a:pt x="324" y="384"/>
                    <a:pt x="324" y="384"/>
                    <a:pt x="330" y="384"/>
                  </a:cubicBezTo>
                  <a:cubicBezTo>
                    <a:pt x="336" y="384"/>
                    <a:pt x="330" y="384"/>
                    <a:pt x="331" y="380"/>
                  </a:cubicBezTo>
                  <a:cubicBezTo>
                    <a:pt x="333" y="376"/>
                    <a:pt x="334" y="380"/>
                    <a:pt x="341" y="378"/>
                  </a:cubicBezTo>
                  <a:cubicBezTo>
                    <a:pt x="347" y="376"/>
                    <a:pt x="343" y="377"/>
                    <a:pt x="342" y="372"/>
                  </a:cubicBezTo>
                  <a:cubicBezTo>
                    <a:pt x="340" y="367"/>
                    <a:pt x="340" y="372"/>
                    <a:pt x="338" y="373"/>
                  </a:cubicBezTo>
                  <a:cubicBezTo>
                    <a:pt x="335" y="373"/>
                    <a:pt x="335" y="373"/>
                    <a:pt x="330" y="370"/>
                  </a:cubicBezTo>
                  <a:cubicBezTo>
                    <a:pt x="325" y="366"/>
                    <a:pt x="325" y="368"/>
                    <a:pt x="323" y="367"/>
                  </a:cubicBezTo>
                  <a:cubicBezTo>
                    <a:pt x="321" y="366"/>
                    <a:pt x="319" y="368"/>
                    <a:pt x="308" y="367"/>
                  </a:cubicBezTo>
                  <a:cubicBezTo>
                    <a:pt x="296" y="366"/>
                    <a:pt x="308" y="367"/>
                    <a:pt x="302" y="360"/>
                  </a:cubicBezTo>
                  <a:cubicBezTo>
                    <a:pt x="297" y="352"/>
                    <a:pt x="302" y="360"/>
                    <a:pt x="297" y="359"/>
                  </a:cubicBezTo>
                  <a:cubicBezTo>
                    <a:pt x="293" y="358"/>
                    <a:pt x="291" y="360"/>
                    <a:pt x="288" y="361"/>
                  </a:cubicBezTo>
                  <a:cubicBezTo>
                    <a:pt x="285" y="362"/>
                    <a:pt x="286" y="363"/>
                    <a:pt x="280" y="362"/>
                  </a:cubicBezTo>
                  <a:cubicBezTo>
                    <a:pt x="274" y="362"/>
                    <a:pt x="280" y="362"/>
                    <a:pt x="274" y="362"/>
                  </a:cubicBezTo>
                  <a:cubicBezTo>
                    <a:pt x="267" y="362"/>
                    <a:pt x="270" y="365"/>
                    <a:pt x="269" y="374"/>
                  </a:cubicBezTo>
                  <a:cubicBezTo>
                    <a:pt x="267" y="381"/>
                    <a:pt x="269" y="374"/>
                    <a:pt x="265" y="374"/>
                  </a:cubicBezTo>
                  <a:cubicBezTo>
                    <a:pt x="262" y="373"/>
                    <a:pt x="263" y="374"/>
                    <a:pt x="261" y="374"/>
                  </a:cubicBezTo>
                  <a:cubicBezTo>
                    <a:pt x="258" y="373"/>
                    <a:pt x="261" y="374"/>
                    <a:pt x="252" y="371"/>
                  </a:cubicBezTo>
                  <a:cubicBezTo>
                    <a:pt x="244" y="368"/>
                    <a:pt x="250" y="370"/>
                    <a:pt x="247" y="370"/>
                  </a:cubicBezTo>
                  <a:cubicBezTo>
                    <a:pt x="244" y="369"/>
                    <a:pt x="243" y="368"/>
                    <a:pt x="238" y="367"/>
                  </a:cubicBezTo>
                  <a:cubicBezTo>
                    <a:pt x="234" y="365"/>
                    <a:pt x="235" y="366"/>
                    <a:pt x="233" y="365"/>
                  </a:cubicBezTo>
                  <a:cubicBezTo>
                    <a:pt x="231" y="364"/>
                    <a:pt x="227" y="359"/>
                    <a:pt x="225" y="356"/>
                  </a:cubicBezTo>
                  <a:cubicBezTo>
                    <a:pt x="222" y="352"/>
                    <a:pt x="218" y="349"/>
                    <a:pt x="213" y="349"/>
                  </a:cubicBezTo>
                  <a:cubicBezTo>
                    <a:pt x="209" y="349"/>
                    <a:pt x="210" y="348"/>
                    <a:pt x="209" y="346"/>
                  </a:cubicBezTo>
                  <a:cubicBezTo>
                    <a:pt x="207" y="344"/>
                    <a:pt x="206" y="339"/>
                    <a:pt x="205" y="337"/>
                  </a:cubicBezTo>
                  <a:cubicBezTo>
                    <a:pt x="204" y="334"/>
                    <a:pt x="198" y="330"/>
                    <a:pt x="195" y="320"/>
                  </a:cubicBezTo>
                  <a:cubicBezTo>
                    <a:pt x="191" y="310"/>
                    <a:pt x="192" y="313"/>
                    <a:pt x="199" y="301"/>
                  </a:cubicBezTo>
                  <a:cubicBezTo>
                    <a:pt x="206" y="290"/>
                    <a:pt x="196" y="298"/>
                    <a:pt x="197" y="291"/>
                  </a:cubicBezTo>
                  <a:cubicBezTo>
                    <a:pt x="198" y="285"/>
                    <a:pt x="196" y="288"/>
                    <a:pt x="195" y="282"/>
                  </a:cubicBezTo>
                  <a:cubicBezTo>
                    <a:pt x="193" y="277"/>
                    <a:pt x="195" y="282"/>
                    <a:pt x="201" y="277"/>
                  </a:cubicBezTo>
                  <a:cubicBezTo>
                    <a:pt x="207" y="272"/>
                    <a:pt x="201" y="277"/>
                    <a:pt x="205" y="274"/>
                  </a:cubicBezTo>
                  <a:cubicBezTo>
                    <a:pt x="209" y="270"/>
                    <a:pt x="206" y="271"/>
                    <a:pt x="208" y="266"/>
                  </a:cubicBezTo>
                  <a:cubicBezTo>
                    <a:pt x="209" y="262"/>
                    <a:pt x="210" y="264"/>
                    <a:pt x="215" y="262"/>
                  </a:cubicBezTo>
                  <a:cubicBezTo>
                    <a:pt x="220" y="260"/>
                    <a:pt x="218" y="261"/>
                    <a:pt x="220" y="255"/>
                  </a:cubicBezTo>
                  <a:cubicBezTo>
                    <a:pt x="223" y="251"/>
                    <a:pt x="223" y="254"/>
                    <a:pt x="228" y="252"/>
                  </a:cubicBezTo>
                  <a:cubicBezTo>
                    <a:pt x="233" y="251"/>
                    <a:pt x="240" y="253"/>
                    <a:pt x="246" y="255"/>
                  </a:cubicBezTo>
                  <a:cubicBezTo>
                    <a:pt x="252" y="255"/>
                    <a:pt x="253" y="255"/>
                    <a:pt x="257" y="258"/>
                  </a:cubicBezTo>
                  <a:cubicBezTo>
                    <a:pt x="262" y="261"/>
                    <a:pt x="268" y="261"/>
                    <a:pt x="270" y="264"/>
                  </a:cubicBezTo>
                  <a:cubicBezTo>
                    <a:pt x="272" y="267"/>
                    <a:pt x="275" y="266"/>
                    <a:pt x="276" y="266"/>
                  </a:cubicBezTo>
                  <a:cubicBezTo>
                    <a:pt x="278" y="265"/>
                    <a:pt x="278" y="262"/>
                    <a:pt x="282" y="259"/>
                  </a:cubicBezTo>
                  <a:cubicBezTo>
                    <a:pt x="287" y="256"/>
                    <a:pt x="287" y="261"/>
                    <a:pt x="290" y="262"/>
                  </a:cubicBezTo>
                  <a:cubicBezTo>
                    <a:pt x="293" y="263"/>
                    <a:pt x="301" y="258"/>
                    <a:pt x="301" y="258"/>
                  </a:cubicBezTo>
                  <a:cubicBezTo>
                    <a:pt x="301" y="258"/>
                    <a:pt x="301" y="255"/>
                    <a:pt x="300" y="247"/>
                  </a:cubicBezTo>
                  <a:cubicBezTo>
                    <a:pt x="300" y="241"/>
                    <a:pt x="300" y="247"/>
                    <a:pt x="301" y="244"/>
                  </a:cubicBezTo>
                  <a:cubicBezTo>
                    <a:pt x="301" y="240"/>
                    <a:pt x="304" y="229"/>
                    <a:pt x="304" y="229"/>
                  </a:cubicBezTo>
                  <a:cubicBezTo>
                    <a:pt x="304" y="229"/>
                    <a:pt x="307" y="227"/>
                    <a:pt x="310" y="223"/>
                  </a:cubicBezTo>
                  <a:cubicBezTo>
                    <a:pt x="314" y="218"/>
                    <a:pt x="314" y="220"/>
                    <a:pt x="314" y="218"/>
                  </a:cubicBezTo>
                  <a:cubicBezTo>
                    <a:pt x="315" y="217"/>
                    <a:pt x="320" y="213"/>
                    <a:pt x="322" y="211"/>
                  </a:cubicBezTo>
                  <a:cubicBezTo>
                    <a:pt x="323" y="208"/>
                    <a:pt x="323" y="207"/>
                    <a:pt x="324" y="203"/>
                  </a:cubicBezTo>
                  <a:cubicBezTo>
                    <a:pt x="326" y="199"/>
                    <a:pt x="322" y="198"/>
                    <a:pt x="318" y="194"/>
                  </a:cubicBezTo>
                  <a:cubicBezTo>
                    <a:pt x="315" y="190"/>
                    <a:pt x="317" y="190"/>
                    <a:pt x="317" y="182"/>
                  </a:cubicBezTo>
                  <a:cubicBezTo>
                    <a:pt x="316" y="176"/>
                    <a:pt x="317" y="182"/>
                    <a:pt x="315" y="175"/>
                  </a:cubicBezTo>
                  <a:cubicBezTo>
                    <a:pt x="314" y="169"/>
                    <a:pt x="316" y="173"/>
                    <a:pt x="321" y="170"/>
                  </a:cubicBezTo>
                  <a:cubicBezTo>
                    <a:pt x="325" y="166"/>
                    <a:pt x="324" y="168"/>
                    <a:pt x="328" y="162"/>
                  </a:cubicBezTo>
                  <a:cubicBezTo>
                    <a:pt x="333" y="156"/>
                    <a:pt x="330" y="160"/>
                    <a:pt x="331" y="154"/>
                  </a:cubicBezTo>
                  <a:cubicBezTo>
                    <a:pt x="332" y="149"/>
                    <a:pt x="331" y="154"/>
                    <a:pt x="332" y="148"/>
                  </a:cubicBezTo>
                  <a:cubicBezTo>
                    <a:pt x="333" y="142"/>
                    <a:pt x="332" y="148"/>
                    <a:pt x="337" y="140"/>
                  </a:cubicBezTo>
                  <a:cubicBezTo>
                    <a:pt x="342" y="132"/>
                    <a:pt x="338" y="137"/>
                    <a:pt x="343" y="130"/>
                  </a:cubicBezTo>
                  <a:cubicBezTo>
                    <a:pt x="348" y="123"/>
                    <a:pt x="343" y="130"/>
                    <a:pt x="346" y="131"/>
                  </a:cubicBezTo>
                  <a:cubicBezTo>
                    <a:pt x="348" y="131"/>
                    <a:pt x="355" y="136"/>
                    <a:pt x="356" y="137"/>
                  </a:cubicBezTo>
                  <a:cubicBezTo>
                    <a:pt x="358" y="139"/>
                    <a:pt x="367" y="145"/>
                    <a:pt x="370" y="145"/>
                  </a:cubicBezTo>
                  <a:cubicBezTo>
                    <a:pt x="373" y="147"/>
                    <a:pt x="371" y="152"/>
                    <a:pt x="371" y="152"/>
                  </a:cubicBezTo>
                  <a:cubicBezTo>
                    <a:pt x="380" y="162"/>
                    <a:pt x="380" y="162"/>
                    <a:pt x="380" y="162"/>
                  </a:cubicBezTo>
                  <a:cubicBezTo>
                    <a:pt x="386" y="175"/>
                    <a:pt x="386" y="175"/>
                    <a:pt x="386" y="175"/>
                  </a:cubicBezTo>
                  <a:cubicBezTo>
                    <a:pt x="386" y="175"/>
                    <a:pt x="385" y="181"/>
                    <a:pt x="384" y="182"/>
                  </a:cubicBezTo>
                  <a:cubicBezTo>
                    <a:pt x="385" y="184"/>
                    <a:pt x="389" y="185"/>
                    <a:pt x="391" y="186"/>
                  </a:cubicBezTo>
                  <a:cubicBezTo>
                    <a:pt x="394" y="187"/>
                    <a:pt x="393" y="190"/>
                    <a:pt x="394" y="191"/>
                  </a:cubicBezTo>
                  <a:cubicBezTo>
                    <a:pt x="394" y="194"/>
                    <a:pt x="398" y="200"/>
                    <a:pt x="401" y="201"/>
                  </a:cubicBezTo>
                  <a:cubicBezTo>
                    <a:pt x="405" y="203"/>
                    <a:pt x="396" y="210"/>
                    <a:pt x="396" y="210"/>
                  </a:cubicBezTo>
                  <a:cubicBezTo>
                    <a:pt x="396" y="210"/>
                    <a:pt x="402" y="214"/>
                    <a:pt x="402" y="219"/>
                  </a:cubicBezTo>
                  <a:cubicBezTo>
                    <a:pt x="403" y="223"/>
                    <a:pt x="400" y="231"/>
                    <a:pt x="399" y="233"/>
                  </a:cubicBezTo>
                  <a:cubicBezTo>
                    <a:pt x="398" y="235"/>
                    <a:pt x="398" y="242"/>
                    <a:pt x="398" y="242"/>
                  </a:cubicBezTo>
                  <a:cubicBezTo>
                    <a:pt x="402" y="249"/>
                    <a:pt x="402" y="249"/>
                    <a:pt x="402" y="249"/>
                  </a:cubicBezTo>
                  <a:cubicBezTo>
                    <a:pt x="402" y="249"/>
                    <a:pt x="400" y="259"/>
                    <a:pt x="402" y="260"/>
                  </a:cubicBezTo>
                  <a:cubicBezTo>
                    <a:pt x="403" y="262"/>
                    <a:pt x="405" y="269"/>
                    <a:pt x="408" y="269"/>
                  </a:cubicBezTo>
                  <a:cubicBezTo>
                    <a:pt x="410" y="269"/>
                    <a:pt x="407" y="285"/>
                    <a:pt x="407" y="285"/>
                  </a:cubicBezTo>
                  <a:cubicBezTo>
                    <a:pt x="410" y="294"/>
                    <a:pt x="410" y="294"/>
                    <a:pt x="410" y="294"/>
                  </a:cubicBezTo>
                  <a:cubicBezTo>
                    <a:pt x="410" y="294"/>
                    <a:pt x="410" y="303"/>
                    <a:pt x="411" y="304"/>
                  </a:cubicBezTo>
                  <a:cubicBezTo>
                    <a:pt x="410" y="306"/>
                    <a:pt x="405" y="309"/>
                    <a:pt x="405" y="309"/>
                  </a:cubicBezTo>
                  <a:cubicBezTo>
                    <a:pt x="405" y="309"/>
                    <a:pt x="401" y="308"/>
                    <a:pt x="398" y="306"/>
                  </a:cubicBezTo>
                  <a:cubicBezTo>
                    <a:pt x="394" y="304"/>
                    <a:pt x="395" y="306"/>
                    <a:pt x="393" y="305"/>
                  </a:cubicBezTo>
                  <a:cubicBezTo>
                    <a:pt x="391" y="304"/>
                    <a:pt x="390" y="305"/>
                    <a:pt x="387" y="306"/>
                  </a:cubicBezTo>
                  <a:cubicBezTo>
                    <a:pt x="383" y="306"/>
                    <a:pt x="386" y="310"/>
                    <a:pt x="386" y="313"/>
                  </a:cubicBezTo>
                  <a:cubicBezTo>
                    <a:pt x="386" y="316"/>
                    <a:pt x="381" y="314"/>
                    <a:pt x="379" y="315"/>
                  </a:cubicBezTo>
                  <a:cubicBezTo>
                    <a:pt x="376" y="315"/>
                    <a:pt x="375" y="321"/>
                    <a:pt x="373" y="323"/>
                  </a:cubicBezTo>
                  <a:cubicBezTo>
                    <a:pt x="371" y="324"/>
                    <a:pt x="370" y="326"/>
                    <a:pt x="368" y="330"/>
                  </a:cubicBezTo>
                  <a:cubicBezTo>
                    <a:pt x="365" y="335"/>
                    <a:pt x="364" y="332"/>
                    <a:pt x="361" y="332"/>
                  </a:cubicBezTo>
                  <a:cubicBezTo>
                    <a:pt x="359" y="333"/>
                    <a:pt x="361" y="338"/>
                    <a:pt x="358" y="343"/>
                  </a:cubicBezTo>
                  <a:cubicBezTo>
                    <a:pt x="353" y="348"/>
                    <a:pt x="364" y="346"/>
                    <a:pt x="364" y="346"/>
                  </a:cubicBezTo>
                  <a:cubicBezTo>
                    <a:pt x="364" y="346"/>
                    <a:pt x="364" y="346"/>
                    <a:pt x="368" y="343"/>
                  </a:cubicBezTo>
                  <a:cubicBezTo>
                    <a:pt x="373" y="340"/>
                    <a:pt x="369" y="341"/>
                    <a:pt x="373" y="337"/>
                  </a:cubicBezTo>
                  <a:cubicBezTo>
                    <a:pt x="377" y="334"/>
                    <a:pt x="375" y="330"/>
                    <a:pt x="376" y="328"/>
                  </a:cubicBezTo>
                  <a:cubicBezTo>
                    <a:pt x="377" y="327"/>
                    <a:pt x="384" y="327"/>
                    <a:pt x="386" y="324"/>
                  </a:cubicBezTo>
                  <a:cubicBezTo>
                    <a:pt x="389" y="321"/>
                    <a:pt x="393" y="317"/>
                    <a:pt x="393" y="317"/>
                  </a:cubicBezTo>
                  <a:cubicBezTo>
                    <a:pt x="393" y="317"/>
                    <a:pt x="404" y="321"/>
                    <a:pt x="406" y="322"/>
                  </a:cubicBezTo>
                  <a:cubicBezTo>
                    <a:pt x="408" y="323"/>
                    <a:pt x="408" y="330"/>
                    <a:pt x="408" y="330"/>
                  </a:cubicBezTo>
                  <a:cubicBezTo>
                    <a:pt x="408" y="330"/>
                    <a:pt x="410" y="336"/>
                    <a:pt x="409" y="338"/>
                  </a:cubicBezTo>
                  <a:cubicBezTo>
                    <a:pt x="409" y="340"/>
                    <a:pt x="405" y="348"/>
                    <a:pt x="405" y="348"/>
                  </a:cubicBezTo>
                  <a:cubicBezTo>
                    <a:pt x="404" y="355"/>
                    <a:pt x="404" y="355"/>
                    <a:pt x="404" y="355"/>
                  </a:cubicBezTo>
                  <a:cubicBezTo>
                    <a:pt x="404" y="355"/>
                    <a:pt x="399" y="359"/>
                    <a:pt x="399" y="361"/>
                  </a:cubicBezTo>
                  <a:cubicBezTo>
                    <a:pt x="400" y="364"/>
                    <a:pt x="399" y="361"/>
                    <a:pt x="402" y="361"/>
                  </a:cubicBezTo>
                  <a:cubicBezTo>
                    <a:pt x="404" y="361"/>
                    <a:pt x="408" y="361"/>
                    <a:pt x="410" y="360"/>
                  </a:cubicBezTo>
                  <a:cubicBezTo>
                    <a:pt x="412" y="357"/>
                    <a:pt x="415" y="352"/>
                    <a:pt x="417" y="350"/>
                  </a:cubicBezTo>
                  <a:cubicBezTo>
                    <a:pt x="420" y="348"/>
                    <a:pt x="420" y="349"/>
                    <a:pt x="423" y="346"/>
                  </a:cubicBezTo>
                  <a:cubicBezTo>
                    <a:pt x="425" y="343"/>
                    <a:pt x="426" y="344"/>
                    <a:pt x="427" y="343"/>
                  </a:cubicBezTo>
                  <a:cubicBezTo>
                    <a:pt x="386" y="420"/>
                    <a:pt x="303" y="466"/>
                    <a:pt x="214"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4" name="Freeform 31"/>
            <p:cNvSpPr>
              <a:spLocks/>
            </p:cNvSpPr>
            <p:nvPr userDrawn="1"/>
          </p:nvSpPr>
          <p:spPr bwMode="auto">
            <a:xfrm>
              <a:off x="7894638" y="790575"/>
              <a:ext cx="1716088" cy="1541463"/>
            </a:xfrm>
            <a:custGeom>
              <a:avLst/>
              <a:gdLst>
                <a:gd name="T0" fmla="*/ 750 w 1081"/>
                <a:gd name="T1" fmla="*/ 650 h 971"/>
                <a:gd name="T2" fmla="*/ 494 w 1081"/>
                <a:gd name="T3" fmla="*/ 353 h 971"/>
                <a:gd name="T4" fmla="*/ 330 w 1081"/>
                <a:gd name="T5" fmla="*/ 397 h 971"/>
                <a:gd name="T6" fmla="*/ 20 w 1081"/>
                <a:gd name="T7" fmla="*/ 0 h 971"/>
                <a:gd name="T8" fmla="*/ 0 w 1081"/>
                <a:gd name="T9" fmla="*/ 96 h 971"/>
                <a:gd name="T10" fmla="*/ 302 w 1081"/>
                <a:gd name="T11" fmla="*/ 483 h 971"/>
                <a:gd name="T12" fmla="*/ 468 w 1081"/>
                <a:gd name="T13" fmla="*/ 439 h 971"/>
                <a:gd name="T14" fmla="*/ 710 w 1081"/>
                <a:gd name="T15" fmla="*/ 720 h 971"/>
                <a:gd name="T16" fmla="*/ 931 w 1081"/>
                <a:gd name="T17" fmla="*/ 766 h 971"/>
                <a:gd name="T18" fmla="*/ 1059 w 1081"/>
                <a:gd name="T19" fmla="*/ 971 h 971"/>
                <a:gd name="T20" fmla="*/ 1081 w 1081"/>
                <a:gd name="T21" fmla="*/ 864 h 971"/>
                <a:gd name="T22" fmla="*/ 977 w 1081"/>
                <a:gd name="T23" fmla="*/ 698 h 971"/>
                <a:gd name="T24" fmla="*/ 750 w 1081"/>
                <a:gd name="T25" fmla="*/ 65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1" h="971">
                  <a:moveTo>
                    <a:pt x="750" y="650"/>
                  </a:moveTo>
                  <a:lnTo>
                    <a:pt x="494" y="353"/>
                  </a:lnTo>
                  <a:lnTo>
                    <a:pt x="330" y="397"/>
                  </a:lnTo>
                  <a:lnTo>
                    <a:pt x="20" y="0"/>
                  </a:lnTo>
                  <a:lnTo>
                    <a:pt x="0" y="96"/>
                  </a:lnTo>
                  <a:lnTo>
                    <a:pt x="302" y="483"/>
                  </a:lnTo>
                  <a:lnTo>
                    <a:pt x="468" y="439"/>
                  </a:lnTo>
                  <a:lnTo>
                    <a:pt x="710" y="720"/>
                  </a:lnTo>
                  <a:lnTo>
                    <a:pt x="931" y="766"/>
                  </a:lnTo>
                  <a:lnTo>
                    <a:pt x="1059" y="971"/>
                  </a:lnTo>
                  <a:lnTo>
                    <a:pt x="1081" y="864"/>
                  </a:lnTo>
                  <a:lnTo>
                    <a:pt x="977" y="698"/>
                  </a:lnTo>
                  <a:lnTo>
                    <a:pt x="750" y="6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5" name="Freeform 32"/>
            <p:cNvSpPr>
              <a:spLocks/>
            </p:cNvSpPr>
            <p:nvPr userDrawn="1"/>
          </p:nvSpPr>
          <p:spPr bwMode="auto">
            <a:xfrm>
              <a:off x="3732213" y="812800"/>
              <a:ext cx="266700" cy="261938"/>
            </a:xfrm>
            <a:custGeom>
              <a:avLst/>
              <a:gdLst>
                <a:gd name="T0" fmla="*/ 58 w 168"/>
                <a:gd name="T1" fmla="*/ 0 h 165"/>
                <a:gd name="T2" fmla="*/ 0 w 168"/>
                <a:gd name="T3" fmla="*/ 105 h 165"/>
                <a:gd name="T4" fmla="*/ 112 w 168"/>
                <a:gd name="T5" fmla="*/ 165 h 165"/>
                <a:gd name="T6" fmla="*/ 168 w 168"/>
                <a:gd name="T7" fmla="*/ 58 h 165"/>
                <a:gd name="T8" fmla="*/ 58 w 168"/>
                <a:gd name="T9" fmla="*/ 0 h 165"/>
              </a:gdLst>
              <a:ahLst/>
              <a:cxnLst>
                <a:cxn ang="0">
                  <a:pos x="T0" y="T1"/>
                </a:cxn>
                <a:cxn ang="0">
                  <a:pos x="T2" y="T3"/>
                </a:cxn>
                <a:cxn ang="0">
                  <a:pos x="T4" y="T5"/>
                </a:cxn>
                <a:cxn ang="0">
                  <a:pos x="T6" y="T7"/>
                </a:cxn>
                <a:cxn ang="0">
                  <a:pos x="T8" y="T9"/>
                </a:cxn>
              </a:cxnLst>
              <a:rect l="0" t="0" r="r" b="b"/>
              <a:pathLst>
                <a:path w="168" h="165">
                  <a:moveTo>
                    <a:pt x="58" y="0"/>
                  </a:moveTo>
                  <a:lnTo>
                    <a:pt x="0" y="105"/>
                  </a:lnTo>
                  <a:lnTo>
                    <a:pt x="112" y="165"/>
                  </a:lnTo>
                  <a:lnTo>
                    <a:pt x="168" y="58"/>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6" name="Freeform 33"/>
            <p:cNvSpPr>
              <a:spLocks/>
            </p:cNvSpPr>
            <p:nvPr userDrawn="1"/>
          </p:nvSpPr>
          <p:spPr bwMode="auto">
            <a:xfrm>
              <a:off x="3919538" y="863600"/>
              <a:ext cx="371475" cy="417513"/>
            </a:xfrm>
            <a:custGeom>
              <a:avLst/>
              <a:gdLst>
                <a:gd name="T0" fmla="*/ 102 w 234"/>
                <a:gd name="T1" fmla="*/ 0 h 263"/>
                <a:gd name="T2" fmla="*/ 0 w 234"/>
                <a:gd name="T3" fmla="*/ 191 h 263"/>
                <a:gd name="T4" fmla="*/ 132 w 234"/>
                <a:gd name="T5" fmla="*/ 263 h 263"/>
                <a:gd name="T6" fmla="*/ 234 w 234"/>
                <a:gd name="T7" fmla="*/ 71 h 263"/>
                <a:gd name="T8" fmla="*/ 102 w 234"/>
                <a:gd name="T9" fmla="*/ 0 h 263"/>
              </a:gdLst>
              <a:ahLst/>
              <a:cxnLst>
                <a:cxn ang="0">
                  <a:pos x="T0" y="T1"/>
                </a:cxn>
                <a:cxn ang="0">
                  <a:pos x="T2" y="T3"/>
                </a:cxn>
                <a:cxn ang="0">
                  <a:pos x="T4" y="T5"/>
                </a:cxn>
                <a:cxn ang="0">
                  <a:pos x="T6" y="T7"/>
                </a:cxn>
                <a:cxn ang="0">
                  <a:pos x="T8" y="T9"/>
                </a:cxn>
              </a:cxnLst>
              <a:rect l="0" t="0" r="r" b="b"/>
              <a:pathLst>
                <a:path w="234" h="263">
                  <a:moveTo>
                    <a:pt x="102" y="0"/>
                  </a:moveTo>
                  <a:lnTo>
                    <a:pt x="0" y="191"/>
                  </a:lnTo>
                  <a:lnTo>
                    <a:pt x="132" y="263"/>
                  </a:lnTo>
                  <a:lnTo>
                    <a:pt x="234" y="71"/>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7" name="Freeform 34"/>
            <p:cNvSpPr>
              <a:spLocks/>
            </p:cNvSpPr>
            <p:nvPr userDrawn="1"/>
          </p:nvSpPr>
          <p:spPr bwMode="auto">
            <a:xfrm>
              <a:off x="4386263" y="1011237"/>
              <a:ext cx="536575" cy="700088"/>
            </a:xfrm>
            <a:custGeom>
              <a:avLst/>
              <a:gdLst>
                <a:gd name="T0" fmla="*/ 0 w 338"/>
                <a:gd name="T1" fmla="*/ 362 h 441"/>
                <a:gd name="T2" fmla="*/ 144 w 338"/>
                <a:gd name="T3" fmla="*/ 441 h 441"/>
                <a:gd name="T4" fmla="*/ 338 w 338"/>
                <a:gd name="T5" fmla="*/ 80 h 441"/>
                <a:gd name="T6" fmla="*/ 194 w 338"/>
                <a:gd name="T7" fmla="*/ 0 h 441"/>
                <a:gd name="T8" fmla="*/ 0 w 338"/>
                <a:gd name="T9" fmla="*/ 362 h 441"/>
              </a:gdLst>
              <a:ahLst/>
              <a:cxnLst>
                <a:cxn ang="0">
                  <a:pos x="T0" y="T1"/>
                </a:cxn>
                <a:cxn ang="0">
                  <a:pos x="T2" y="T3"/>
                </a:cxn>
                <a:cxn ang="0">
                  <a:pos x="T4" y="T5"/>
                </a:cxn>
                <a:cxn ang="0">
                  <a:pos x="T6" y="T7"/>
                </a:cxn>
                <a:cxn ang="0">
                  <a:pos x="T8" y="T9"/>
                </a:cxn>
              </a:cxnLst>
              <a:rect l="0" t="0" r="r" b="b"/>
              <a:pathLst>
                <a:path w="338" h="441">
                  <a:moveTo>
                    <a:pt x="0" y="362"/>
                  </a:moveTo>
                  <a:lnTo>
                    <a:pt x="144" y="441"/>
                  </a:lnTo>
                  <a:lnTo>
                    <a:pt x="338" y="80"/>
                  </a:lnTo>
                  <a:lnTo>
                    <a:pt x="194" y="0"/>
                  </a:lnTo>
                  <a:lnTo>
                    <a:pt x="0"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78" name="Freeform 35"/>
            <p:cNvSpPr>
              <a:spLocks noEditPoints="1"/>
            </p:cNvSpPr>
            <p:nvPr userDrawn="1"/>
          </p:nvSpPr>
          <p:spPr bwMode="auto">
            <a:xfrm>
              <a:off x="0" y="-14288"/>
              <a:ext cx="12188825" cy="2489201"/>
            </a:xfrm>
            <a:custGeom>
              <a:avLst/>
              <a:gdLst>
                <a:gd name="T0" fmla="*/ 0 w 3840"/>
                <a:gd name="T1" fmla="*/ 92 h 782"/>
                <a:gd name="T2" fmla="*/ 252 w 3840"/>
                <a:gd name="T3" fmla="*/ 368 h 782"/>
                <a:gd name="T4" fmla="*/ 228 w 3840"/>
                <a:gd name="T5" fmla="*/ 408 h 782"/>
                <a:gd name="T6" fmla="*/ 198 w 3840"/>
                <a:gd name="T7" fmla="*/ 443 h 782"/>
                <a:gd name="T8" fmla="*/ 0 w 3840"/>
                <a:gd name="T9" fmla="*/ 402 h 782"/>
                <a:gd name="T10" fmla="*/ 13 w 3840"/>
                <a:gd name="T11" fmla="*/ 432 h 782"/>
                <a:gd name="T12" fmla="*/ 59 w 3840"/>
                <a:gd name="T13" fmla="*/ 484 h 782"/>
                <a:gd name="T14" fmla="*/ 83 w 3840"/>
                <a:gd name="T15" fmla="*/ 500 h 782"/>
                <a:gd name="T16" fmla="*/ 146 w 3840"/>
                <a:gd name="T17" fmla="*/ 528 h 782"/>
                <a:gd name="T18" fmla="*/ 323 w 3840"/>
                <a:gd name="T19" fmla="*/ 225 h 782"/>
                <a:gd name="T20" fmla="*/ 525 w 3840"/>
                <a:gd name="T21" fmla="*/ 220 h 782"/>
                <a:gd name="T22" fmla="*/ 543 w 3840"/>
                <a:gd name="T23" fmla="*/ 296 h 782"/>
                <a:gd name="T24" fmla="*/ 839 w 3840"/>
                <a:gd name="T25" fmla="*/ 529 h 782"/>
                <a:gd name="T26" fmla="*/ 924 w 3840"/>
                <a:gd name="T27" fmla="*/ 181 h 782"/>
                <a:gd name="T28" fmla="*/ 860 w 3840"/>
                <a:gd name="T29" fmla="*/ 264 h 782"/>
                <a:gd name="T30" fmla="*/ 866 w 3840"/>
                <a:gd name="T31" fmla="*/ 379 h 782"/>
                <a:gd name="T32" fmla="*/ 953 w 3840"/>
                <a:gd name="T33" fmla="*/ 455 h 782"/>
                <a:gd name="T34" fmla="*/ 1065 w 3840"/>
                <a:gd name="T35" fmla="*/ 446 h 782"/>
                <a:gd name="T36" fmla="*/ 1143 w 3840"/>
                <a:gd name="T37" fmla="*/ 358 h 782"/>
                <a:gd name="T38" fmla="*/ 1133 w 3840"/>
                <a:gd name="T39" fmla="*/ 242 h 782"/>
                <a:gd name="T40" fmla="*/ 1049 w 3840"/>
                <a:gd name="T41" fmla="*/ 174 h 782"/>
                <a:gd name="T42" fmla="*/ 1379 w 3840"/>
                <a:gd name="T43" fmla="*/ 305 h 782"/>
                <a:gd name="T44" fmla="*/ 1446 w 3840"/>
                <a:gd name="T45" fmla="*/ 342 h 782"/>
                <a:gd name="T46" fmla="*/ 1523 w 3840"/>
                <a:gd name="T47" fmla="*/ 105 h 782"/>
                <a:gd name="T48" fmla="*/ 1709 w 3840"/>
                <a:gd name="T49" fmla="*/ 428 h 782"/>
                <a:gd name="T50" fmla="*/ 1717 w 3840"/>
                <a:gd name="T51" fmla="*/ 427 h 782"/>
                <a:gd name="T52" fmla="*/ 2142 w 3840"/>
                <a:gd name="T53" fmla="*/ 61 h 782"/>
                <a:gd name="T54" fmla="*/ 1954 w 3840"/>
                <a:gd name="T55" fmla="*/ 241 h 782"/>
                <a:gd name="T56" fmla="*/ 2257 w 3840"/>
                <a:gd name="T57" fmla="*/ 673 h 782"/>
                <a:gd name="T58" fmla="*/ 2267 w 3840"/>
                <a:gd name="T59" fmla="*/ 71 h 782"/>
                <a:gd name="T60" fmla="*/ 2293 w 3840"/>
                <a:gd name="T61" fmla="*/ 104 h 782"/>
                <a:gd name="T62" fmla="*/ 2380 w 3840"/>
                <a:gd name="T63" fmla="*/ 180 h 782"/>
                <a:gd name="T64" fmla="*/ 2492 w 3840"/>
                <a:gd name="T65" fmla="*/ 171 h 782"/>
                <a:gd name="T66" fmla="*/ 2569 w 3840"/>
                <a:gd name="T67" fmla="*/ 98 h 782"/>
                <a:gd name="T68" fmla="*/ 2720 w 3840"/>
                <a:gd name="T69" fmla="*/ 122 h 782"/>
                <a:gd name="T70" fmla="*/ 2868 w 3840"/>
                <a:gd name="T71" fmla="*/ 150 h 782"/>
                <a:gd name="T72" fmla="*/ 3016 w 3840"/>
                <a:gd name="T73" fmla="*/ 184 h 782"/>
                <a:gd name="T74" fmla="*/ 3480 w 3840"/>
                <a:gd name="T75" fmla="*/ 321 h 782"/>
                <a:gd name="T76" fmla="*/ 3375 w 3840"/>
                <a:gd name="T77" fmla="*/ 380 h 782"/>
                <a:gd name="T78" fmla="*/ 3364 w 3840"/>
                <a:gd name="T79" fmla="*/ 654 h 782"/>
                <a:gd name="T80" fmla="*/ 3562 w 3840"/>
                <a:gd name="T81" fmla="*/ 743 h 782"/>
                <a:gd name="T82" fmla="*/ 3778 w 3840"/>
                <a:gd name="T83" fmla="*/ 716 h 782"/>
                <a:gd name="T84" fmla="*/ 3840 w 3840"/>
                <a:gd name="T85" fmla="*/ 462 h 782"/>
                <a:gd name="T86" fmla="*/ 286 w 3840"/>
                <a:gd name="T87" fmla="*/ 326 h 782"/>
                <a:gd name="T88" fmla="*/ 10 w 3840"/>
                <a:gd name="T89" fmla="*/ 121 h 782"/>
                <a:gd name="T90" fmla="*/ 963 w 3840"/>
                <a:gd name="T91" fmla="*/ 204 h 782"/>
                <a:gd name="T92" fmla="*/ 986 w 3840"/>
                <a:gd name="T93" fmla="*/ 382 h 782"/>
                <a:gd name="T94" fmla="*/ 1782 w 3840"/>
                <a:gd name="T95" fmla="*/ 230 h 782"/>
                <a:gd name="T96" fmla="*/ 2366 w 3840"/>
                <a:gd name="T97" fmla="*/ 74 h 782"/>
                <a:gd name="T98" fmla="*/ 3751 w 3840"/>
                <a:gd name="T99" fmla="*/ 425 h 782"/>
                <a:gd name="T100" fmla="*/ 3434 w 3840"/>
                <a:gd name="T101" fmla="*/ 355 h 782"/>
                <a:gd name="T102" fmla="*/ 3429 w 3840"/>
                <a:gd name="T103" fmla="*/ 364 h 782"/>
                <a:gd name="T104" fmla="*/ 3411 w 3840"/>
                <a:gd name="T105" fmla="*/ 380 h 782"/>
                <a:gd name="T106" fmla="*/ 3511 w 3840"/>
                <a:gd name="T107" fmla="*/ 559 h 782"/>
                <a:gd name="T108" fmla="*/ 3519 w 3840"/>
                <a:gd name="T109" fmla="*/ 690 h 782"/>
                <a:gd name="T110" fmla="*/ 3377 w 3840"/>
                <a:gd name="T111" fmla="*/ 623 h 782"/>
                <a:gd name="T112" fmla="*/ 3692 w 3840"/>
                <a:gd name="T113" fmla="*/ 697 h 782"/>
                <a:gd name="T114" fmla="*/ 3558 w 3840"/>
                <a:gd name="T115" fmla="*/ 612 h 782"/>
                <a:gd name="T116" fmla="*/ 3735 w 3840"/>
                <a:gd name="T117" fmla="*/ 662 h 782"/>
                <a:gd name="T118" fmla="*/ 3575 w 3840"/>
                <a:gd name="T119" fmla="*/ 529 h 782"/>
                <a:gd name="T120" fmla="*/ 3777 w 3840"/>
                <a:gd name="T121" fmla="*/ 464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40" h="782">
                  <a:moveTo>
                    <a:pt x="0" y="0"/>
                  </a:moveTo>
                  <a:cubicBezTo>
                    <a:pt x="0" y="88"/>
                    <a:pt x="0" y="88"/>
                    <a:pt x="0" y="88"/>
                  </a:cubicBezTo>
                  <a:cubicBezTo>
                    <a:pt x="0" y="88"/>
                    <a:pt x="2" y="88"/>
                    <a:pt x="3" y="88"/>
                  </a:cubicBezTo>
                  <a:cubicBezTo>
                    <a:pt x="2" y="90"/>
                    <a:pt x="0" y="91"/>
                    <a:pt x="0" y="92"/>
                  </a:cubicBezTo>
                  <a:cubicBezTo>
                    <a:pt x="0" y="175"/>
                    <a:pt x="0" y="175"/>
                    <a:pt x="0" y="175"/>
                  </a:cubicBezTo>
                  <a:cubicBezTo>
                    <a:pt x="256" y="361"/>
                    <a:pt x="256" y="361"/>
                    <a:pt x="256" y="361"/>
                  </a:cubicBezTo>
                  <a:cubicBezTo>
                    <a:pt x="259" y="362"/>
                    <a:pt x="259" y="365"/>
                    <a:pt x="257" y="367"/>
                  </a:cubicBezTo>
                  <a:cubicBezTo>
                    <a:pt x="256" y="369"/>
                    <a:pt x="253" y="370"/>
                    <a:pt x="252" y="368"/>
                  </a:cubicBezTo>
                  <a:cubicBezTo>
                    <a:pt x="97" y="257"/>
                    <a:pt x="28" y="208"/>
                    <a:pt x="0" y="187"/>
                  </a:cubicBezTo>
                  <a:cubicBezTo>
                    <a:pt x="0" y="237"/>
                    <a:pt x="0" y="237"/>
                    <a:pt x="0" y="237"/>
                  </a:cubicBezTo>
                  <a:cubicBezTo>
                    <a:pt x="228" y="402"/>
                    <a:pt x="227" y="402"/>
                    <a:pt x="227" y="402"/>
                  </a:cubicBezTo>
                  <a:cubicBezTo>
                    <a:pt x="230" y="403"/>
                    <a:pt x="230" y="407"/>
                    <a:pt x="228" y="408"/>
                  </a:cubicBezTo>
                  <a:cubicBezTo>
                    <a:pt x="226" y="411"/>
                    <a:pt x="224" y="411"/>
                    <a:pt x="222" y="409"/>
                  </a:cubicBezTo>
                  <a:cubicBezTo>
                    <a:pt x="105" y="325"/>
                    <a:pt x="36" y="277"/>
                    <a:pt x="0" y="249"/>
                  </a:cubicBezTo>
                  <a:cubicBezTo>
                    <a:pt x="0" y="299"/>
                    <a:pt x="0" y="299"/>
                    <a:pt x="0" y="299"/>
                  </a:cubicBezTo>
                  <a:cubicBezTo>
                    <a:pt x="196" y="443"/>
                    <a:pt x="198" y="443"/>
                    <a:pt x="198" y="443"/>
                  </a:cubicBezTo>
                  <a:cubicBezTo>
                    <a:pt x="201" y="445"/>
                    <a:pt x="200" y="447"/>
                    <a:pt x="199" y="450"/>
                  </a:cubicBezTo>
                  <a:cubicBezTo>
                    <a:pt x="197" y="452"/>
                    <a:pt x="195" y="452"/>
                    <a:pt x="193" y="451"/>
                  </a:cubicBezTo>
                  <a:cubicBezTo>
                    <a:pt x="101" y="385"/>
                    <a:pt x="40" y="341"/>
                    <a:pt x="0" y="311"/>
                  </a:cubicBezTo>
                  <a:cubicBezTo>
                    <a:pt x="0" y="402"/>
                    <a:pt x="0" y="402"/>
                    <a:pt x="0" y="402"/>
                  </a:cubicBezTo>
                  <a:cubicBezTo>
                    <a:pt x="0" y="406"/>
                    <a:pt x="0" y="410"/>
                    <a:pt x="0" y="414"/>
                  </a:cubicBezTo>
                  <a:cubicBezTo>
                    <a:pt x="0" y="440"/>
                    <a:pt x="0" y="440"/>
                    <a:pt x="0" y="440"/>
                  </a:cubicBezTo>
                  <a:cubicBezTo>
                    <a:pt x="8" y="448"/>
                    <a:pt x="10" y="448"/>
                    <a:pt x="10" y="448"/>
                  </a:cubicBezTo>
                  <a:cubicBezTo>
                    <a:pt x="9" y="442"/>
                    <a:pt x="10" y="437"/>
                    <a:pt x="13" y="432"/>
                  </a:cubicBezTo>
                  <a:cubicBezTo>
                    <a:pt x="19" y="423"/>
                    <a:pt x="32" y="420"/>
                    <a:pt x="41" y="427"/>
                  </a:cubicBezTo>
                  <a:cubicBezTo>
                    <a:pt x="50" y="434"/>
                    <a:pt x="52" y="446"/>
                    <a:pt x="45" y="456"/>
                  </a:cubicBezTo>
                  <a:cubicBezTo>
                    <a:pt x="42" y="460"/>
                    <a:pt x="37" y="463"/>
                    <a:pt x="32" y="464"/>
                  </a:cubicBezTo>
                  <a:cubicBezTo>
                    <a:pt x="59" y="484"/>
                    <a:pt x="59" y="484"/>
                    <a:pt x="59" y="484"/>
                  </a:cubicBezTo>
                  <a:cubicBezTo>
                    <a:pt x="59" y="478"/>
                    <a:pt x="60" y="473"/>
                    <a:pt x="63" y="468"/>
                  </a:cubicBezTo>
                  <a:cubicBezTo>
                    <a:pt x="69" y="459"/>
                    <a:pt x="82" y="457"/>
                    <a:pt x="91" y="464"/>
                  </a:cubicBezTo>
                  <a:cubicBezTo>
                    <a:pt x="100" y="470"/>
                    <a:pt x="102" y="483"/>
                    <a:pt x="95" y="492"/>
                  </a:cubicBezTo>
                  <a:cubicBezTo>
                    <a:pt x="93" y="496"/>
                    <a:pt x="87" y="499"/>
                    <a:pt x="83" y="500"/>
                  </a:cubicBezTo>
                  <a:cubicBezTo>
                    <a:pt x="109" y="519"/>
                    <a:pt x="109" y="519"/>
                    <a:pt x="109" y="519"/>
                  </a:cubicBezTo>
                  <a:cubicBezTo>
                    <a:pt x="108" y="514"/>
                    <a:pt x="109" y="509"/>
                    <a:pt x="113" y="504"/>
                  </a:cubicBezTo>
                  <a:cubicBezTo>
                    <a:pt x="120" y="495"/>
                    <a:pt x="132" y="493"/>
                    <a:pt x="141" y="499"/>
                  </a:cubicBezTo>
                  <a:cubicBezTo>
                    <a:pt x="150" y="506"/>
                    <a:pt x="152" y="519"/>
                    <a:pt x="146" y="528"/>
                  </a:cubicBezTo>
                  <a:cubicBezTo>
                    <a:pt x="142" y="532"/>
                    <a:pt x="138" y="535"/>
                    <a:pt x="132" y="536"/>
                  </a:cubicBezTo>
                  <a:cubicBezTo>
                    <a:pt x="154" y="552"/>
                    <a:pt x="154" y="552"/>
                    <a:pt x="154" y="552"/>
                  </a:cubicBezTo>
                  <a:cubicBezTo>
                    <a:pt x="334" y="295"/>
                    <a:pt x="334" y="295"/>
                    <a:pt x="334" y="295"/>
                  </a:cubicBezTo>
                  <a:cubicBezTo>
                    <a:pt x="350" y="273"/>
                    <a:pt x="345" y="241"/>
                    <a:pt x="323" y="225"/>
                  </a:cubicBezTo>
                  <a:cubicBezTo>
                    <a:pt x="187" y="128"/>
                    <a:pt x="187" y="128"/>
                    <a:pt x="187" y="128"/>
                  </a:cubicBezTo>
                  <a:cubicBezTo>
                    <a:pt x="264" y="141"/>
                    <a:pt x="346" y="153"/>
                    <a:pt x="430" y="163"/>
                  </a:cubicBezTo>
                  <a:cubicBezTo>
                    <a:pt x="441" y="173"/>
                    <a:pt x="460" y="180"/>
                    <a:pt x="480" y="186"/>
                  </a:cubicBezTo>
                  <a:cubicBezTo>
                    <a:pt x="510" y="194"/>
                    <a:pt x="525" y="220"/>
                    <a:pt x="525" y="220"/>
                  </a:cubicBezTo>
                  <a:cubicBezTo>
                    <a:pt x="527" y="265"/>
                    <a:pt x="527" y="265"/>
                    <a:pt x="527" y="265"/>
                  </a:cubicBezTo>
                  <a:cubicBezTo>
                    <a:pt x="442" y="275"/>
                    <a:pt x="370" y="323"/>
                    <a:pt x="325" y="390"/>
                  </a:cubicBezTo>
                  <a:cubicBezTo>
                    <a:pt x="352" y="410"/>
                    <a:pt x="352" y="410"/>
                    <a:pt x="352" y="410"/>
                  </a:cubicBezTo>
                  <a:cubicBezTo>
                    <a:pt x="393" y="346"/>
                    <a:pt x="463" y="302"/>
                    <a:pt x="543" y="296"/>
                  </a:cubicBezTo>
                  <a:cubicBezTo>
                    <a:pt x="680" y="288"/>
                    <a:pt x="798" y="392"/>
                    <a:pt x="806" y="531"/>
                  </a:cubicBezTo>
                  <a:cubicBezTo>
                    <a:pt x="811" y="614"/>
                    <a:pt x="776" y="691"/>
                    <a:pt x="717" y="741"/>
                  </a:cubicBezTo>
                  <a:cubicBezTo>
                    <a:pt x="738" y="766"/>
                    <a:pt x="738" y="766"/>
                    <a:pt x="738" y="766"/>
                  </a:cubicBezTo>
                  <a:cubicBezTo>
                    <a:pt x="804" y="710"/>
                    <a:pt x="844" y="623"/>
                    <a:pt x="839" y="529"/>
                  </a:cubicBezTo>
                  <a:cubicBezTo>
                    <a:pt x="830" y="388"/>
                    <a:pt x="721" y="277"/>
                    <a:pt x="587" y="265"/>
                  </a:cubicBezTo>
                  <a:cubicBezTo>
                    <a:pt x="584" y="216"/>
                    <a:pt x="584" y="216"/>
                    <a:pt x="584" y="216"/>
                  </a:cubicBezTo>
                  <a:cubicBezTo>
                    <a:pt x="584" y="216"/>
                    <a:pt x="592" y="191"/>
                    <a:pt x="618" y="179"/>
                  </a:cubicBezTo>
                  <a:cubicBezTo>
                    <a:pt x="716" y="184"/>
                    <a:pt x="819" y="185"/>
                    <a:pt x="924" y="181"/>
                  </a:cubicBezTo>
                  <a:cubicBezTo>
                    <a:pt x="903" y="195"/>
                    <a:pt x="903" y="195"/>
                    <a:pt x="903" y="195"/>
                  </a:cubicBezTo>
                  <a:cubicBezTo>
                    <a:pt x="918" y="234"/>
                    <a:pt x="918" y="234"/>
                    <a:pt x="918" y="234"/>
                  </a:cubicBezTo>
                  <a:cubicBezTo>
                    <a:pt x="911" y="242"/>
                    <a:pt x="904" y="252"/>
                    <a:pt x="900" y="262"/>
                  </a:cubicBezTo>
                  <a:cubicBezTo>
                    <a:pt x="860" y="264"/>
                    <a:pt x="860" y="264"/>
                    <a:pt x="860" y="264"/>
                  </a:cubicBezTo>
                  <a:cubicBezTo>
                    <a:pt x="853" y="299"/>
                    <a:pt x="853" y="299"/>
                    <a:pt x="853" y="299"/>
                  </a:cubicBezTo>
                  <a:cubicBezTo>
                    <a:pt x="888" y="315"/>
                    <a:pt x="888" y="315"/>
                    <a:pt x="888" y="315"/>
                  </a:cubicBezTo>
                  <a:cubicBezTo>
                    <a:pt x="889" y="326"/>
                    <a:pt x="891" y="337"/>
                    <a:pt x="894" y="348"/>
                  </a:cubicBezTo>
                  <a:cubicBezTo>
                    <a:pt x="866" y="379"/>
                    <a:pt x="866" y="379"/>
                    <a:pt x="866" y="379"/>
                  </a:cubicBezTo>
                  <a:cubicBezTo>
                    <a:pt x="885" y="409"/>
                    <a:pt x="885" y="409"/>
                    <a:pt x="885" y="409"/>
                  </a:cubicBezTo>
                  <a:cubicBezTo>
                    <a:pt x="924" y="393"/>
                    <a:pt x="924" y="393"/>
                    <a:pt x="924" y="393"/>
                  </a:cubicBezTo>
                  <a:cubicBezTo>
                    <a:pt x="932" y="401"/>
                    <a:pt x="941" y="407"/>
                    <a:pt x="952" y="413"/>
                  </a:cubicBezTo>
                  <a:cubicBezTo>
                    <a:pt x="953" y="455"/>
                    <a:pt x="953" y="455"/>
                    <a:pt x="953" y="455"/>
                  </a:cubicBezTo>
                  <a:cubicBezTo>
                    <a:pt x="988" y="462"/>
                    <a:pt x="988" y="462"/>
                    <a:pt x="988" y="462"/>
                  </a:cubicBezTo>
                  <a:cubicBezTo>
                    <a:pt x="1005" y="423"/>
                    <a:pt x="1005" y="423"/>
                    <a:pt x="1005" y="423"/>
                  </a:cubicBezTo>
                  <a:cubicBezTo>
                    <a:pt x="1015" y="422"/>
                    <a:pt x="1025" y="420"/>
                    <a:pt x="1035" y="417"/>
                  </a:cubicBezTo>
                  <a:cubicBezTo>
                    <a:pt x="1065" y="446"/>
                    <a:pt x="1065" y="446"/>
                    <a:pt x="1065" y="446"/>
                  </a:cubicBezTo>
                  <a:cubicBezTo>
                    <a:pt x="1096" y="425"/>
                    <a:pt x="1096" y="425"/>
                    <a:pt x="1096" y="425"/>
                  </a:cubicBezTo>
                  <a:cubicBezTo>
                    <a:pt x="1080" y="387"/>
                    <a:pt x="1080" y="387"/>
                    <a:pt x="1080" y="387"/>
                  </a:cubicBezTo>
                  <a:cubicBezTo>
                    <a:pt x="1088" y="379"/>
                    <a:pt x="1094" y="370"/>
                    <a:pt x="1099" y="360"/>
                  </a:cubicBezTo>
                  <a:cubicBezTo>
                    <a:pt x="1143" y="358"/>
                    <a:pt x="1143" y="358"/>
                    <a:pt x="1143" y="358"/>
                  </a:cubicBezTo>
                  <a:cubicBezTo>
                    <a:pt x="1150" y="323"/>
                    <a:pt x="1150" y="323"/>
                    <a:pt x="1150" y="323"/>
                  </a:cubicBezTo>
                  <a:cubicBezTo>
                    <a:pt x="1111" y="306"/>
                    <a:pt x="1111" y="306"/>
                    <a:pt x="1111" y="306"/>
                  </a:cubicBezTo>
                  <a:cubicBezTo>
                    <a:pt x="1110" y="295"/>
                    <a:pt x="1108" y="284"/>
                    <a:pt x="1105" y="274"/>
                  </a:cubicBezTo>
                  <a:cubicBezTo>
                    <a:pt x="1133" y="242"/>
                    <a:pt x="1133" y="242"/>
                    <a:pt x="1133" y="242"/>
                  </a:cubicBezTo>
                  <a:cubicBezTo>
                    <a:pt x="1114" y="212"/>
                    <a:pt x="1114" y="212"/>
                    <a:pt x="1114" y="212"/>
                  </a:cubicBezTo>
                  <a:cubicBezTo>
                    <a:pt x="1076" y="228"/>
                    <a:pt x="1076" y="228"/>
                    <a:pt x="1076" y="228"/>
                  </a:cubicBezTo>
                  <a:cubicBezTo>
                    <a:pt x="1068" y="221"/>
                    <a:pt x="1059" y="214"/>
                    <a:pt x="1050" y="209"/>
                  </a:cubicBezTo>
                  <a:cubicBezTo>
                    <a:pt x="1049" y="174"/>
                    <a:pt x="1049" y="174"/>
                    <a:pt x="1049" y="174"/>
                  </a:cubicBezTo>
                  <a:cubicBezTo>
                    <a:pt x="1108" y="169"/>
                    <a:pt x="1169" y="163"/>
                    <a:pt x="1231" y="155"/>
                  </a:cubicBezTo>
                  <a:cubicBezTo>
                    <a:pt x="1232" y="165"/>
                    <a:pt x="1232" y="165"/>
                    <a:pt x="1232" y="165"/>
                  </a:cubicBezTo>
                  <a:cubicBezTo>
                    <a:pt x="1361" y="149"/>
                    <a:pt x="1361" y="149"/>
                    <a:pt x="1361" y="149"/>
                  </a:cubicBezTo>
                  <a:cubicBezTo>
                    <a:pt x="1379" y="305"/>
                    <a:pt x="1379" y="305"/>
                    <a:pt x="1379" y="305"/>
                  </a:cubicBezTo>
                  <a:cubicBezTo>
                    <a:pt x="1379" y="305"/>
                    <a:pt x="1379" y="305"/>
                    <a:pt x="1379" y="305"/>
                  </a:cubicBezTo>
                  <a:cubicBezTo>
                    <a:pt x="1310" y="433"/>
                    <a:pt x="1310" y="433"/>
                    <a:pt x="1310" y="433"/>
                  </a:cubicBezTo>
                  <a:cubicBezTo>
                    <a:pt x="1377" y="470"/>
                    <a:pt x="1377" y="470"/>
                    <a:pt x="1377" y="470"/>
                  </a:cubicBezTo>
                  <a:cubicBezTo>
                    <a:pt x="1446" y="342"/>
                    <a:pt x="1446" y="342"/>
                    <a:pt x="1446" y="342"/>
                  </a:cubicBezTo>
                  <a:cubicBezTo>
                    <a:pt x="1417" y="326"/>
                    <a:pt x="1417" y="326"/>
                    <a:pt x="1417" y="326"/>
                  </a:cubicBezTo>
                  <a:cubicBezTo>
                    <a:pt x="1396" y="145"/>
                    <a:pt x="1396" y="145"/>
                    <a:pt x="1396" y="145"/>
                  </a:cubicBezTo>
                  <a:cubicBezTo>
                    <a:pt x="1526" y="129"/>
                    <a:pt x="1526" y="129"/>
                    <a:pt x="1526" y="129"/>
                  </a:cubicBezTo>
                  <a:cubicBezTo>
                    <a:pt x="1523" y="105"/>
                    <a:pt x="1523" y="105"/>
                    <a:pt x="1523" y="105"/>
                  </a:cubicBezTo>
                  <a:cubicBezTo>
                    <a:pt x="1474" y="111"/>
                    <a:pt x="1474" y="111"/>
                    <a:pt x="1474" y="111"/>
                  </a:cubicBezTo>
                  <a:cubicBezTo>
                    <a:pt x="1519" y="102"/>
                    <a:pt x="1565" y="94"/>
                    <a:pt x="1611" y="87"/>
                  </a:cubicBezTo>
                  <a:cubicBezTo>
                    <a:pt x="1612" y="107"/>
                    <a:pt x="1611" y="152"/>
                    <a:pt x="1576" y="196"/>
                  </a:cubicBezTo>
                  <a:cubicBezTo>
                    <a:pt x="1531" y="252"/>
                    <a:pt x="1514" y="455"/>
                    <a:pt x="1709" y="428"/>
                  </a:cubicBezTo>
                  <a:cubicBezTo>
                    <a:pt x="1711" y="428"/>
                    <a:pt x="1712" y="428"/>
                    <a:pt x="1713" y="428"/>
                  </a:cubicBezTo>
                  <a:cubicBezTo>
                    <a:pt x="1712" y="428"/>
                    <a:pt x="1714" y="427"/>
                    <a:pt x="1713" y="428"/>
                  </a:cubicBezTo>
                  <a:cubicBezTo>
                    <a:pt x="1713" y="428"/>
                    <a:pt x="1713" y="428"/>
                    <a:pt x="1713" y="428"/>
                  </a:cubicBezTo>
                  <a:cubicBezTo>
                    <a:pt x="1714" y="427"/>
                    <a:pt x="1717" y="427"/>
                    <a:pt x="1717" y="427"/>
                  </a:cubicBezTo>
                  <a:cubicBezTo>
                    <a:pt x="1717" y="427"/>
                    <a:pt x="1717" y="427"/>
                    <a:pt x="1717" y="427"/>
                  </a:cubicBezTo>
                  <a:cubicBezTo>
                    <a:pt x="1910" y="389"/>
                    <a:pt x="1834" y="202"/>
                    <a:pt x="1774" y="163"/>
                  </a:cubicBezTo>
                  <a:cubicBezTo>
                    <a:pt x="1731" y="135"/>
                    <a:pt x="1716" y="96"/>
                    <a:pt x="1710" y="76"/>
                  </a:cubicBezTo>
                  <a:cubicBezTo>
                    <a:pt x="1850" y="61"/>
                    <a:pt x="1995" y="56"/>
                    <a:pt x="2142" y="61"/>
                  </a:cubicBezTo>
                  <a:cubicBezTo>
                    <a:pt x="2158" y="76"/>
                    <a:pt x="2163" y="92"/>
                    <a:pt x="2163" y="92"/>
                  </a:cubicBezTo>
                  <a:cubicBezTo>
                    <a:pt x="2157" y="138"/>
                    <a:pt x="2157" y="138"/>
                    <a:pt x="2157" y="138"/>
                  </a:cubicBezTo>
                  <a:cubicBezTo>
                    <a:pt x="2071" y="129"/>
                    <a:pt x="1990" y="160"/>
                    <a:pt x="1932" y="217"/>
                  </a:cubicBezTo>
                  <a:cubicBezTo>
                    <a:pt x="1954" y="241"/>
                    <a:pt x="1954" y="241"/>
                    <a:pt x="1954" y="241"/>
                  </a:cubicBezTo>
                  <a:cubicBezTo>
                    <a:pt x="2009" y="188"/>
                    <a:pt x="2085" y="160"/>
                    <a:pt x="2165" y="172"/>
                  </a:cubicBezTo>
                  <a:cubicBezTo>
                    <a:pt x="2301" y="192"/>
                    <a:pt x="2394" y="321"/>
                    <a:pt x="2373" y="458"/>
                  </a:cubicBezTo>
                  <a:cubicBezTo>
                    <a:pt x="2360" y="540"/>
                    <a:pt x="2309" y="608"/>
                    <a:pt x="2242" y="644"/>
                  </a:cubicBezTo>
                  <a:cubicBezTo>
                    <a:pt x="2257" y="673"/>
                    <a:pt x="2257" y="673"/>
                    <a:pt x="2257" y="673"/>
                  </a:cubicBezTo>
                  <a:cubicBezTo>
                    <a:pt x="2333" y="632"/>
                    <a:pt x="2390" y="556"/>
                    <a:pt x="2405" y="463"/>
                  </a:cubicBezTo>
                  <a:cubicBezTo>
                    <a:pt x="2426" y="323"/>
                    <a:pt x="2343" y="191"/>
                    <a:pt x="2214" y="150"/>
                  </a:cubicBezTo>
                  <a:cubicBezTo>
                    <a:pt x="2222" y="101"/>
                    <a:pt x="2222" y="101"/>
                    <a:pt x="2222" y="101"/>
                  </a:cubicBezTo>
                  <a:cubicBezTo>
                    <a:pt x="2222" y="101"/>
                    <a:pt x="2236" y="77"/>
                    <a:pt x="2267" y="71"/>
                  </a:cubicBezTo>
                  <a:cubicBezTo>
                    <a:pt x="2272" y="70"/>
                    <a:pt x="2277" y="69"/>
                    <a:pt x="2283" y="68"/>
                  </a:cubicBezTo>
                  <a:cubicBezTo>
                    <a:pt x="2295" y="69"/>
                    <a:pt x="2308" y="70"/>
                    <a:pt x="2320" y="71"/>
                  </a:cubicBezTo>
                  <a:cubicBezTo>
                    <a:pt x="2321" y="71"/>
                    <a:pt x="2321" y="73"/>
                    <a:pt x="2321" y="73"/>
                  </a:cubicBezTo>
                  <a:cubicBezTo>
                    <a:pt x="2293" y="104"/>
                    <a:pt x="2293" y="104"/>
                    <a:pt x="2293" y="104"/>
                  </a:cubicBezTo>
                  <a:cubicBezTo>
                    <a:pt x="2312" y="135"/>
                    <a:pt x="2312" y="135"/>
                    <a:pt x="2312" y="135"/>
                  </a:cubicBezTo>
                  <a:cubicBezTo>
                    <a:pt x="2351" y="119"/>
                    <a:pt x="2351" y="119"/>
                    <a:pt x="2351" y="119"/>
                  </a:cubicBezTo>
                  <a:cubicBezTo>
                    <a:pt x="2359" y="126"/>
                    <a:pt x="2368" y="133"/>
                    <a:pt x="2378" y="138"/>
                  </a:cubicBezTo>
                  <a:cubicBezTo>
                    <a:pt x="2380" y="180"/>
                    <a:pt x="2380" y="180"/>
                    <a:pt x="2380" y="180"/>
                  </a:cubicBezTo>
                  <a:cubicBezTo>
                    <a:pt x="2415" y="187"/>
                    <a:pt x="2415" y="187"/>
                    <a:pt x="2415" y="187"/>
                  </a:cubicBezTo>
                  <a:cubicBezTo>
                    <a:pt x="2432" y="148"/>
                    <a:pt x="2432" y="148"/>
                    <a:pt x="2432" y="148"/>
                  </a:cubicBezTo>
                  <a:cubicBezTo>
                    <a:pt x="2441" y="148"/>
                    <a:pt x="2452" y="146"/>
                    <a:pt x="2461" y="142"/>
                  </a:cubicBezTo>
                  <a:cubicBezTo>
                    <a:pt x="2492" y="171"/>
                    <a:pt x="2492" y="171"/>
                    <a:pt x="2492" y="171"/>
                  </a:cubicBezTo>
                  <a:cubicBezTo>
                    <a:pt x="2522" y="151"/>
                    <a:pt x="2522" y="151"/>
                    <a:pt x="2522" y="151"/>
                  </a:cubicBezTo>
                  <a:cubicBezTo>
                    <a:pt x="2507" y="113"/>
                    <a:pt x="2507" y="113"/>
                    <a:pt x="2507" y="113"/>
                  </a:cubicBezTo>
                  <a:cubicBezTo>
                    <a:pt x="2513" y="107"/>
                    <a:pt x="2518" y="99"/>
                    <a:pt x="2522" y="92"/>
                  </a:cubicBezTo>
                  <a:cubicBezTo>
                    <a:pt x="2538" y="94"/>
                    <a:pt x="2554" y="96"/>
                    <a:pt x="2569" y="98"/>
                  </a:cubicBezTo>
                  <a:cubicBezTo>
                    <a:pt x="2551" y="185"/>
                    <a:pt x="2551" y="185"/>
                    <a:pt x="2551" y="185"/>
                  </a:cubicBezTo>
                  <a:cubicBezTo>
                    <a:pt x="2662" y="209"/>
                    <a:pt x="2662" y="209"/>
                    <a:pt x="2662" y="209"/>
                  </a:cubicBezTo>
                  <a:cubicBezTo>
                    <a:pt x="2682" y="116"/>
                    <a:pt x="2682" y="116"/>
                    <a:pt x="2682" y="116"/>
                  </a:cubicBezTo>
                  <a:cubicBezTo>
                    <a:pt x="2694" y="118"/>
                    <a:pt x="2707" y="120"/>
                    <a:pt x="2720" y="122"/>
                  </a:cubicBezTo>
                  <a:cubicBezTo>
                    <a:pt x="2684" y="292"/>
                    <a:pt x="2684" y="292"/>
                    <a:pt x="2684" y="292"/>
                  </a:cubicBezTo>
                  <a:cubicBezTo>
                    <a:pt x="2795" y="315"/>
                    <a:pt x="2795" y="315"/>
                    <a:pt x="2795" y="315"/>
                  </a:cubicBezTo>
                  <a:cubicBezTo>
                    <a:pt x="2832" y="143"/>
                    <a:pt x="2832" y="143"/>
                    <a:pt x="2832" y="143"/>
                  </a:cubicBezTo>
                  <a:cubicBezTo>
                    <a:pt x="2844" y="145"/>
                    <a:pt x="2856" y="148"/>
                    <a:pt x="2868" y="150"/>
                  </a:cubicBezTo>
                  <a:cubicBezTo>
                    <a:pt x="2816" y="398"/>
                    <a:pt x="2816" y="398"/>
                    <a:pt x="2816" y="398"/>
                  </a:cubicBezTo>
                  <a:cubicBezTo>
                    <a:pt x="2928" y="422"/>
                    <a:pt x="2928" y="422"/>
                    <a:pt x="2928" y="422"/>
                  </a:cubicBezTo>
                  <a:cubicBezTo>
                    <a:pt x="2980" y="175"/>
                    <a:pt x="2980" y="175"/>
                    <a:pt x="2980" y="175"/>
                  </a:cubicBezTo>
                  <a:cubicBezTo>
                    <a:pt x="2992" y="178"/>
                    <a:pt x="3005" y="181"/>
                    <a:pt x="3016" y="184"/>
                  </a:cubicBezTo>
                  <a:cubicBezTo>
                    <a:pt x="2949" y="505"/>
                    <a:pt x="2949" y="505"/>
                    <a:pt x="2949" y="505"/>
                  </a:cubicBezTo>
                  <a:cubicBezTo>
                    <a:pt x="3060" y="528"/>
                    <a:pt x="3060" y="528"/>
                    <a:pt x="3060" y="528"/>
                  </a:cubicBezTo>
                  <a:cubicBezTo>
                    <a:pt x="3127" y="212"/>
                    <a:pt x="3127" y="212"/>
                    <a:pt x="3127" y="212"/>
                  </a:cubicBezTo>
                  <a:cubicBezTo>
                    <a:pt x="3247" y="244"/>
                    <a:pt x="3366" y="280"/>
                    <a:pt x="3480" y="321"/>
                  </a:cubicBezTo>
                  <a:cubicBezTo>
                    <a:pt x="3436" y="331"/>
                    <a:pt x="3436" y="331"/>
                    <a:pt x="3436" y="331"/>
                  </a:cubicBezTo>
                  <a:cubicBezTo>
                    <a:pt x="3433" y="314"/>
                    <a:pt x="3420" y="299"/>
                    <a:pt x="3402" y="296"/>
                  </a:cubicBezTo>
                  <a:cubicBezTo>
                    <a:pt x="3378" y="291"/>
                    <a:pt x="3355" y="306"/>
                    <a:pt x="3350" y="330"/>
                  </a:cubicBezTo>
                  <a:cubicBezTo>
                    <a:pt x="3346" y="351"/>
                    <a:pt x="3357" y="371"/>
                    <a:pt x="3375" y="380"/>
                  </a:cubicBezTo>
                  <a:cubicBezTo>
                    <a:pt x="3334" y="577"/>
                    <a:pt x="3334" y="577"/>
                    <a:pt x="3334" y="577"/>
                  </a:cubicBezTo>
                  <a:cubicBezTo>
                    <a:pt x="3313" y="578"/>
                    <a:pt x="3295" y="592"/>
                    <a:pt x="3290" y="613"/>
                  </a:cubicBezTo>
                  <a:cubicBezTo>
                    <a:pt x="3285" y="637"/>
                    <a:pt x="3301" y="660"/>
                    <a:pt x="3324" y="665"/>
                  </a:cubicBezTo>
                  <a:cubicBezTo>
                    <a:pt x="3339" y="669"/>
                    <a:pt x="3354" y="663"/>
                    <a:pt x="3364" y="654"/>
                  </a:cubicBezTo>
                  <a:cubicBezTo>
                    <a:pt x="3477" y="720"/>
                    <a:pt x="3477" y="720"/>
                    <a:pt x="3477" y="720"/>
                  </a:cubicBezTo>
                  <a:cubicBezTo>
                    <a:pt x="3476" y="722"/>
                    <a:pt x="3476" y="723"/>
                    <a:pt x="3476" y="725"/>
                  </a:cubicBezTo>
                  <a:cubicBezTo>
                    <a:pt x="3471" y="748"/>
                    <a:pt x="3486" y="772"/>
                    <a:pt x="3510" y="777"/>
                  </a:cubicBezTo>
                  <a:cubicBezTo>
                    <a:pt x="3533" y="782"/>
                    <a:pt x="3557" y="767"/>
                    <a:pt x="3562" y="743"/>
                  </a:cubicBezTo>
                  <a:cubicBezTo>
                    <a:pt x="3562" y="742"/>
                    <a:pt x="3562" y="740"/>
                    <a:pt x="3562" y="738"/>
                  </a:cubicBezTo>
                  <a:cubicBezTo>
                    <a:pt x="3695" y="723"/>
                    <a:pt x="3695" y="723"/>
                    <a:pt x="3695" y="723"/>
                  </a:cubicBezTo>
                  <a:cubicBezTo>
                    <a:pt x="3700" y="736"/>
                    <a:pt x="3711" y="747"/>
                    <a:pt x="3726" y="750"/>
                  </a:cubicBezTo>
                  <a:cubicBezTo>
                    <a:pt x="3750" y="755"/>
                    <a:pt x="3773" y="740"/>
                    <a:pt x="3778" y="716"/>
                  </a:cubicBezTo>
                  <a:cubicBezTo>
                    <a:pt x="3782" y="696"/>
                    <a:pt x="3773" y="677"/>
                    <a:pt x="3757" y="668"/>
                  </a:cubicBezTo>
                  <a:cubicBezTo>
                    <a:pt x="3799" y="468"/>
                    <a:pt x="3799" y="468"/>
                    <a:pt x="3799" y="468"/>
                  </a:cubicBezTo>
                  <a:cubicBezTo>
                    <a:pt x="3809" y="467"/>
                    <a:pt x="3818" y="463"/>
                    <a:pt x="3825" y="456"/>
                  </a:cubicBezTo>
                  <a:cubicBezTo>
                    <a:pt x="3830" y="458"/>
                    <a:pt x="3832" y="460"/>
                    <a:pt x="3840" y="462"/>
                  </a:cubicBezTo>
                  <a:cubicBezTo>
                    <a:pt x="3840" y="0"/>
                    <a:pt x="3840" y="0"/>
                    <a:pt x="3840" y="0"/>
                  </a:cubicBezTo>
                  <a:lnTo>
                    <a:pt x="0" y="0"/>
                  </a:lnTo>
                  <a:close/>
                  <a:moveTo>
                    <a:pt x="285" y="319"/>
                  </a:moveTo>
                  <a:cubicBezTo>
                    <a:pt x="286" y="321"/>
                    <a:pt x="287" y="324"/>
                    <a:pt x="286" y="326"/>
                  </a:cubicBezTo>
                  <a:cubicBezTo>
                    <a:pt x="284" y="328"/>
                    <a:pt x="282" y="329"/>
                    <a:pt x="279" y="327"/>
                  </a:cubicBezTo>
                  <a:cubicBezTo>
                    <a:pt x="4" y="129"/>
                    <a:pt x="4" y="129"/>
                    <a:pt x="4" y="129"/>
                  </a:cubicBezTo>
                  <a:cubicBezTo>
                    <a:pt x="2" y="128"/>
                    <a:pt x="2" y="124"/>
                    <a:pt x="3" y="123"/>
                  </a:cubicBezTo>
                  <a:cubicBezTo>
                    <a:pt x="5" y="120"/>
                    <a:pt x="7" y="120"/>
                    <a:pt x="10" y="121"/>
                  </a:cubicBezTo>
                  <a:cubicBezTo>
                    <a:pt x="285" y="319"/>
                    <a:pt x="285" y="319"/>
                    <a:pt x="285" y="319"/>
                  </a:cubicBezTo>
                  <a:close/>
                  <a:moveTo>
                    <a:pt x="1006" y="177"/>
                  </a:moveTo>
                  <a:cubicBezTo>
                    <a:pt x="997" y="197"/>
                    <a:pt x="997" y="197"/>
                    <a:pt x="997" y="197"/>
                  </a:cubicBezTo>
                  <a:cubicBezTo>
                    <a:pt x="985" y="198"/>
                    <a:pt x="974" y="200"/>
                    <a:pt x="963" y="204"/>
                  </a:cubicBezTo>
                  <a:cubicBezTo>
                    <a:pt x="938" y="181"/>
                    <a:pt x="938" y="181"/>
                    <a:pt x="938" y="181"/>
                  </a:cubicBezTo>
                  <a:cubicBezTo>
                    <a:pt x="960" y="180"/>
                    <a:pt x="983" y="179"/>
                    <a:pt x="1006" y="177"/>
                  </a:cubicBezTo>
                  <a:close/>
                  <a:moveTo>
                    <a:pt x="1073" y="324"/>
                  </a:moveTo>
                  <a:cubicBezTo>
                    <a:pt x="1065" y="365"/>
                    <a:pt x="1025" y="390"/>
                    <a:pt x="986" y="382"/>
                  </a:cubicBezTo>
                  <a:cubicBezTo>
                    <a:pt x="946" y="374"/>
                    <a:pt x="921" y="334"/>
                    <a:pt x="930" y="294"/>
                  </a:cubicBezTo>
                  <a:cubicBezTo>
                    <a:pt x="938" y="254"/>
                    <a:pt x="977" y="228"/>
                    <a:pt x="1017" y="237"/>
                  </a:cubicBezTo>
                  <a:cubicBezTo>
                    <a:pt x="1056" y="245"/>
                    <a:pt x="1082" y="284"/>
                    <a:pt x="1073" y="324"/>
                  </a:cubicBezTo>
                  <a:close/>
                  <a:moveTo>
                    <a:pt x="1782" y="230"/>
                  </a:moveTo>
                  <a:cubicBezTo>
                    <a:pt x="1782" y="230"/>
                    <a:pt x="1877" y="338"/>
                    <a:pt x="1748" y="382"/>
                  </a:cubicBezTo>
                  <a:cubicBezTo>
                    <a:pt x="1748" y="382"/>
                    <a:pt x="1829" y="316"/>
                    <a:pt x="1782" y="230"/>
                  </a:cubicBezTo>
                  <a:close/>
                  <a:moveTo>
                    <a:pt x="2413" y="108"/>
                  </a:moveTo>
                  <a:cubicBezTo>
                    <a:pt x="2392" y="103"/>
                    <a:pt x="2376" y="91"/>
                    <a:pt x="2366" y="74"/>
                  </a:cubicBezTo>
                  <a:cubicBezTo>
                    <a:pt x="2404" y="78"/>
                    <a:pt x="2442" y="82"/>
                    <a:pt x="2480" y="87"/>
                  </a:cubicBezTo>
                  <a:cubicBezTo>
                    <a:pt x="2463" y="104"/>
                    <a:pt x="2438" y="113"/>
                    <a:pt x="2413" y="108"/>
                  </a:cubicBezTo>
                  <a:close/>
                  <a:moveTo>
                    <a:pt x="3609" y="368"/>
                  </a:moveTo>
                  <a:cubicBezTo>
                    <a:pt x="3658" y="386"/>
                    <a:pt x="3705" y="405"/>
                    <a:pt x="3751" y="425"/>
                  </a:cubicBezTo>
                  <a:cubicBezTo>
                    <a:pt x="3751" y="427"/>
                    <a:pt x="3751" y="429"/>
                    <a:pt x="3752" y="432"/>
                  </a:cubicBezTo>
                  <a:cubicBezTo>
                    <a:pt x="3592" y="450"/>
                    <a:pt x="3592" y="450"/>
                    <a:pt x="3592" y="450"/>
                  </a:cubicBezTo>
                  <a:cubicBezTo>
                    <a:pt x="3609" y="368"/>
                    <a:pt x="3609" y="368"/>
                    <a:pt x="3609" y="368"/>
                  </a:cubicBezTo>
                  <a:close/>
                  <a:moveTo>
                    <a:pt x="3434" y="355"/>
                  </a:moveTo>
                  <a:cubicBezTo>
                    <a:pt x="3520" y="335"/>
                    <a:pt x="3520" y="335"/>
                    <a:pt x="3520" y="335"/>
                  </a:cubicBezTo>
                  <a:cubicBezTo>
                    <a:pt x="3543" y="343"/>
                    <a:pt x="3566" y="351"/>
                    <a:pt x="3588" y="360"/>
                  </a:cubicBezTo>
                  <a:cubicBezTo>
                    <a:pt x="3570" y="447"/>
                    <a:pt x="3570" y="447"/>
                    <a:pt x="3570" y="447"/>
                  </a:cubicBezTo>
                  <a:cubicBezTo>
                    <a:pt x="3429" y="364"/>
                    <a:pt x="3429" y="364"/>
                    <a:pt x="3429" y="364"/>
                  </a:cubicBezTo>
                  <a:cubicBezTo>
                    <a:pt x="3431" y="361"/>
                    <a:pt x="3433" y="358"/>
                    <a:pt x="3434" y="355"/>
                  </a:cubicBezTo>
                  <a:close/>
                  <a:moveTo>
                    <a:pt x="3356" y="583"/>
                  </a:moveTo>
                  <a:cubicBezTo>
                    <a:pt x="3398" y="383"/>
                    <a:pt x="3398" y="383"/>
                    <a:pt x="3398" y="383"/>
                  </a:cubicBezTo>
                  <a:cubicBezTo>
                    <a:pt x="3402" y="383"/>
                    <a:pt x="3407" y="381"/>
                    <a:pt x="3411" y="380"/>
                  </a:cubicBezTo>
                  <a:cubicBezTo>
                    <a:pt x="3565" y="471"/>
                    <a:pt x="3565" y="471"/>
                    <a:pt x="3565" y="471"/>
                  </a:cubicBezTo>
                  <a:cubicBezTo>
                    <a:pt x="3560" y="495"/>
                    <a:pt x="3560" y="495"/>
                    <a:pt x="3560" y="495"/>
                  </a:cubicBezTo>
                  <a:cubicBezTo>
                    <a:pt x="3554" y="524"/>
                    <a:pt x="3554" y="524"/>
                    <a:pt x="3554" y="524"/>
                  </a:cubicBezTo>
                  <a:cubicBezTo>
                    <a:pt x="3534" y="523"/>
                    <a:pt x="3515" y="538"/>
                    <a:pt x="3511" y="559"/>
                  </a:cubicBezTo>
                  <a:cubicBezTo>
                    <a:pt x="3510" y="562"/>
                    <a:pt x="3510" y="565"/>
                    <a:pt x="3510" y="568"/>
                  </a:cubicBezTo>
                  <a:cubicBezTo>
                    <a:pt x="3372" y="601"/>
                    <a:pt x="3372" y="601"/>
                    <a:pt x="3372" y="601"/>
                  </a:cubicBezTo>
                  <a:cubicBezTo>
                    <a:pt x="3368" y="594"/>
                    <a:pt x="3363" y="588"/>
                    <a:pt x="3356" y="583"/>
                  </a:cubicBezTo>
                  <a:close/>
                  <a:moveTo>
                    <a:pt x="3519" y="690"/>
                  </a:moveTo>
                  <a:cubicBezTo>
                    <a:pt x="3508" y="689"/>
                    <a:pt x="3497" y="693"/>
                    <a:pt x="3489" y="701"/>
                  </a:cubicBezTo>
                  <a:cubicBezTo>
                    <a:pt x="3376" y="633"/>
                    <a:pt x="3376" y="633"/>
                    <a:pt x="3376" y="633"/>
                  </a:cubicBezTo>
                  <a:cubicBezTo>
                    <a:pt x="3376" y="633"/>
                    <a:pt x="3376" y="632"/>
                    <a:pt x="3376" y="631"/>
                  </a:cubicBezTo>
                  <a:cubicBezTo>
                    <a:pt x="3377" y="628"/>
                    <a:pt x="3377" y="626"/>
                    <a:pt x="3377" y="623"/>
                  </a:cubicBezTo>
                  <a:cubicBezTo>
                    <a:pt x="3516" y="590"/>
                    <a:pt x="3516" y="590"/>
                    <a:pt x="3516" y="590"/>
                  </a:cubicBezTo>
                  <a:cubicBezTo>
                    <a:pt x="3521" y="598"/>
                    <a:pt x="3527" y="605"/>
                    <a:pt x="3536" y="608"/>
                  </a:cubicBezTo>
                  <a:cubicBezTo>
                    <a:pt x="3519" y="690"/>
                    <a:pt x="3519" y="690"/>
                    <a:pt x="3519" y="690"/>
                  </a:cubicBezTo>
                  <a:close/>
                  <a:moveTo>
                    <a:pt x="3692" y="697"/>
                  </a:moveTo>
                  <a:cubicBezTo>
                    <a:pt x="3692" y="698"/>
                    <a:pt x="3692" y="699"/>
                    <a:pt x="3692" y="700"/>
                  </a:cubicBezTo>
                  <a:cubicBezTo>
                    <a:pt x="3559" y="716"/>
                    <a:pt x="3559" y="716"/>
                    <a:pt x="3559" y="716"/>
                  </a:cubicBezTo>
                  <a:cubicBezTo>
                    <a:pt x="3555" y="707"/>
                    <a:pt x="3549" y="700"/>
                    <a:pt x="3540" y="695"/>
                  </a:cubicBezTo>
                  <a:cubicBezTo>
                    <a:pt x="3558" y="612"/>
                    <a:pt x="3558" y="612"/>
                    <a:pt x="3558" y="612"/>
                  </a:cubicBezTo>
                  <a:cubicBezTo>
                    <a:pt x="3566" y="611"/>
                    <a:pt x="3573" y="608"/>
                    <a:pt x="3579" y="604"/>
                  </a:cubicBezTo>
                  <a:cubicBezTo>
                    <a:pt x="3695" y="690"/>
                    <a:pt x="3695" y="690"/>
                    <a:pt x="3695" y="690"/>
                  </a:cubicBezTo>
                  <a:cubicBezTo>
                    <a:pt x="3693" y="692"/>
                    <a:pt x="3693" y="695"/>
                    <a:pt x="3692" y="697"/>
                  </a:cubicBezTo>
                  <a:close/>
                  <a:moveTo>
                    <a:pt x="3735" y="662"/>
                  </a:moveTo>
                  <a:cubicBezTo>
                    <a:pt x="3725" y="662"/>
                    <a:pt x="3716" y="666"/>
                    <a:pt x="3708" y="672"/>
                  </a:cubicBezTo>
                  <a:cubicBezTo>
                    <a:pt x="3594" y="585"/>
                    <a:pt x="3594" y="585"/>
                    <a:pt x="3594" y="585"/>
                  </a:cubicBezTo>
                  <a:cubicBezTo>
                    <a:pt x="3595" y="583"/>
                    <a:pt x="3596" y="580"/>
                    <a:pt x="3597" y="577"/>
                  </a:cubicBezTo>
                  <a:cubicBezTo>
                    <a:pt x="3601" y="558"/>
                    <a:pt x="3592" y="539"/>
                    <a:pt x="3575" y="529"/>
                  </a:cubicBezTo>
                  <a:cubicBezTo>
                    <a:pt x="3581" y="502"/>
                    <a:pt x="3581" y="502"/>
                    <a:pt x="3581" y="502"/>
                  </a:cubicBezTo>
                  <a:cubicBezTo>
                    <a:pt x="3587" y="474"/>
                    <a:pt x="3587" y="474"/>
                    <a:pt x="3587" y="474"/>
                  </a:cubicBezTo>
                  <a:cubicBezTo>
                    <a:pt x="3762" y="454"/>
                    <a:pt x="3762" y="454"/>
                    <a:pt x="3762" y="454"/>
                  </a:cubicBezTo>
                  <a:cubicBezTo>
                    <a:pt x="3766" y="458"/>
                    <a:pt x="3771" y="462"/>
                    <a:pt x="3777" y="464"/>
                  </a:cubicBezTo>
                  <a:cubicBezTo>
                    <a:pt x="3735" y="662"/>
                    <a:pt x="3735" y="662"/>
                    <a:pt x="3735" y="6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
        <p:nvSpPr>
          <p:cNvPr id="9801" name="副标题 2"/>
          <p:cNvSpPr>
            <a:spLocks noGrp="1"/>
          </p:cNvSpPr>
          <p:nvPr>
            <p:ph type="subTitle" idx="1" hasCustomPrompt="1"/>
          </p:nvPr>
        </p:nvSpPr>
        <p:spPr>
          <a:xfrm>
            <a:off x="1323909" y="2392776"/>
            <a:ext cx="9544179" cy="558799"/>
          </a:xfrm>
        </p:spPr>
        <p:txBody>
          <a:bodyPr anchor="ctr">
            <a:normAutofit/>
          </a:bodyPr>
          <a:lstStyle>
            <a:lvl1pPr marL="0" indent="0" algn="l">
              <a:buNone/>
              <a:defRPr sz="150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subtitle style</a:t>
            </a:r>
          </a:p>
        </p:txBody>
      </p:sp>
      <p:sp>
        <p:nvSpPr>
          <p:cNvPr id="9802" name="标题 1"/>
          <p:cNvSpPr>
            <a:spLocks noGrp="1"/>
          </p:cNvSpPr>
          <p:nvPr>
            <p:ph type="ctrTitle" hasCustomPrompt="1"/>
          </p:nvPr>
        </p:nvSpPr>
        <p:spPr>
          <a:xfrm>
            <a:off x="1323911" y="1224451"/>
            <a:ext cx="9544180" cy="1018621"/>
          </a:xfrm>
        </p:spPr>
        <p:txBody>
          <a:bodyPr anchor="b">
            <a:normAutofit/>
          </a:bodyPr>
          <a:lstStyle>
            <a:lvl1pPr algn="l">
              <a:defRPr sz="2700">
                <a:solidFill>
                  <a:schemeClr val="tx2"/>
                </a:solidFill>
              </a:defRPr>
            </a:lvl1pPr>
          </a:lstStyle>
          <a:p>
            <a:r>
              <a:rPr lang="en-US" altLang="zh-CN" dirty="0"/>
              <a:t>Click to edit Master title style</a:t>
            </a:r>
            <a:endParaRPr lang="zh-CN" altLang="en-US" dirty="0"/>
          </a:p>
        </p:txBody>
      </p:sp>
      <p:sp>
        <p:nvSpPr>
          <p:cNvPr id="16" name="矩形 15"/>
          <p:cNvSpPr/>
          <p:nvPr/>
        </p:nvSpPr>
        <p:spPr>
          <a:xfrm>
            <a:off x="1323909" y="2319272"/>
            <a:ext cx="514985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文本占位符 13">
            <a:extLst>
              <a:ext uri="{FF2B5EF4-FFF2-40B4-BE49-F238E27FC236}">
                <a16:creationId xmlns:a16="http://schemas.microsoft.com/office/drawing/2014/main" id="{2B5D8F25-EDE1-457C-95A9-C9E8AE063ABE}"/>
              </a:ext>
            </a:extLst>
          </p:cNvPr>
          <p:cNvSpPr>
            <a:spLocks noGrp="1"/>
          </p:cNvSpPr>
          <p:nvPr>
            <p:ph type="body" sz="quarter" idx="10" hasCustomPrompt="1"/>
          </p:nvPr>
        </p:nvSpPr>
        <p:spPr>
          <a:xfrm>
            <a:off x="1323911" y="3184590"/>
            <a:ext cx="9544179" cy="296271"/>
          </a:xfrm>
          <a:prstGeom prst="rect">
            <a:avLst/>
          </a:prstGeom>
        </p:spPr>
        <p:txBody>
          <a:bodyPr vert="horz" anchor="ctr">
            <a:noAutofit/>
          </a:bodyPr>
          <a:lstStyle>
            <a:lvl1pPr marL="0" indent="0" algn="l">
              <a:buNone/>
              <a:defRPr sz="1125" b="0">
                <a:solidFill>
                  <a:schemeClr val="tx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Signature</a:t>
            </a:r>
          </a:p>
        </p:txBody>
      </p:sp>
      <p:sp>
        <p:nvSpPr>
          <p:cNvPr id="38" name="文本占位符 13">
            <a:extLst>
              <a:ext uri="{FF2B5EF4-FFF2-40B4-BE49-F238E27FC236}">
                <a16:creationId xmlns:a16="http://schemas.microsoft.com/office/drawing/2014/main" id="{FBECA440-8256-4205-9CB9-B66C21DEEE4B}"/>
              </a:ext>
            </a:extLst>
          </p:cNvPr>
          <p:cNvSpPr>
            <a:spLocks noGrp="1"/>
          </p:cNvSpPr>
          <p:nvPr>
            <p:ph type="body" sz="quarter" idx="11" hasCustomPrompt="1"/>
          </p:nvPr>
        </p:nvSpPr>
        <p:spPr>
          <a:xfrm>
            <a:off x="1323911" y="3480861"/>
            <a:ext cx="9544179" cy="296271"/>
          </a:xfrm>
          <a:prstGeom prst="rect">
            <a:avLst/>
          </a:prstGeom>
        </p:spPr>
        <p:txBody>
          <a:bodyPr vert="horz" anchor="ctr">
            <a:noAutofit/>
          </a:bodyPr>
          <a:lstStyle>
            <a:lvl1pPr marL="0" indent="0" algn="l">
              <a:buNone/>
              <a:defRPr sz="1125" b="0">
                <a:solidFill>
                  <a:schemeClr val="tx1"/>
                </a:solidFill>
              </a:defRPr>
            </a:lvl1pPr>
            <a:lvl2pPr marL="342883" indent="0">
              <a:buNone/>
              <a:defRPr/>
            </a:lvl2pPr>
            <a:lvl3pPr marL="685765" indent="0">
              <a:buNone/>
              <a:defRPr/>
            </a:lvl3pPr>
            <a:lvl4pPr marL="1028648" indent="0">
              <a:buNone/>
              <a:defRPr/>
            </a:lvl4pPr>
            <a:lvl5pPr marL="1371532"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33560714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1" y="-155848"/>
            <a:ext cx="12192000" cy="70138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0" name="组合 9"/>
          <p:cNvGrpSpPr/>
          <p:nvPr/>
        </p:nvGrpSpPr>
        <p:grpSpPr>
          <a:xfrm>
            <a:off x="5186365" y="1041400"/>
            <a:ext cx="1825625" cy="2387600"/>
            <a:chOff x="5186363" y="1441451"/>
            <a:chExt cx="1825625" cy="2387600"/>
          </a:xfrm>
          <a:solidFill>
            <a:schemeClr val="accent1"/>
          </a:solidFill>
        </p:grpSpPr>
        <p:sp>
          <p:nvSpPr>
            <p:cNvPr id="8" name="Freeform 5"/>
            <p:cNvSpPr>
              <a:spLocks/>
            </p:cNvSpPr>
            <p:nvPr/>
          </p:nvSpPr>
          <p:spPr bwMode="auto">
            <a:xfrm>
              <a:off x="5186363" y="1441451"/>
              <a:ext cx="1825625" cy="2387600"/>
            </a:xfrm>
            <a:custGeom>
              <a:avLst/>
              <a:gdLst>
                <a:gd name="T0" fmla="*/ 2244 w 2251"/>
                <a:gd name="T1" fmla="*/ 1006 h 2950"/>
                <a:gd name="T2" fmla="*/ 1720 w 2251"/>
                <a:gd name="T3" fmla="*/ 0 h 2950"/>
                <a:gd name="T4" fmla="*/ 1636 w 2251"/>
                <a:gd name="T5" fmla="*/ 119 h 2950"/>
                <a:gd name="T6" fmla="*/ 2099 w 2251"/>
                <a:gd name="T7" fmla="*/ 1008 h 2950"/>
                <a:gd name="T8" fmla="*/ 1002 w 2251"/>
                <a:gd name="T9" fmla="*/ 2130 h 2950"/>
                <a:gd name="T10" fmla="*/ 112 w 2251"/>
                <a:gd name="T11" fmla="*/ 1701 h 2950"/>
                <a:gd name="T12" fmla="*/ 0 w 2251"/>
                <a:gd name="T13" fmla="*/ 1793 h 2950"/>
                <a:gd name="T14" fmla="*/ 942 w 2251"/>
                <a:gd name="T15" fmla="*/ 2275 h 2950"/>
                <a:gd name="T16" fmla="*/ 944 w 2251"/>
                <a:gd name="T17" fmla="*/ 2475 h 2950"/>
                <a:gd name="T18" fmla="*/ 755 w 2251"/>
                <a:gd name="T19" fmla="*/ 2638 h 2950"/>
                <a:gd name="T20" fmla="*/ 516 w 2251"/>
                <a:gd name="T21" fmla="*/ 2827 h 2950"/>
                <a:gd name="T22" fmla="*/ 1082 w 2251"/>
                <a:gd name="T23" fmla="*/ 2950 h 2950"/>
                <a:gd name="T24" fmla="*/ 1082 w 2251"/>
                <a:gd name="T25" fmla="*/ 2950 h 2950"/>
                <a:gd name="T26" fmla="*/ 1110 w 2251"/>
                <a:gd name="T27" fmla="*/ 2950 h 2950"/>
                <a:gd name="T28" fmla="*/ 1148 w 2251"/>
                <a:gd name="T29" fmla="*/ 2950 h 2950"/>
                <a:gd name="T30" fmla="*/ 1148 w 2251"/>
                <a:gd name="T31" fmla="*/ 2949 h 2950"/>
                <a:gd name="T32" fmla="*/ 1672 w 2251"/>
                <a:gd name="T33" fmla="*/ 2814 h 2950"/>
                <a:gd name="T34" fmla="*/ 1390 w 2251"/>
                <a:gd name="T35" fmla="*/ 2631 h 2950"/>
                <a:gd name="T36" fmla="*/ 1209 w 2251"/>
                <a:gd name="T37" fmla="*/ 2472 h 2950"/>
                <a:gd name="T38" fmla="*/ 1206 w 2251"/>
                <a:gd name="T39" fmla="*/ 2257 h 2950"/>
                <a:gd name="T40" fmla="*/ 2244 w 2251"/>
                <a:gd name="T41" fmla="*/ 1006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1" h="2950">
                  <a:moveTo>
                    <a:pt x="2244" y="1006"/>
                  </a:moveTo>
                  <a:cubicBezTo>
                    <a:pt x="2240" y="591"/>
                    <a:pt x="2034" y="225"/>
                    <a:pt x="1720" y="0"/>
                  </a:cubicBezTo>
                  <a:cubicBezTo>
                    <a:pt x="1636" y="119"/>
                    <a:pt x="1636" y="119"/>
                    <a:pt x="1636" y="119"/>
                  </a:cubicBezTo>
                  <a:cubicBezTo>
                    <a:pt x="1913" y="317"/>
                    <a:pt x="2095" y="641"/>
                    <a:pt x="2099" y="1008"/>
                  </a:cubicBezTo>
                  <a:cubicBezTo>
                    <a:pt x="2106" y="1621"/>
                    <a:pt x="1615" y="2123"/>
                    <a:pt x="1002" y="2130"/>
                  </a:cubicBezTo>
                  <a:cubicBezTo>
                    <a:pt x="641" y="2134"/>
                    <a:pt x="318" y="1966"/>
                    <a:pt x="112" y="1701"/>
                  </a:cubicBezTo>
                  <a:cubicBezTo>
                    <a:pt x="0" y="1793"/>
                    <a:pt x="0" y="1793"/>
                    <a:pt x="0" y="1793"/>
                  </a:cubicBezTo>
                  <a:cubicBezTo>
                    <a:pt x="221" y="2076"/>
                    <a:pt x="560" y="2261"/>
                    <a:pt x="942" y="2275"/>
                  </a:cubicBezTo>
                  <a:cubicBezTo>
                    <a:pt x="944" y="2475"/>
                    <a:pt x="944" y="2475"/>
                    <a:pt x="944" y="2475"/>
                  </a:cubicBezTo>
                  <a:cubicBezTo>
                    <a:pt x="944" y="2475"/>
                    <a:pt x="886" y="2591"/>
                    <a:pt x="755" y="2638"/>
                  </a:cubicBezTo>
                  <a:cubicBezTo>
                    <a:pt x="623" y="2686"/>
                    <a:pt x="503" y="2758"/>
                    <a:pt x="516" y="2827"/>
                  </a:cubicBezTo>
                  <a:cubicBezTo>
                    <a:pt x="527" y="2892"/>
                    <a:pt x="670" y="2949"/>
                    <a:pt x="1082" y="2950"/>
                  </a:cubicBezTo>
                  <a:cubicBezTo>
                    <a:pt x="1082" y="2950"/>
                    <a:pt x="1082" y="2950"/>
                    <a:pt x="1082" y="2950"/>
                  </a:cubicBezTo>
                  <a:cubicBezTo>
                    <a:pt x="1091" y="2950"/>
                    <a:pt x="1100" y="2950"/>
                    <a:pt x="1110" y="2950"/>
                  </a:cubicBezTo>
                  <a:cubicBezTo>
                    <a:pt x="1122" y="2950"/>
                    <a:pt x="1135" y="2950"/>
                    <a:pt x="1148" y="2950"/>
                  </a:cubicBezTo>
                  <a:cubicBezTo>
                    <a:pt x="1148" y="2949"/>
                    <a:pt x="1148" y="2949"/>
                    <a:pt x="1148" y="2949"/>
                  </a:cubicBezTo>
                  <a:cubicBezTo>
                    <a:pt x="1445" y="2938"/>
                    <a:pt x="1662" y="2878"/>
                    <a:pt x="1672" y="2814"/>
                  </a:cubicBezTo>
                  <a:cubicBezTo>
                    <a:pt x="1683" y="2745"/>
                    <a:pt x="1522" y="2676"/>
                    <a:pt x="1390" y="2631"/>
                  </a:cubicBezTo>
                  <a:cubicBezTo>
                    <a:pt x="1257" y="2587"/>
                    <a:pt x="1209" y="2472"/>
                    <a:pt x="1209" y="2472"/>
                  </a:cubicBezTo>
                  <a:cubicBezTo>
                    <a:pt x="1206" y="2257"/>
                    <a:pt x="1206" y="2257"/>
                    <a:pt x="1206" y="2257"/>
                  </a:cubicBezTo>
                  <a:cubicBezTo>
                    <a:pt x="1802" y="2153"/>
                    <a:pt x="2251" y="1630"/>
                    <a:pt x="2244" y="100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p>
          </p:txBody>
        </p:sp>
        <p:sp>
          <p:nvSpPr>
            <p:cNvPr id="9" name="Freeform 6"/>
            <p:cNvSpPr>
              <a:spLocks noEditPoints="1"/>
            </p:cNvSpPr>
            <p:nvPr/>
          </p:nvSpPr>
          <p:spPr bwMode="auto">
            <a:xfrm>
              <a:off x="5189538" y="1477963"/>
              <a:ext cx="1708150" cy="1619250"/>
            </a:xfrm>
            <a:custGeom>
              <a:avLst/>
              <a:gdLst>
                <a:gd name="T0" fmla="*/ 989 w 2107"/>
                <a:gd name="T1" fmla="*/ 4 h 2000"/>
                <a:gd name="T2" fmla="*/ 593 w 2107"/>
                <a:gd name="T3" fmla="*/ 186 h 2000"/>
                <a:gd name="T4" fmla="*/ 553 w 2107"/>
                <a:gd name="T5" fmla="*/ 263 h 2000"/>
                <a:gd name="T6" fmla="*/ 530 w 2107"/>
                <a:gd name="T7" fmla="*/ 334 h 2000"/>
                <a:gd name="T8" fmla="*/ 498 w 2107"/>
                <a:gd name="T9" fmla="*/ 285 h 2000"/>
                <a:gd name="T10" fmla="*/ 465 w 2107"/>
                <a:gd name="T11" fmla="*/ 350 h 2000"/>
                <a:gd name="T12" fmla="*/ 386 w 2107"/>
                <a:gd name="T13" fmla="*/ 369 h 2000"/>
                <a:gd name="T14" fmla="*/ 306 w 2107"/>
                <a:gd name="T15" fmla="*/ 436 h 2000"/>
                <a:gd name="T16" fmla="*/ 222 w 2107"/>
                <a:gd name="T17" fmla="*/ 549 h 2000"/>
                <a:gd name="T18" fmla="*/ 147 w 2107"/>
                <a:gd name="T19" fmla="*/ 644 h 2000"/>
                <a:gd name="T20" fmla="*/ 193 w 2107"/>
                <a:gd name="T21" fmla="*/ 702 h 2000"/>
                <a:gd name="T22" fmla="*/ 222 w 2107"/>
                <a:gd name="T23" fmla="*/ 748 h 2000"/>
                <a:gd name="T24" fmla="*/ 166 w 2107"/>
                <a:gd name="T25" fmla="*/ 715 h 2000"/>
                <a:gd name="T26" fmla="*/ 128 w 2107"/>
                <a:gd name="T27" fmla="*/ 667 h 2000"/>
                <a:gd name="T28" fmla="*/ 1892 w 2107"/>
                <a:gd name="T29" fmla="*/ 673 h 2000"/>
                <a:gd name="T30" fmla="*/ 1785 w 2107"/>
                <a:gd name="T31" fmla="*/ 575 h 2000"/>
                <a:gd name="T32" fmla="*/ 1789 w 2107"/>
                <a:gd name="T33" fmla="*/ 750 h 2000"/>
                <a:gd name="T34" fmla="*/ 1633 w 2107"/>
                <a:gd name="T35" fmla="*/ 636 h 2000"/>
                <a:gd name="T36" fmla="*/ 1643 w 2107"/>
                <a:gd name="T37" fmla="*/ 729 h 2000"/>
                <a:gd name="T38" fmla="*/ 1742 w 2107"/>
                <a:gd name="T39" fmla="*/ 815 h 2000"/>
                <a:gd name="T40" fmla="*/ 1762 w 2107"/>
                <a:gd name="T41" fmla="*/ 983 h 2000"/>
                <a:gd name="T42" fmla="*/ 1705 w 2107"/>
                <a:gd name="T43" fmla="*/ 1200 h 2000"/>
                <a:gd name="T44" fmla="*/ 1607 w 2107"/>
                <a:gd name="T45" fmla="*/ 1348 h 2000"/>
                <a:gd name="T46" fmla="*/ 1454 w 2107"/>
                <a:gd name="T47" fmla="*/ 1527 h 2000"/>
                <a:gd name="T48" fmla="*/ 1352 w 2107"/>
                <a:gd name="T49" fmla="*/ 1439 h 2000"/>
                <a:gd name="T50" fmla="*/ 1321 w 2107"/>
                <a:gd name="T51" fmla="*/ 1257 h 2000"/>
                <a:gd name="T52" fmla="*/ 1280 w 2107"/>
                <a:gd name="T53" fmla="*/ 1096 h 2000"/>
                <a:gd name="T54" fmla="*/ 1203 w 2107"/>
                <a:gd name="T55" fmla="*/ 951 h 2000"/>
                <a:gd name="T56" fmla="*/ 957 w 2107"/>
                <a:gd name="T57" fmla="*/ 947 h 2000"/>
                <a:gd name="T58" fmla="*/ 853 w 2107"/>
                <a:gd name="T59" fmla="*/ 822 h 2000"/>
                <a:gd name="T60" fmla="*/ 907 w 2107"/>
                <a:gd name="T61" fmla="*/ 566 h 2000"/>
                <a:gd name="T62" fmla="*/ 1074 w 2107"/>
                <a:gd name="T63" fmla="*/ 455 h 2000"/>
                <a:gd name="T64" fmla="*/ 1213 w 2107"/>
                <a:gd name="T65" fmla="*/ 444 h 2000"/>
                <a:gd name="T66" fmla="*/ 1351 w 2107"/>
                <a:gd name="T67" fmla="*/ 525 h 2000"/>
                <a:gd name="T68" fmla="*/ 1535 w 2107"/>
                <a:gd name="T69" fmla="*/ 495 h 2000"/>
                <a:gd name="T70" fmla="*/ 1398 w 2107"/>
                <a:gd name="T71" fmla="*/ 424 h 2000"/>
                <a:gd name="T72" fmla="*/ 1449 w 2107"/>
                <a:gd name="T73" fmla="*/ 309 h 2000"/>
                <a:gd name="T74" fmla="*/ 1290 w 2107"/>
                <a:gd name="T75" fmla="*/ 368 h 2000"/>
                <a:gd name="T76" fmla="*/ 1080 w 2107"/>
                <a:gd name="T77" fmla="*/ 396 h 2000"/>
                <a:gd name="T78" fmla="*/ 1065 w 2107"/>
                <a:gd name="T79" fmla="*/ 277 h 2000"/>
                <a:gd name="T80" fmla="*/ 852 w 2107"/>
                <a:gd name="T81" fmla="*/ 198 h 2000"/>
                <a:gd name="T82" fmla="*/ 1017 w 2107"/>
                <a:gd name="T83" fmla="*/ 75 h 2000"/>
                <a:gd name="T84" fmla="*/ 111 w 2107"/>
                <a:gd name="T85" fmla="*/ 704 h 2000"/>
                <a:gd name="T86" fmla="*/ 116 w 2107"/>
                <a:gd name="T87" fmla="*/ 859 h 2000"/>
                <a:gd name="T88" fmla="*/ 167 w 2107"/>
                <a:gd name="T89" fmla="*/ 829 h 2000"/>
                <a:gd name="T90" fmla="*/ 257 w 2107"/>
                <a:gd name="T91" fmla="*/ 892 h 2000"/>
                <a:gd name="T92" fmla="*/ 354 w 2107"/>
                <a:gd name="T93" fmla="*/ 982 h 2000"/>
                <a:gd name="T94" fmla="*/ 434 w 2107"/>
                <a:gd name="T95" fmla="*/ 1068 h 2000"/>
                <a:gd name="T96" fmla="*/ 571 w 2107"/>
                <a:gd name="T97" fmla="*/ 1158 h 2000"/>
                <a:gd name="T98" fmla="*/ 536 w 2107"/>
                <a:gd name="T99" fmla="*/ 1342 h 2000"/>
                <a:gd name="T100" fmla="*/ 462 w 2107"/>
                <a:gd name="T101" fmla="*/ 1489 h 2000"/>
                <a:gd name="T102" fmla="*/ 455 w 2107"/>
                <a:gd name="T103" fmla="*/ 1685 h 2000"/>
                <a:gd name="T104" fmla="*/ 474 w 2107"/>
                <a:gd name="T105" fmla="*/ 1760 h 2000"/>
                <a:gd name="T106" fmla="*/ 303 w 2107"/>
                <a:gd name="T107" fmla="*/ 1538 h 2000"/>
                <a:gd name="T108" fmla="*/ 174 w 2107"/>
                <a:gd name="T109" fmla="*/ 1290 h 2000"/>
                <a:gd name="T110" fmla="*/ 82 w 2107"/>
                <a:gd name="T111" fmla="*/ 932 h 2000"/>
                <a:gd name="T112" fmla="*/ 1011 w 2107"/>
                <a:gd name="T113" fmla="*/ 1947 h 2000"/>
                <a:gd name="T114" fmla="*/ 750 w 2107"/>
                <a:gd name="T115" fmla="*/ 1813 h 2000"/>
                <a:gd name="T116" fmla="*/ 893 w 2107"/>
                <a:gd name="T117" fmla="*/ 1816 h 2000"/>
                <a:gd name="T118" fmla="*/ 1026 w 2107"/>
                <a:gd name="T119" fmla="*/ 1833 h 2000"/>
                <a:gd name="T120" fmla="*/ 1108 w 2107"/>
                <a:gd name="T121" fmla="*/ 1857 h 2000"/>
                <a:gd name="T122" fmla="*/ 1216 w 2107"/>
                <a:gd name="T123" fmla="*/ 1865 h 2000"/>
                <a:gd name="T124" fmla="*/ 1399 w 2107"/>
                <a:gd name="T125" fmla="*/ 186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7" h="2000">
                  <a:moveTo>
                    <a:pt x="1012" y="1993"/>
                  </a:moveTo>
                  <a:cubicBezTo>
                    <a:pt x="1185" y="1991"/>
                    <a:pt x="1347" y="1945"/>
                    <a:pt x="1488" y="1866"/>
                  </a:cubicBezTo>
                  <a:cubicBezTo>
                    <a:pt x="1629" y="1794"/>
                    <a:pt x="1780" y="1673"/>
                    <a:pt x="1894" y="1470"/>
                  </a:cubicBezTo>
                  <a:cubicBezTo>
                    <a:pt x="2107" y="1090"/>
                    <a:pt x="2050" y="635"/>
                    <a:pt x="1738" y="331"/>
                  </a:cubicBezTo>
                  <a:cubicBezTo>
                    <a:pt x="1553" y="127"/>
                    <a:pt x="1286" y="0"/>
                    <a:pt x="989" y="4"/>
                  </a:cubicBezTo>
                  <a:cubicBezTo>
                    <a:pt x="440" y="10"/>
                    <a:pt x="0" y="460"/>
                    <a:pt x="6" y="1010"/>
                  </a:cubicBezTo>
                  <a:cubicBezTo>
                    <a:pt x="12" y="1559"/>
                    <a:pt x="463" y="2000"/>
                    <a:pt x="1012" y="1993"/>
                  </a:cubicBezTo>
                  <a:close/>
                  <a:moveTo>
                    <a:pt x="475" y="208"/>
                  </a:moveTo>
                  <a:cubicBezTo>
                    <a:pt x="508" y="189"/>
                    <a:pt x="541" y="176"/>
                    <a:pt x="569" y="176"/>
                  </a:cubicBezTo>
                  <a:cubicBezTo>
                    <a:pt x="593" y="186"/>
                    <a:pt x="593" y="186"/>
                    <a:pt x="593" y="186"/>
                  </a:cubicBezTo>
                  <a:cubicBezTo>
                    <a:pt x="593" y="186"/>
                    <a:pt x="590" y="195"/>
                    <a:pt x="587" y="198"/>
                  </a:cubicBezTo>
                  <a:cubicBezTo>
                    <a:pt x="583" y="202"/>
                    <a:pt x="570" y="220"/>
                    <a:pt x="570" y="225"/>
                  </a:cubicBezTo>
                  <a:cubicBezTo>
                    <a:pt x="570" y="229"/>
                    <a:pt x="571" y="244"/>
                    <a:pt x="571" y="244"/>
                  </a:cubicBezTo>
                  <a:cubicBezTo>
                    <a:pt x="563" y="256"/>
                    <a:pt x="563" y="256"/>
                    <a:pt x="563" y="256"/>
                  </a:cubicBezTo>
                  <a:cubicBezTo>
                    <a:pt x="563" y="256"/>
                    <a:pt x="555" y="259"/>
                    <a:pt x="553" y="263"/>
                  </a:cubicBezTo>
                  <a:cubicBezTo>
                    <a:pt x="551" y="266"/>
                    <a:pt x="546" y="267"/>
                    <a:pt x="547" y="275"/>
                  </a:cubicBezTo>
                  <a:cubicBezTo>
                    <a:pt x="547" y="283"/>
                    <a:pt x="549" y="293"/>
                    <a:pt x="549" y="293"/>
                  </a:cubicBezTo>
                  <a:cubicBezTo>
                    <a:pt x="550" y="313"/>
                    <a:pt x="550" y="313"/>
                    <a:pt x="550" y="313"/>
                  </a:cubicBezTo>
                  <a:cubicBezTo>
                    <a:pt x="545" y="324"/>
                    <a:pt x="545" y="324"/>
                    <a:pt x="545" y="324"/>
                  </a:cubicBezTo>
                  <a:cubicBezTo>
                    <a:pt x="530" y="334"/>
                    <a:pt x="530" y="334"/>
                    <a:pt x="530" y="334"/>
                  </a:cubicBezTo>
                  <a:cubicBezTo>
                    <a:pt x="530" y="334"/>
                    <a:pt x="513" y="337"/>
                    <a:pt x="506" y="334"/>
                  </a:cubicBezTo>
                  <a:cubicBezTo>
                    <a:pt x="499" y="330"/>
                    <a:pt x="497" y="317"/>
                    <a:pt x="497" y="317"/>
                  </a:cubicBezTo>
                  <a:cubicBezTo>
                    <a:pt x="516" y="304"/>
                    <a:pt x="516" y="304"/>
                    <a:pt x="516" y="304"/>
                  </a:cubicBezTo>
                  <a:cubicBezTo>
                    <a:pt x="516" y="304"/>
                    <a:pt x="518" y="301"/>
                    <a:pt x="513" y="297"/>
                  </a:cubicBezTo>
                  <a:cubicBezTo>
                    <a:pt x="507" y="294"/>
                    <a:pt x="508" y="282"/>
                    <a:pt x="498" y="285"/>
                  </a:cubicBezTo>
                  <a:cubicBezTo>
                    <a:pt x="487" y="287"/>
                    <a:pt x="472" y="301"/>
                    <a:pt x="472" y="301"/>
                  </a:cubicBezTo>
                  <a:cubicBezTo>
                    <a:pt x="455" y="313"/>
                    <a:pt x="455" y="313"/>
                    <a:pt x="455" y="313"/>
                  </a:cubicBezTo>
                  <a:cubicBezTo>
                    <a:pt x="455" y="313"/>
                    <a:pt x="447" y="333"/>
                    <a:pt x="450" y="333"/>
                  </a:cubicBezTo>
                  <a:cubicBezTo>
                    <a:pt x="454" y="333"/>
                    <a:pt x="463" y="339"/>
                    <a:pt x="463" y="339"/>
                  </a:cubicBezTo>
                  <a:cubicBezTo>
                    <a:pt x="463" y="339"/>
                    <a:pt x="465" y="345"/>
                    <a:pt x="465" y="350"/>
                  </a:cubicBezTo>
                  <a:cubicBezTo>
                    <a:pt x="465" y="356"/>
                    <a:pt x="460" y="367"/>
                    <a:pt x="460" y="367"/>
                  </a:cubicBezTo>
                  <a:cubicBezTo>
                    <a:pt x="460" y="367"/>
                    <a:pt x="456" y="373"/>
                    <a:pt x="445" y="371"/>
                  </a:cubicBezTo>
                  <a:cubicBezTo>
                    <a:pt x="434" y="369"/>
                    <a:pt x="423" y="367"/>
                    <a:pt x="416" y="365"/>
                  </a:cubicBezTo>
                  <a:cubicBezTo>
                    <a:pt x="410" y="362"/>
                    <a:pt x="403" y="359"/>
                    <a:pt x="396" y="361"/>
                  </a:cubicBezTo>
                  <a:cubicBezTo>
                    <a:pt x="389" y="364"/>
                    <a:pt x="387" y="366"/>
                    <a:pt x="386" y="369"/>
                  </a:cubicBezTo>
                  <a:cubicBezTo>
                    <a:pt x="385" y="373"/>
                    <a:pt x="361" y="387"/>
                    <a:pt x="361" y="387"/>
                  </a:cubicBezTo>
                  <a:cubicBezTo>
                    <a:pt x="361" y="387"/>
                    <a:pt x="353" y="390"/>
                    <a:pt x="353" y="395"/>
                  </a:cubicBezTo>
                  <a:cubicBezTo>
                    <a:pt x="353" y="399"/>
                    <a:pt x="346" y="417"/>
                    <a:pt x="346" y="417"/>
                  </a:cubicBezTo>
                  <a:cubicBezTo>
                    <a:pt x="346" y="417"/>
                    <a:pt x="338" y="425"/>
                    <a:pt x="324" y="428"/>
                  </a:cubicBezTo>
                  <a:cubicBezTo>
                    <a:pt x="309" y="432"/>
                    <a:pt x="306" y="436"/>
                    <a:pt x="306" y="436"/>
                  </a:cubicBezTo>
                  <a:cubicBezTo>
                    <a:pt x="298" y="454"/>
                    <a:pt x="298" y="454"/>
                    <a:pt x="298" y="454"/>
                  </a:cubicBezTo>
                  <a:cubicBezTo>
                    <a:pt x="298" y="454"/>
                    <a:pt x="286" y="462"/>
                    <a:pt x="279" y="472"/>
                  </a:cubicBezTo>
                  <a:cubicBezTo>
                    <a:pt x="271" y="482"/>
                    <a:pt x="247" y="500"/>
                    <a:pt x="244" y="501"/>
                  </a:cubicBezTo>
                  <a:cubicBezTo>
                    <a:pt x="240" y="502"/>
                    <a:pt x="231" y="513"/>
                    <a:pt x="228" y="522"/>
                  </a:cubicBezTo>
                  <a:cubicBezTo>
                    <a:pt x="224" y="531"/>
                    <a:pt x="226" y="545"/>
                    <a:pt x="222" y="549"/>
                  </a:cubicBezTo>
                  <a:cubicBezTo>
                    <a:pt x="219" y="554"/>
                    <a:pt x="215" y="566"/>
                    <a:pt x="214" y="575"/>
                  </a:cubicBezTo>
                  <a:cubicBezTo>
                    <a:pt x="213" y="585"/>
                    <a:pt x="207" y="596"/>
                    <a:pt x="202" y="599"/>
                  </a:cubicBezTo>
                  <a:cubicBezTo>
                    <a:pt x="198" y="603"/>
                    <a:pt x="191" y="610"/>
                    <a:pt x="188" y="611"/>
                  </a:cubicBezTo>
                  <a:cubicBezTo>
                    <a:pt x="184" y="612"/>
                    <a:pt x="164" y="619"/>
                    <a:pt x="157" y="624"/>
                  </a:cubicBezTo>
                  <a:cubicBezTo>
                    <a:pt x="150" y="629"/>
                    <a:pt x="147" y="640"/>
                    <a:pt x="147" y="644"/>
                  </a:cubicBezTo>
                  <a:cubicBezTo>
                    <a:pt x="147" y="647"/>
                    <a:pt x="157" y="655"/>
                    <a:pt x="161" y="655"/>
                  </a:cubicBezTo>
                  <a:cubicBezTo>
                    <a:pt x="164" y="655"/>
                    <a:pt x="175" y="658"/>
                    <a:pt x="175" y="658"/>
                  </a:cubicBezTo>
                  <a:cubicBezTo>
                    <a:pt x="175" y="658"/>
                    <a:pt x="176" y="676"/>
                    <a:pt x="176" y="680"/>
                  </a:cubicBezTo>
                  <a:cubicBezTo>
                    <a:pt x="176" y="683"/>
                    <a:pt x="169" y="700"/>
                    <a:pt x="176" y="700"/>
                  </a:cubicBezTo>
                  <a:cubicBezTo>
                    <a:pt x="183" y="700"/>
                    <a:pt x="193" y="702"/>
                    <a:pt x="193" y="702"/>
                  </a:cubicBezTo>
                  <a:cubicBezTo>
                    <a:pt x="212" y="707"/>
                    <a:pt x="212" y="707"/>
                    <a:pt x="212" y="707"/>
                  </a:cubicBezTo>
                  <a:cubicBezTo>
                    <a:pt x="228" y="717"/>
                    <a:pt x="228" y="717"/>
                    <a:pt x="228" y="717"/>
                  </a:cubicBezTo>
                  <a:cubicBezTo>
                    <a:pt x="237" y="723"/>
                    <a:pt x="237" y="723"/>
                    <a:pt x="237" y="723"/>
                  </a:cubicBezTo>
                  <a:cubicBezTo>
                    <a:pt x="237" y="723"/>
                    <a:pt x="235" y="734"/>
                    <a:pt x="233" y="737"/>
                  </a:cubicBezTo>
                  <a:cubicBezTo>
                    <a:pt x="230" y="741"/>
                    <a:pt x="226" y="749"/>
                    <a:pt x="222" y="748"/>
                  </a:cubicBezTo>
                  <a:cubicBezTo>
                    <a:pt x="219" y="746"/>
                    <a:pt x="220" y="746"/>
                    <a:pt x="217" y="738"/>
                  </a:cubicBezTo>
                  <a:cubicBezTo>
                    <a:pt x="213" y="731"/>
                    <a:pt x="214" y="727"/>
                    <a:pt x="206" y="725"/>
                  </a:cubicBezTo>
                  <a:cubicBezTo>
                    <a:pt x="198" y="723"/>
                    <a:pt x="190" y="731"/>
                    <a:pt x="187" y="729"/>
                  </a:cubicBezTo>
                  <a:cubicBezTo>
                    <a:pt x="183" y="726"/>
                    <a:pt x="178" y="726"/>
                    <a:pt x="172" y="721"/>
                  </a:cubicBezTo>
                  <a:cubicBezTo>
                    <a:pt x="166" y="715"/>
                    <a:pt x="165" y="725"/>
                    <a:pt x="166" y="715"/>
                  </a:cubicBezTo>
                  <a:cubicBezTo>
                    <a:pt x="167" y="705"/>
                    <a:pt x="172" y="700"/>
                    <a:pt x="169" y="696"/>
                  </a:cubicBezTo>
                  <a:cubicBezTo>
                    <a:pt x="167" y="691"/>
                    <a:pt x="160" y="681"/>
                    <a:pt x="155" y="681"/>
                  </a:cubicBezTo>
                  <a:cubicBezTo>
                    <a:pt x="151" y="681"/>
                    <a:pt x="158" y="690"/>
                    <a:pt x="151" y="681"/>
                  </a:cubicBezTo>
                  <a:cubicBezTo>
                    <a:pt x="144" y="672"/>
                    <a:pt x="139" y="669"/>
                    <a:pt x="136" y="670"/>
                  </a:cubicBezTo>
                  <a:cubicBezTo>
                    <a:pt x="133" y="671"/>
                    <a:pt x="128" y="672"/>
                    <a:pt x="128" y="667"/>
                  </a:cubicBezTo>
                  <a:cubicBezTo>
                    <a:pt x="128" y="661"/>
                    <a:pt x="131" y="649"/>
                    <a:pt x="131" y="644"/>
                  </a:cubicBezTo>
                  <a:cubicBezTo>
                    <a:pt x="131" y="638"/>
                    <a:pt x="134" y="629"/>
                    <a:pt x="134" y="624"/>
                  </a:cubicBezTo>
                  <a:cubicBezTo>
                    <a:pt x="134" y="622"/>
                    <a:pt x="135" y="614"/>
                    <a:pt x="136" y="606"/>
                  </a:cubicBezTo>
                  <a:cubicBezTo>
                    <a:pt x="210" y="444"/>
                    <a:pt x="328" y="306"/>
                    <a:pt x="475" y="208"/>
                  </a:cubicBezTo>
                  <a:close/>
                  <a:moveTo>
                    <a:pt x="1892" y="673"/>
                  </a:moveTo>
                  <a:cubicBezTo>
                    <a:pt x="1889" y="669"/>
                    <a:pt x="1888" y="672"/>
                    <a:pt x="1879" y="660"/>
                  </a:cubicBezTo>
                  <a:cubicBezTo>
                    <a:pt x="1868" y="644"/>
                    <a:pt x="1866" y="647"/>
                    <a:pt x="1856" y="638"/>
                  </a:cubicBezTo>
                  <a:cubicBezTo>
                    <a:pt x="1847" y="629"/>
                    <a:pt x="1838" y="599"/>
                    <a:pt x="1831" y="590"/>
                  </a:cubicBezTo>
                  <a:cubicBezTo>
                    <a:pt x="1824" y="581"/>
                    <a:pt x="1803" y="579"/>
                    <a:pt x="1794" y="577"/>
                  </a:cubicBezTo>
                  <a:cubicBezTo>
                    <a:pt x="1785" y="575"/>
                    <a:pt x="1789" y="563"/>
                    <a:pt x="1785" y="575"/>
                  </a:cubicBezTo>
                  <a:cubicBezTo>
                    <a:pt x="1781" y="586"/>
                    <a:pt x="1799" y="604"/>
                    <a:pt x="1799" y="604"/>
                  </a:cubicBezTo>
                  <a:cubicBezTo>
                    <a:pt x="1799" y="641"/>
                    <a:pt x="1799" y="641"/>
                    <a:pt x="1799" y="641"/>
                  </a:cubicBezTo>
                  <a:cubicBezTo>
                    <a:pt x="1799" y="641"/>
                    <a:pt x="1813" y="675"/>
                    <a:pt x="1814" y="684"/>
                  </a:cubicBezTo>
                  <a:cubicBezTo>
                    <a:pt x="1814" y="693"/>
                    <a:pt x="1803" y="718"/>
                    <a:pt x="1803" y="718"/>
                  </a:cubicBezTo>
                  <a:cubicBezTo>
                    <a:pt x="1803" y="718"/>
                    <a:pt x="1798" y="746"/>
                    <a:pt x="1789" y="750"/>
                  </a:cubicBezTo>
                  <a:cubicBezTo>
                    <a:pt x="1780" y="755"/>
                    <a:pt x="1728" y="765"/>
                    <a:pt x="1728" y="765"/>
                  </a:cubicBezTo>
                  <a:cubicBezTo>
                    <a:pt x="1728" y="765"/>
                    <a:pt x="1712" y="747"/>
                    <a:pt x="1702" y="731"/>
                  </a:cubicBezTo>
                  <a:cubicBezTo>
                    <a:pt x="1693" y="715"/>
                    <a:pt x="1663" y="711"/>
                    <a:pt x="1659" y="704"/>
                  </a:cubicBezTo>
                  <a:cubicBezTo>
                    <a:pt x="1654" y="697"/>
                    <a:pt x="1665" y="683"/>
                    <a:pt x="1651" y="665"/>
                  </a:cubicBezTo>
                  <a:cubicBezTo>
                    <a:pt x="1637" y="647"/>
                    <a:pt x="1651" y="652"/>
                    <a:pt x="1633" y="636"/>
                  </a:cubicBezTo>
                  <a:cubicBezTo>
                    <a:pt x="1614" y="620"/>
                    <a:pt x="1614" y="620"/>
                    <a:pt x="1614" y="620"/>
                  </a:cubicBezTo>
                  <a:cubicBezTo>
                    <a:pt x="1614" y="620"/>
                    <a:pt x="1573" y="607"/>
                    <a:pt x="1587" y="629"/>
                  </a:cubicBezTo>
                  <a:cubicBezTo>
                    <a:pt x="1601" y="652"/>
                    <a:pt x="1585" y="677"/>
                    <a:pt x="1597" y="680"/>
                  </a:cubicBezTo>
                  <a:cubicBezTo>
                    <a:pt x="1608" y="682"/>
                    <a:pt x="1615" y="672"/>
                    <a:pt x="1624" y="693"/>
                  </a:cubicBezTo>
                  <a:cubicBezTo>
                    <a:pt x="1634" y="713"/>
                    <a:pt x="1636" y="722"/>
                    <a:pt x="1643" y="729"/>
                  </a:cubicBezTo>
                  <a:cubicBezTo>
                    <a:pt x="1650" y="736"/>
                    <a:pt x="1652" y="765"/>
                    <a:pt x="1662" y="768"/>
                  </a:cubicBezTo>
                  <a:cubicBezTo>
                    <a:pt x="1671" y="770"/>
                    <a:pt x="1696" y="767"/>
                    <a:pt x="1694" y="779"/>
                  </a:cubicBezTo>
                  <a:cubicBezTo>
                    <a:pt x="1692" y="790"/>
                    <a:pt x="1678" y="806"/>
                    <a:pt x="1694" y="811"/>
                  </a:cubicBezTo>
                  <a:cubicBezTo>
                    <a:pt x="1710" y="815"/>
                    <a:pt x="1712" y="822"/>
                    <a:pt x="1722" y="819"/>
                  </a:cubicBezTo>
                  <a:cubicBezTo>
                    <a:pt x="1731" y="817"/>
                    <a:pt x="1726" y="822"/>
                    <a:pt x="1742" y="815"/>
                  </a:cubicBezTo>
                  <a:cubicBezTo>
                    <a:pt x="1758" y="808"/>
                    <a:pt x="1776" y="807"/>
                    <a:pt x="1776" y="807"/>
                  </a:cubicBezTo>
                  <a:cubicBezTo>
                    <a:pt x="1776" y="807"/>
                    <a:pt x="1797" y="823"/>
                    <a:pt x="1797" y="830"/>
                  </a:cubicBezTo>
                  <a:cubicBezTo>
                    <a:pt x="1797" y="837"/>
                    <a:pt x="1791" y="876"/>
                    <a:pt x="1791" y="876"/>
                  </a:cubicBezTo>
                  <a:cubicBezTo>
                    <a:pt x="1771" y="915"/>
                    <a:pt x="1771" y="915"/>
                    <a:pt x="1771" y="915"/>
                  </a:cubicBezTo>
                  <a:cubicBezTo>
                    <a:pt x="1771" y="915"/>
                    <a:pt x="1774" y="983"/>
                    <a:pt x="1762" y="983"/>
                  </a:cubicBezTo>
                  <a:cubicBezTo>
                    <a:pt x="1751" y="983"/>
                    <a:pt x="1737" y="1013"/>
                    <a:pt x="1731" y="1018"/>
                  </a:cubicBezTo>
                  <a:cubicBezTo>
                    <a:pt x="1724" y="1022"/>
                    <a:pt x="1722" y="1068"/>
                    <a:pt x="1722" y="1068"/>
                  </a:cubicBezTo>
                  <a:cubicBezTo>
                    <a:pt x="1702" y="1093"/>
                    <a:pt x="1702" y="1093"/>
                    <a:pt x="1702" y="1093"/>
                  </a:cubicBezTo>
                  <a:cubicBezTo>
                    <a:pt x="1702" y="1093"/>
                    <a:pt x="1700" y="1128"/>
                    <a:pt x="1702" y="1137"/>
                  </a:cubicBezTo>
                  <a:cubicBezTo>
                    <a:pt x="1705" y="1146"/>
                    <a:pt x="1710" y="1182"/>
                    <a:pt x="1705" y="1200"/>
                  </a:cubicBezTo>
                  <a:cubicBezTo>
                    <a:pt x="1701" y="1219"/>
                    <a:pt x="1676" y="1237"/>
                    <a:pt x="1676" y="1237"/>
                  </a:cubicBezTo>
                  <a:cubicBezTo>
                    <a:pt x="1676" y="1237"/>
                    <a:pt x="1711" y="1269"/>
                    <a:pt x="1692" y="1274"/>
                  </a:cubicBezTo>
                  <a:cubicBezTo>
                    <a:pt x="1674" y="1278"/>
                    <a:pt x="1656" y="1306"/>
                    <a:pt x="1652" y="1313"/>
                  </a:cubicBezTo>
                  <a:cubicBezTo>
                    <a:pt x="1647" y="1320"/>
                    <a:pt x="1650" y="1333"/>
                    <a:pt x="1638" y="1336"/>
                  </a:cubicBezTo>
                  <a:cubicBezTo>
                    <a:pt x="1627" y="1338"/>
                    <a:pt x="1607" y="1341"/>
                    <a:pt x="1607" y="1348"/>
                  </a:cubicBezTo>
                  <a:cubicBezTo>
                    <a:pt x="1607" y="1354"/>
                    <a:pt x="1607" y="1382"/>
                    <a:pt x="1607" y="1382"/>
                  </a:cubicBezTo>
                  <a:cubicBezTo>
                    <a:pt x="1571" y="1435"/>
                    <a:pt x="1571" y="1435"/>
                    <a:pt x="1571" y="1435"/>
                  </a:cubicBezTo>
                  <a:cubicBezTo>
                    <a:pt x="1528" y="1472"/>
                    <a:pt x="1528" y="1472"/>
                    <a:pt x="1528" y="1472"/>
                  </a:cubicBezTo>
                  <a:cubicBezTo>
                    <a:pt x="1528" y="1472"/>
                    <a:pt x="1533" y="1497"/>
                    <a:pt x="1519" y="1499"/>
                  </a:cubicBezTo>
                  <a:cubicBezTo>
                    <a:pt x="1506" y="1502"/>
                    <a:pt x="1460" y="1520"/>
                    <a:pt x="1454" y="1527"/>
                  </a:cubicBezTo>
                  <a:cubicBezTo>
                    <a:pt x="1447" y="1534"/>
                    <a:pt x="1413" y="1550"/>
                    <a:pt x="1401" y="1551"/>
                  </a:cubicBezTo>
                  <a:cubicBezTo>
                    <a:pt x="1390" y="1551"/>
                    <a:pt x="1409" y="1582"/>
                    <a:pt x="1390" y="1551"/>
                  </a:cubicBezTo>
                  <a:cubicBezTo>
                    <a:pt x="1371" y="1519"/>
                    <a:pt x="1385" y="1539"/>
                    <a:pt x="1369" y="1503"/>
                  </a:cubicBezTo>
                  <a:cubicBezTo>
                    <a:pt x="1353" y="1467"/>
                    <a:pt x="1353" y="1494"/>
                    <a:pt x="1353" y="1467"/>
                  </a:cubicBezTo>
                  <a:cubicBezTo>
                    <a:pt x="1352" y="1439"/>
                    <a:pt x="1355" y="1465"/>
                    <a:pt x="1352" y="1439"/>
                  </a:cubicBezTo>
                  <a:cubicBezTo>
                    <a:pt x="1350" y="1414"/>
                    <a:pt x="1359" y="1432"/>
                    <a:pt x="1345" y="1403"/>
                  </a:cubicBezTo>
                  <a:cubicBezTo>
                    <a:pt x="1331" y="1374"/>
                    <a:pt x="1333" y="1383"/>
                    <a:pt x="1315" y="1365"/>
                  </a:cubicBezTo>
                  <a:cubicBezTo>
                    <a:pt x="1296" y="1347"/>
                    <a:pt x="1283" y="1365"/>
                    <a:pt x="1294" y="1335"/>
                  </a:cubicBezTo>
                  <a:cubicBezTo>
                    <a:pt x="1305" y="1305"/>
                    <a:pt x="1299" y="1335"/>
                    <a:pt x="1305" y="1305"/>
                  </a:cubicBezTo>
                  <a:cubicBezTo>
                    <a:pt x="1312" y="1276"/>
                    <a:pt x="1302" y="1271"/>
                    <a:pt x="1321" y="1257"/>
                  </a:cubicBezTo>
                  <a:cubicBezTo>
                    <a:pt x="1339" y="1243"/>
                    <a:pt x="1355" y="1241"/>
                    <a:pt x="1352" y="1223"/>
                  </a:cubicBezTo>
                  <a:cubicBezTo>
                    <a:pt x="1350" y="1205"/>
                    <a:pt x="1349" y="1198"/>
                    <a:pt x="1345" y="1186"/>
                  </a:cubicBezTo>
                  <a:cubicBezTo>
                    <a:pt x="1340" y="1175"/>
                    <a:pt x="1322" y="1157"/>
                    <a:pt x="1319" y="1150"/>
                  </a:cubicBezTo>
                  <a:cubicBezTo>
                    <a:pt x="1317" y="1143"/>
                    <a:pt x="1317" y="1148"/>
                    <a:pt x="1303" y="1128"/>
                  </a:cubicBezTo>
                  <a:cubicBezTo>
                    <a:pt x="1289" y="1107"/>
                    <a:pt x="1280" y="1096"/>
                    <a:pt x="1280" y="1096"/>
                  </a:cubicBezTo>
                  <a:cubicBezTo>
                    <a:pt x="1280" y="1096"/>
                    <a:pt x="1275" y="1048"/>
                    <a:pt x="1275" y="1030"/>
                  </a:cubicBezTo>
                  <a:cubicBezTo>
                    <a:pt x="1274" y="1012"/>
                    <a:pt x="1268" y="1041"/>
                    <a:pt x="1274" y="1012"/>
                  </a:cubicBezTo>
                  <a:cubicBezTo>
                    <a:pt x="1281" y="982"/>
                    <a:pt x="1283" y="964"/>
                    <a:pt x="1283" y="964"/>
                  </a:cubicBezTo>
                  <a:cubicBezTo>
                    <a:pt x="1283" y="964"/>
                    <a:pt x="1249" y="941"/>
                    <a:pt x="1235" y="944"/>
                  </a:cubicBezTo>
                  <a:cubicBezTo>
                    <a:pt x="1221" y="946"/>
                    <a:pt x="1224" y="967"/>
                    <a:pt x="1203" y="951"/>
                  </a:cubicBezTo>
                  <a:cubicBezTo>
                    <a:pt x="1182" y="935"/>
                    <a:pt x="1187" y="924"/>
                    <a:pt x="1180" y="919"/>
                  </a:cubicBezTo>
                  <a:cubicBezTo>
                    <a:pt x="1173" y="915"/>
                    <a:pt x="1159" y="913"/>
                    <a:pt x="1148" y="922"/>
                  </a:cubicBezTo>
                  <a:cubicBezTo>
                    <a:pt x="1137" y="931"/>
                    <a:pt x="1112" y="931"/>
                    <a:pt x="1091" y="941"/>
                  </a:cubicBezTo>
                  <a:cubicBezTo>
                    <a:pt x="1071" y="950"/>
                    <a:pt x="1064" y="948"/>
                    <a:pt x="1036" y="948"/>
                  </a:cubicBezTo>
                  <a:cubicBezTo>
                    <a:pt x="1009" y="948"/>
                    <a:pt x="977" y="958"/>
                    <a:pt x="957" y="947"/>
                  </a:cubicBezTo>
                  <a:cubicBezTo>
                    <a:pt x="936" y="936"/>
                    <a:pt x="934" y="952"/>
                    <a:pt x="925" y="929"/>
                  </a:cubicBezTo>
                  <a:cubicBezTo>
                    <a:pt x="915" y="906"/>
                    <a:pt x="924" y="908"/>
                    <a:pt x="904" y="897"/>
                  </a:cubicBezTo>
                  <a:cubicBezTo>
                    <a:pt x="883" y="886"/>
                    <a:pt x="879" y="895"/>
                    <a:pt x="876" y="875"/>
                  </a:cubicBezTo>
                  <a:cubicBezTo>
                    <a:pt x="874" y="854"/>
                    <a:pt x="885" y="859"/>
                    <a:pt x="869" y="841"/>
                  </a:cubicBezTo>
                  <a:cubicBezTo>
                    <a:pt x="853" y="822"/>
                    <a:pt x="878" y="850"/>
                    <a:pt x="853" y="822"/>
                  </a:cubicBezTo>
                  <a:cubicBezTo>
                    <a:pt x="827" y="795"/>
                    <a:pt x="818" y="818"/>
                    <a:pt x="827" y="795"/>
                  </a:cubicBezTo>
                  <a:cubicBezTo>
                    <a:pt x="836" y="773"/>
                    <a:pt x="843" y="786"/>
                    <a:pt x="843" y="759"/>
                  </a:cubicBezTo>
                  <a:cubicBezTo>
                    <a:pt x="843" y="731"/>
                    <a:pt x="884" y="770"/>
                    <a:pt x="858" y="715"/>
                  </a:cubicBezTo>
                  <a:cubicBezTo>
                    <a:pt x="833" y="661"/>
                    <a:pt x="828" y="672"/>
                    <a:pt x="851" y="631"/>
                  </a:cubicBezTo>
                  <a:cubicBezTo>
                    <a:pt x="873" y="590"/>
                    <a:pt x="902" y="576"/>
                    <a:pt x="907" y="566"/>
                  </a:cubicBezTo>
                  <a:cubicBezTo>
                    <a:pt x="911" y="557"/>
                    <a:pt x="920" y="534"/>
                    <a:pt x="929" y="527"/>
                  </a:cubicBezTo>
                  <a:cubicBezTo>
                    <a:pt x="938" y="520"/>
                    <a:pt x="931" y="514"/>
                    <a:pt x="952" y="516"/>
                  </a:cubicBezTo>
                  <a:cubicBezTo>
                    <a:pt x="972" y="518"/>
                    <a:pt x="995" y="508"/>
                    <a:pt x="1009" y="495"/>
                  </a:cubicBezTo>
                  <a:cubicBezTo>
                    <a:pt x="1022" y="481"/>
                    <a:pt x="1040" y="460"/>
                    <a:pt x="1049" y="458"/>
                  </a:cubicBezTo>
                  <a:cubicBezTo>
                    <a:pt x="1058" y="455"/>
                    <a:pt x="1054" y="460"/>
                    <a:pt x="1074" y="455"/>
                  </a:cubicBezTo>
                  <a:cubicBezTo>
                    <a:pt x="1095" y="450"/>
                    <a:pt x="1099" y="448"/>
                    <a:pt x="1113" y="448"/>
                  </a:cubicBezTo>
                  <a:cubicBezTo>
                    <a:pt x="1127" y="448"/>
                    <a:pt x="1099" y="453"/>
                    <a:pt x="1138" y="445"/>
                  </a:cubicBezTo>
                  <a:cubicBezTo>
                    <a:pt x="1177" y="438"/>
                    <a:pt x="1168" y="438"/>
                    <a:pt x="1177" y="438"/>
                  </a:cubicBezTo>
                  <a:cubicBezTo>
                    <a:pt x="1186" y="438"/>
                    <a:pt x="1181" y="440"/>
                    <a:pt x="1197" y="442"/>
                  </a:cubicBezTo>
                  <a:cubicBezTo>
                    <a:pt x="1213" y="444"/>
                    <a:pt x="1211" y="410"/>
                    <a:pt x="1213" y="444"/>
                  </a:cubicBezTo>
                  <a:cubicBezTo>
                    <a:pt x="1216" y="479"/>
                    <a:pt x="1200" y="495"/>
                    <a:pt x="1228" y="497"/>
                  </a:cubicBezTo>
                  <a:cubicBezTo>
                    <a:pt x="1255" y="499"/>
                    <a:pt x="1228" y="499"/>
                    <a:pt x="1255" y="499"/>
                  </a:cubicBezTo>
                  <a:cubicBezTo>
                    <a:pt x="1282" y="498"/>
                    <a:pt x="1275" y="503"/>
                    <a:pt x="1289" y="510"/>
                  </a:cubicBezTo>
                  <a:cubicBezTo>
                    <a:pt x="1303" y="516"/>
                    <a:pt x="1310" y="525"/>
                    <a:pt x="1331" y="525"/>
                  </a:cubicBezTo>
                  <a:cubicBezTo>
                    <a:pt x="1351" y="525"/>
                    <a:pt x="1322" y="555"/>
                    <a:pt x="1351" y="525"/>
                  </a:cubicBezTo>
                  <a:cubicBezTo>
                    <a:pt x="1380" y="495"/>
                    <a:pt x="1328" y="491"/>
                    <a:pt x="1380" y="495"/>
                  </a:cubicBezTo>
                  <a:cubicBezTo>
                    <a:pt x="1433" y="499"/>
                    <a:pt x="1440" y="510"/>
                    <a:pt x="1449" y="506"/>
                  </a:cubicBezTo>
                  <a:cubicBezTo>
                    <a:pt x="1458" y="501"/>
                    <a:pt x="1460" y="510"/>
                    <a:pt x="1483" y="498"/>
                  </a:cubicBezTo>
                  <a:cubicBezTo>
                    <a:pt x="1506" y="487"/>
                    <a:pt x="1508" y="487"/>
                    <a:pt x="1517" y="491"/>
                  </a:cubicBezTo>
                  <a:cubicBezTo>
                    <a:pt x="1526" y="496"/>
                    <a:pt x="1527" y="516"/>
                    <a:pt x="1535" y="495"/>
                  </a:cubicBezTo>
                  <a:cubicBezTo>
                    <a:pt x="1544" y="475"/>
                    <a:pt x="1563" y="481"/>
                    <a:pt x="1535" y="468"/>
                  </a:cubicBezTo>
                  <a:cubicBezTo>
                    <a:pt x="1508" y="455"/>
                    <a:pt x="1499" y="471"/>
                    <a:pt x="1494" y="453"/>
                  </a:cubicBezTo>
                  <a:cubicBezTo>
                    <a:pt x="1489" y="434"/>
                    <a:pt x="1516" y="439"/>
                    <a:pt x="1489" y="434"/>
                  </a:cubicBezTo>
                  <a:cubicBezTo>
                    <a:pt x="1462" y="430"/>
                    <a:pt x="1466" y="430"/>
                    <a:pt x="1446" y="423"/>
                  </a:cubicBezTo>
                  <a:cubicBezTo>
                    <a:pt x="1425" y="417"/>
                    <a:pt x="1405" y="445"/>
                    <a:pt x="1398" y="424"/>
                  </a:cubicBezTo>
                  <a:cubicBezTo>
                    <a:pt x="1391" y="404"/>
                    <a:pt x="1352" y="438"/>
                    <a:pt x="1391" y="404"/>
                  </a:cubicBezTo>
                  <a:cubicBezTo>
                    <a:pt x="1429" y="369"/>
                    <a:pt x="1413" y="355"/>
                    <a:pt x="1438" y="362"/>
                  </a:cubicBezTo>
                  <a:cubicBezTo>
                    <a:pt x="1463" y="369"/>
                    <a:pt x="1457" y="391"/>
                    <a:pt x="1472" y="378"/>
                  </a:cubicBezTo>
                  <a:cubicBezTo>
                    <a:pt x="1488" y="364"/>
                    <a:pt x="1518" y="354"/>
                    <a:pt x="1488" y="334"/>
                  </a:cubicBezTo>
                  <a:cubicBezTo>
                    <a:pt x="1458" y="314"/>
                    <a:pt x="1479" y="323"/>
                    <a:pt x="1449" y="309"/>
                  </a:cubicBezTo>
                  <a:cubicBezTo>
                    <a:pt x="1419" y="296"/>
                    <a:pt x="1393" y="363"/>
                    <a:pt x="1379" y="354"/>
                  </a:cubicBezTo>
                  <a:cubicBezTo>
                    <a:pt x="1365" y="345"/>
                    <a:pt x="1358" y="338"/>
                    <a:pt x="1349" y="343"/>
                  </a:cubicBezTo>
                  <a:cubicBezTo>
                    <a:pt x="1340" y="347"/>
                    <a:pt x="1340" y="372"/>
                    <a:pt x="1338" y="391"/>
                  </a:cubicBezTo>
                  <a:cubicBezTo>
                    <a:pt x="1336" y="409"/>
                    <a:pt x="1354" y="413"/>
                    <a:pt x="1325" y="400"/>
                  </a:cubicBezTo>
                  <a:cubicBezTo>
                    <a:pt x="1295" y="386"/>
                    <a:pt x="1356" y="393"/>
                    <a:pt x="1290" y="368"/>
                  </a:cubicBezTo>
                  <a:cubicBezTo>
                    <a:pt x="1223" y="344"/>
                    <a:pt x="1201" y="351"/>
                    <a:pt x="1192" y="360"/>
                  </a:cubicBezTo>
                  <a:cubicBezTo>
                    <a:pt x="1183" y="369"/>
                    <a:pt x="1169" y="367"/>
                    <a:pt x="1162" y="374"/>
                  </a:cubicBezTo>
                  <a:cubicBezTo>
                    <a:pt x="1156" y="381"/>
                    <a:pt x="1183" y="397"/>
                    <a:pt x="1156" y="381"/>
                  </a:cubicBezTo>
                  <a:cubicBezTo>
                    <a:pt x="1128" y="366"/>
                    <a:pt x="1101" y="391"/>
                    <a:pt x="1101" y="391"/>
                  </a:cubicBezTo>
                  <a:cubicBezTo>
                    <a:pt x="1101" y="391"/>
                    <a:pt x="1092" y="386"/>
                    <a:pt x="1080" y="396"/>
                  </a:cubicBezTo>
                  <a:cubicBezTo>
                    <a:pt x="1069" y="405"/>
                    <a:pt x="1046" y="412"/>
                    <a:pt x="1033" y="408"/>
                  </a:cubicBezTo>
                  <a:cubicBezTo>
                    <a:pt x="1019" y="403"/>
                    <a:pt x="989" y="413"/>
                    <a:pt x="1014" y="380"/>
                  </a:cubicBezTo>
                  <a:cubicBezTo>
                    <a:pt x="1039" y="348"/>
                    <a:pt x="1021" y="367"/>
                    <a:pt x="1059" y="350"/>
                  </a:cubicBezTo>
                  <a:cubicBezTo>
                    <a:pt x="1098" y="334"/>
                    <a:pt x="1155" y="331"/>
                    <a:pt x="1105" y="320"/>
                  </a:cubicBezTo>
                  <a:cubicBezTo>
                    <a:pt x="1054" y="309"/>
                    <a:pt x="1132" y="308"/>
                    <a:pt x="1065" y="277"/>
                  </a:cubicBezTo>
                  <a:cubicBezTo>
                    <a:pt x="999" y="246"/>
                    <a:pt x="997" y="290"/>
                    <a:pt x="999" y="246"/>
                  </a:cubicBezTo>
                  <a:cubicBezTo>
                    <a:pt x="1001" y="203"/>
                    <a:pt x="994" y="201"/>
                    <a:pt x="980" y="203"/>
                  </a:cubicBezTo>
                  <a:cubicBezTo>
                    <a:pt x="967" y="205"/>
                    <a:pt x="926" y="215"/>
                    <a:pt x="910" y="218"/>
                  </a:cubicBezTo>
                  <a:cubicBezTo>
                    <a:pt x="894" y="220"/>
                    <a:pt x="912" y="233"/>
                    <a:pt x="882" y="215"/>
                  </a:cubicBezTo>
                  <a:cubicBezTo>
                    <a:pt x="852" y="198"/>
                    <a:pt x="841" y="225"/>
                    <a:pt x="852" y="198"/>
                  </a:cubicBezTo>
                  <a:cubicBezTo>
                    <a:pt x="863" y="170"/>
                    <a:pt x="866" y="166"/>
                    <a:pt x="884" y="149"/>
                  </a:cubicBezTo>
                  <a:cubicBezTo>
                    <a:pt x="902" y="133"/>
                    <a:pt x="897" y="74"/>
                    <a:pt x="942" y="96"/>
                  </a:cubicBezTo>
                  <a:cubicBezTo>
                    <a:pt x="988" y="119"/>
                    <a:pt x="970" y="112"/>
                    <a:pt x="1007" y="114"/>
                  </a:cubicBezTo>
                  <a:cubicBezTo>
                    <a:pt x="1043" y="116"/>
                    <a:pt x="1059" y="109"/>
                    <a:pt x="1059" y="102"/>
                  </a:cubicBezTo>
                  <a:cubicBezTo>
                    <a:pt x="1059" y="95"/>
                    <a:pt x="1017" y="75"/>
                    <a:pt x="1017" y="75"/>
                  </a:cubicBezTo>
                  <a:cubicBezTo>
                    <a:pt x="1017" y="75"/>
                    <a:pt x="1004" y="80"/>
                    <a:pt x="1008" y="73"/>
                  </a:cubicBezTo>
                  <a:cubicBezTo>
                    <a:pt x="1013" y="66"/>
                    <a:pt x="1022" y="52"/>
                    <a:pt x="1022" y="52"/>
                  </a:cubicBezTo>
                  <a:cubicBezTo>
                    <a:pt x="1019" y="50"/>
                    <a:pt x="1019" y="50"/>
                    <a:pt x="1019" y="50"/>
                  </a:cubicBezTo>
                  <a:cubicBezTo>
                    <a:pt x="1420" y="57"/>
                    <a:pt x="1761" y="314"/>
                    <a:pt x="1892" y="673"/>
                  </a:cubicBezTo>
                  <a:close/>
                  <a:moveTo>
                    <a:pt x="111" y="704"/>
                  </a:moveTo>
                  <a:cubicBezTo>
                    <a:pt x="111" y="712"/>
                    <a:pt x="114" y="719"/>
                    <a:pt x="113" y="727"/>
                  </a:cubicBezTo>
                  <a:cubicBezTo>
                    <a:pt x="111" y="734"/>
                    <a:pt x="111" y="733"/>
                    <a:pt x="111" y="757"/>
                  </a:cubicBezTo>
                  <a:cubicBezTo>
                    <a:pt x="112" y="781"/>
                    <a:pt x="118" y="788"/>
                    <a:pt x="115" y="795"/>
                  </a:cubicBezTo>
                  <a:cubicBezTo>
                    <a:pt x="112" y="803"/>
                    <a:pt x="108" y="813"/>
                    <a:pt x="106" y="823"/>
                  </a:cubicBezTo>
                  <a:cubicBezTo>
                    <a:pt x="105" y="832"/>
                    <a:pt x="113" y="854"/>
                    <a:pt x="116" y="859"/>
                  </a:cubicBezTo>
                  <a:cubicBezTo>
                    <a:pt x="119" y="864"/>
                    <a:pt x="119" y="865"/>
                    <a:pt x="123" y="870"/>
                  </a:cubicBezTo>
                  <a:cubicBezTo>
                    <a:pt x="128" y="874"/>
                    <a:pt x="116" y="892"/>
                    <a:pt x="128" y="874"/>
                  </a:cubicBezTo>
                  <a:cubicBezTo>
                    <a:pt x="140" y="856"/>
                    <a:pt x="144" y="848"/>
                    <a:pt x="144" y="848"/>
                  </a:cubicBezTo>
                  <a:cubicBezTo>
                    <a:pt x="152" y="839"/>
                    <a:pt x="152" y="839"/>
                    <a:pt x="152" y="839"/>
                  </a:cubicBezTo>
                  <a:cubicBezTo>
                    <a:pt x="152" y="839"/>
                    <a:pt x="152" y="827"/>
                    <a:pt x="167" y="829"/>
                  </a:cubicBezTo>
                  <a:cubicBezTo>
                    <a:pt x="182" y="832"/>
                    <a:pt x="184" y="829"/>
                    <a:pt x="188" y="835"/>
                  </a:cubicBezTo>
                  <a:cubicBezTo>
                    <a:pt x="193" y="841"/>
                    <a:pt x="183" y="857"/>
                    <a:pt x="190" y="858"/>
                  </a:cubicBezTo>
                  <a:cubicBezTo>
                    <a:pt x="198" y="860"/>
                    <a:pt x="220" y="849"/>
                    <a:pt x="227" y="850"/>
                  </a:cubicBezTo>
                  <a:cubicBezTo>
                    <a:pt x="233" y="852"/>
                    <a:pt x="240" y="853"/>
                    <a:pt x="243" y="864"/>
                  </a:cubicBezTo>
                  <a:cubicBezTo>
                    <a:pt x="247" y="874"/>
                    <a:pt x="251" y="889"/>
                    <a:pt x="257" y="892"/>
                  </a:cubicBezTo>
                  <a:cubicBezTo>
                    <a:pt x="264" y="895"/>
                    <a:pt x="262" y="909"/>
                    <a:pt x="265" y="918"/>
                  </a:cubicBezTo>
                  <a:cubicBezTo>
                    <a:pt x="268" y="927"/>
                    <a:pt x="290" y="933"/>
                    <a:pt x="294" y="933"/>
                  </a:cubicBezTo>
                  <a:cubicBezTo>
                    <a:pt x="299" y="933"/>
                    <a:pt x="320" y="936"/>
                    <a:pt x="326" y="939"/>
                  </a:cubicBezTo>
                  <a:cubicBezTo>
                    <a:pt x="333" y="942"/>
                    <a:pt x="327" y="952"/>
                    <a:pt x="339" y="955"/>
                  </a:cubicBezTo>
                  <a:cubicBezTo>
                    <a:pt x="351" y="958"/>
                    <a:pt x="354" y="982"/>
                    <a:pt x="354" y="982"/>
                  </a:cubicBezTo>
                  <a:cubicBezTo>
                    <a:pt x="354" y="982"/>
                    <a:pt x="359" y="1004"/>
                    <a:pt x="356" y="1010"/>
                  </a:cubicBezTo>
                  <a:cubicBezTo>
                    <a:pt x="353" y="1016"/>
                    <a:pt x="355" y="1027"/>
                    <a:pt x="362" y="1028"/>
                  </a:cubicBezTo>
                  <a:cubicBezTo>
                    <a:pt x="370" y="1029"/>
                    <a:pt x="390" y="1032"/>
                    <a:pt x="390" y="1032"/>
                  </a:cubicBezTo>
                  <a:cubicBezTo>
                    <a:pt x="390" y="1032"/>
                    <a:pt x="379" y="1047"/>
                    <a:pt x="396" y="1053"/>
                  </a:cubicBezTo>
                  <a:cubicBezTo>
                    <a:pt x="413" y="1059"/>
                    <a:pt x="430" y="1065"/>
                    <a:pt x="434" y="1068"/>
                  </a:cubicBezTo>
                  <a:cubicBezTo>
                    <a:pt x="439" y="1071"/>
                    <a:pt x="424" y="1085"/>
                    <a:pt x="444" y="1083"/>
                  </a:cubicBezTo>
                  <a:cubicBezTo>
                    <a:pt x="463" y="1082"/>
                    <a:pt x="482" y="1078"/>
                    <a:pt x="491" y="1086"/>
                  </a:cubicBezTo>
                  <a:cubicBezTo>
                    <a:pt x="500" y="1093"/>
                    <a:pt x="492" y="1104"/>
                    <a:pt x="517" y="1117"/>
                  </a:cubicBezTo>
                  <a:cubicBezTo>
                    <a:pt x="541" y="1131"/>
                    <a:pt x="549" y="1135"/>
                    <a:pt x="555" y="1138"/>
                  </a:cubicBezTo>
                  <a:cubicBezTo>
                    <a:pt x="561" y="1141"/>
                    <a:pt x="573" y="1140"/>
                    <a:pt x="571" y="1158"/>
                  </a:cubicBezTo>
                  <a:cubicBezTo>
                    <a:pt x="568" y="1176"/>
                    <a:pt x="565" y="1188"/>
                    <a:pt x="556" y="1196"/>
                  </a:cubicBezTo>
                  <a:cubicBezTo>
                    <a:pt x="547" y="1204"/>
                    <a:pt x="535" y="1228"/>
                    <a:pt x="529" y="1236"/>
                  </a:cubicBezTo>
                  <a:cubicBezTo>
                    <a:pt x="523" y="1244"/>
                    <a:pt x="517" y="1257"/>
                    <a:pt x="523" y="1269"/>
                  </a:cubicBezTo>
                  <a:cubicBezTo>
                    <a:pt x="529" y="1281"/>
                    <a:pt x="537" y="1295"/>
                    <a:pt x="537" y="1303"/>
                  </a:cubicBezTo>
                  <a:cubicBezTo>
                    <a:pt x="537" y="1310"/>
                    <a:pt x="541" y="1333"/>
                    <a:pt x="536" y="1342"/>
                  </a:cubicBezTo>
                  <a:cubicBezTo>
                    <a:pt x="532" y="1351"/>
                    <a:pt x="523" y="1368"/>
                    <a:pt x="523" y="1368"/>
                  </a:cubicBezTo>
                  <a:cubicBezTo>
                    <a:pt x="523" y="1368"/>
                    <a:pt x="540" y="1382"/>
                    <a:pt x="528" y="1394"/>
                  </a:cubicBezTo>
                  <a:cubicBezTo>
                    <a:pt x="516" y="1406"/>
                    <a:pt x="498" y="1420"/>
                    <a:pt x="489" y="1423"/>
                  </a:cubicBezTo>
                  <a:cubicBezTo>
                    <a:pt x="479" y="1427"/>
                    <a:pt x="461" y="1443"/>
                    <a:pt x="461" y="1443"/>
                  </a:cubicBezTo>
                  <a:cubicBezTo>
                    <a:pt x="461" y="1443"/>
                    <a:pt x="463" y="1481"/>
                    <a:pt x="462" y="1489"/>
                  </a:cubicBezTo>
                  <a:cubicBezTo>
                    <a:pt x="461" y="1497"/>
                    <a:pt x="426" y="1558"/>
                    <a:pt x="439" y="1571"/>
                  </a:cubicBezTo>
                  <a:cubicBezTo>
                    <a:pt x="451" y="1585"/>
                    <a:pt x="453" y="1600"/>
                    <a:pt x="450" y="1609"/>
                  </a:cubicBezTo>
                  <a:cubicBezTo>
                    <a:pt x="447" y="1618"/>
                    <a:pt x="442" y="1617"/>
                    <a:pt x="439" y="1625"/>
                  </a:cubicBezTo>
                  <a:cubicBezTo>
                    <a:pt x="436" y="1632"/>
                    <a:pt x="413" y="1626"/>
                    <a:pt x="427" y="1648"/>
                  </a:cubicBezTo>
                  <a:cubicBezTo>
                    <a:pt x="441" y="1669"/>
                    <a:pt x="449" y="1673"/>
                    <a:pt x="455" y="1685"/>
                  </a:cubicBezTo>
                  <a:cubicBezTo>
                    <a:pt x="461" y="1697"/>
                    <a:pt x="460" y="1702"/>
                    <a:pt x="469" y="1714"/>
                  </a:cubicBezTo>
                  <a:cubicBezTo>
                    <a:pt x="478" y="1726"/>
                    <a:pt x="483" y="1738"/>
                    <a:pt x="494" y="1747"/>
                  </a:cubicBezTo>
                  <a:cubicBezTo>
                    <a:pt x="505" y="1756"/>
                    <a:pt x="517" y="1762"/>
                    <a:pt x="517" y="1773"/>
                  </a:cubicBezTo>
                  <a:cubicBezTo>
                    <a:pt x="517" y="1783"/>
                    <a:pt x="540" y="1807"/>
                    <a:pt x="512" y="1789"/>
                  </a:cubicBezTo>
                  <a:cubicBezTo>
                    <a:pt x="485" y="1772"/>
                    <a:pt x="509" y="1788"/>
                    <a:pt x="474" y="1760"/>
                  </a:cubicBezTo>
                  <a:cubicBezTo>
                    <a:pt x="439" y="1731"/>
                    <a:pt x="430" y="1743"/>
                    <a:pt x="414" y="1725"/>
                  </a:cubicBezTo>
                  <a:cubicBezTo>
                    <a:pt x="399" y="1707"/>
                    <a:pt x="423" y="1771"/>
                    <a:pt x="393" y="1695"/>
                  </a:cubicBezTo>
                  <a:cubicBezTo>
                    <a:pt x="363" y="1619"/>
                    <a:pt x="356" y="1629"/>
                    <a:pt x="348" y="1612"/>
                  </a:cubicBezTo>
                  <a:cubicBezTo>
                    <a:pt x="340" y="1595"/>
                    <a:pt x="346" y="1613"/>
                    <a:pt x="325" y="1576"/>
                  </a:cubicBezTo>
                  <a:cubicBezTo>
                    <a:pt x="303" y="1538"/>
                    <a:pt x="321" y="1562"/>
                    <a:pt x="303" y="1538"/>
                  </a:cubicBezTo>
                  <a:cubicBezTo>
                    <a:pt x="284" y="1514"/>
                    <a:pt x="283" y="1547"/>
                    <a:pt x="274" y="1503"/>
                  </a:cubicBezTo>
                  <a:cubicBezTo>
                    <a:pt x="264" y="1459"/>
                    <a:pt x="263" y="1488"/>
                    <a:pt x="250" y="1438"/>
                  </a:cubicBezTo>
                  <a:cubicBezTo>
                    <a:pt x="237" y="1388"/>
                    <a:pt x="259" y="1386"/>
                    <a:pt x="231" y="1362"/>
                  </a:cubicBezTo>
                  <a:cubicBezTo>
                    <a:pt x="203" y="1338"/>
                    <a:pt x="205" y="1351"/>
                    <a:pt x="196" y="1334"/>
                  </a:cubicBezTo>
                  <a:cubicBezTo>
                    <a:pt x="186" y="1317"/>
                    <a:pt x="199" y="1332"/>
                    <a:pt x="174" y="1290"/>
                  </a:cubicBezTo>
                  <a:cubicBezTo>
                    <a:pt x="149" y="1248"/>
                    <a:pt x="115" y="1231"/>
                    <a:pt x="116" y="1158"/>
                  </a:cubicBezTo>
                  <a:cubicBezTo>
                    <a:pt x="117" y="1086"/>
                    <a:pt x="117" y="1073"/>
                    <a:pt x="117" y="1073"/>
                  </a:cubicBezTo>
                  <a:cubicBezTo>
                    <a:pt x="117" y="1073"/>
                    <a:pt x="80" y="1045"/>
                    <a:pt x="92" y="1002"/>
                  </a:cubicBezTo>
                  <a:cubicBezTo>
                    <a:pt x="103" y="959"/>
                    <a:pt x="108" y="973"/>
                    <a:pt x="103" y="959"/>
                  </a:cubicBezTo>
                  <a:cubicBezTo>
                    <a:pt x="98" y="946"/>
                    <a:pt x="94" y="949"/>
                    <a:pt x="82" y="932"/>
                  </a:cubicBezTo>
                  <a:cubicBezTo>
                    <a:pt x="69" y="916"/>
                    <a:pt x="68" y="917"/>
                    <a:pt x="65" y="907"/>
                  </a:cubicBezTo>
                  <a:cubicBezTo>
                    <a:pt x="63" y="901"/>
                    <a:pt x="60" y="890"/>
                    <a:pt x="59" y="883"/>
                  </a:cubicBezTo>
                  <a:cubicBezTo>
                    <a:pt x="66" y="819"/>
                    <a:pt x="81" y="757"/>
                    <a:pt x="100" y="698"/>
                  </a:cubicBezTo>
                  <a:cubicBezTo>
                    <a:pt x="104" y="698"/>
                    <a:pt x="111" y="698"/>
                    <a:pt x="111" y="704"/>
                  </a:cubicBezTo>
                  <a:close/>
                  <a:moveTo>
                    <a:pt x="1011" y="1947"/>
                  </a:moveTo>
                  <a:cubicBezTo>
                    <a:pt x="898" y="1949"/>
                    <a:pt x="789" y="1930"/>
                    <a:pt x="687" y="1895"/>
                  </a:cubicBezTo>
                  <a:cubicBezTo>
                    <a:pt x="684" y="1891"/>
                    <a:pt x="681" y="1888"/>
                    <a:pt x="680" y="1885"/>
                  </a:cubicBezTo>
                  <a:cubicBezTo>
                    <a:pt x="680" y="1885"/>
                    <a:pt x="675" y="1844"/>
                    <a:pt x="684" y="1844"/>
                  </a:cubicBezTo>
                  <a:cubicBezTo>
                    <a:pt x="693" y="1844"/>
                    <a:pt x="707" y="1850"/>
                    <a:pt x="720" y="1839"/>
                  </a:cubicBezTo>
                  <a:cubicBezTo>
                    <a:pt x="734" y="1827"/>
                    <a:pt x="750" y="1813"/>
                    <a:pt x="750" y="1813"/>
                  </a:cubicBezTo>
                  <a:cubicBezTo>
                    <a:pt x="752" y="1832"/>
                    <a:pt x="752" y="1832"/>
                    <a:pt x="752" y="1832"/>
                  </a:cubicBezTo>
                  <a:cubicBezTo>
                    <a:pt x="752" y="1832"/>
                    <a:pt x="739" y="1834"/>
                    <a:pt x="782" y="1827"/>
                  </a:cubicBezTo>
                  <a:cubicBezTo>
                    <a:pt x="825" y="1819"/>
                    <a:pt x="825" y="1824"/>
                    <a:pt x="841" y="1817"/>
                  </a:cubicBezTo>
                  <a:cubicBezTo>
                    <a:pt x="857" y="1810"/>
                    <a:pt x="875" y="1776"/>
                    <a:pt x="884" y="1796"/>
                  </a:cubicBezTo>
                  <a:cubicBezTo>
                    <a:pt x="893" y="1816"/>
                    <a:pt x="873" y="1807"/>
                    <a:pt x="893" y="1816"/>
                  </a:cubicBezTo>
                  <a:cubicBezTo>
                    <a:pt x="914" y="1825"/>
                    <a:pt x="953" y="1811"/>
                    <a:pt x="953" y="1811"/>
                  </a:cubicBezTo>
                  <a:cubicBezTo>
                    <a:pt x="953" y="1811"/>
                    <a:pt x="1019" y="1815"/>
                    <a:pt x="1026" y="1808"/>
                  </a:cubicBezTo>
                  <a:cubicBezTo>
                    <a:pt x="1033" y="1801"/>
                    <a:pt x="1032" y="1790"/>
                    <a:pt x="1044" y="1792"/>
                  </a:cubicBezTo>
                  <a:cubicBezTo>
                    <a:pt x="1055" y="1794"/>
                    <a:pt x="1062" y="1812"/>
                    <a:pt x="1062" y="1812"/>
                  </a:cubicBezTo>
                  <a:cubicBezTo>
                    <a:pt x="1026" y="1833"/>
                    <a:pt x="1026" y="1833"/>
                    <a:pt x="1026" y="1833"/>
                  </a:cubicBezTo>
                  <a:cubicBezTo>
                    <a:pt x="992" y="1859"/>
                    <a:pt x="992" y="1859"/>
                    <a:pt x="992" y="1859"/>
                  </a:cubicBezTo>
                  <a:cubicBezTo>
                    <a:pt x="992" y="1859"/>
                    <a:pt x="976" y="1863"/>
                    <a:pt x="990" y="1870"/>
                  </a:cubicBezTo>
                  <a:cubicBezTo>
                    <a:pt x="1004" y="1877"/>
                    <a:pt x="1011" y="1874"/>
                    <a:pt x="1027" y="1876"/>
                  </a:cubicBezTo>
                  <a:cubicBezTo>
                    <a:pt x="1043" y="1878"/>
                    <a:pt x="1082" y="1908"/>
                    <a:pt x="1091" y="1889"/>
                  </a:cubicBezTo>
                  <a:cubicBezTo>
                    <a:pt x="1099" y="1871"/>
                    <a:pt x="1102" y="1869"/>
                    <a:pt x="1108" y="1857"/>
                  </a:cubicBezTo>
                  <a:cubicBezTo>
                    <a:pt x="1115" y="1846"/>
                    <a:pt x="1113" y="1832"/>
                    <a:pt x="1129" y="1832"/>
                  </a:cubicBezTo>
                  <a:cubicBezTo>
                    <a:pt x="1145" y="1832"/>
                    <a:pt x="1161" y="1836"/>
                    <a:pt x="1161" y="1836"/>
                  </a:cubicBezTo>
                  <a:cubicBezTo>
                    <a:pt x="1147" y="1866"/>
                    <a:pt x="1147" y="1866"/>
                    <a:pt x="1147" y="1866"/>
                  </a:cubicBezTo>
                  <a:cubicBezTo>
                    <a:pt x="1147" y="1866"/>
                    <a:pt x="1175" y="1863"/>
                    <a:pt x="1186" y="1863"/>
                  </a:cubicBezTo>
                  <a:cubicBezTo>
                    <a:pt x="1197" y="1863"/>
                    <a:pt x="1200" y="1881"/>
                    <a:pt x="1216" y="1865"/>
                  </a:cubicBezTo>
                  <a:cubicBezTo>
                    <a:pt x="1232" y="1849"/>
                    <a:pt x="1234" y="1849"/>
                    <a:pt x="1250" y="1847"/>
                  </a:cubicBezTo>
                  <a:cubicBezTo>
                    <a:pt x="1266" y="1844"/>
                    <a:pt x="1288" y="1837"/>
                    <a:pt x="1295" y="1839"/>
                  </a:cubicBezTo>
                  <a:cubicBezTo>
                    <a:pt x="1302" y="1841"/>
                    <a:pt x="1316" y="1844"/>
                    <a:pt x="1323" y="1843"/>
                  </a:cubicBezTo>
                  <a:cubicBezTo>
                    <a:pt x="1329" y="1843"/>
                    <a:pt x="1364" y="1868"/>
                    <a:pt x="1371" y="1863"/>
                  </a:cubicBezTo>
                  <a:cubicBezTo>
                    <a:pt x="1374" y="1861"/>
                    <a:pt x="1387" y="1860"/>
                    <a:pt x="1399" y="1860"/>
                  </a:cubicBezTo>
                  <a:cubicBezTo>
                    <a:pt x="1281" y="1915"/>
                    <a:pt x="1150" y="1946"/>
                    <a:pt x="1011" y="19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dirty="0"/>
            </a:p>
          </p:txBody>
        </p:sp>
      </p:grpSp>
      <p:sp>
        <p:nvSpPr>
          <p:cNvPr id="11" name="标题 1"/>
          <p:cNvSpPr>
            <a:spLocks noGrp="1"/>
          </p:cNvSpPr>
          <p:nvPr>
            <p:ph type="ctrTitle" hasCustomPrompt="1"/>
          </p:nvPr>
        </p:nvSpPr>
        <p:spPr>
          <a:xfrm>
            <a:off x="695326" y="3575955"/>
            <a:ext cx="10801351" cy="921962"/>
          </a:xfrm>
        </p:spPr>
        <p:txBody>
          <a:bodyPr anchor="ctr">
            <a:normAutofit/>
          </a:bodyPr>
          <a:lstStyle>
            <a:lvl1pPr marL="0" indent="0" algn="ctr">
              <a:buFont typeface="Arial" panose="020B0604020202020204" pitchFamily="34" charset="0"/>
              <a:buNone/>
              <a:defRPr sz="2400">
                <a:solidFill>
                  <a:schemeClr val="bg1"/>
                </a:solidFill>
              </a:defRPr>
            </a:lvl1pPr>
          </a:lstStyle>
          <a:p>
            <a:r>
              <a:rPr lang="en-US" altLang="zh-CN" dirty="0"/>
              <a:t>Conclusion</a:t>
            </a:r>
            <a:endParaRPr lang="zh-CN" altLang="en-US" dirty="0"/>
          </a:p>
        </p:txBody>
      </p:sp>
      <p:sp>
        <p:nvSpPr>
          <p:cNvPr id="12" name="文本占位符 62"/>
          <p:cNvSpPr>
            <a:spLocks noGrp="1"/>
          </p:cNvSpPr>
          <p:nvPr>
            <p:ph type="body" sz="quarter" idx="17" hasCustomPrompt="1"/>
          </p:nvPr>
        </p:nvSpPr>
        <p:spPr>
          <a:xfrm>
            <a:off x="695326" y="4957532"/>
            <a:ext cx="10801351" cy="310871"/>
          </a:xfrm>
        </p:spPr>
        <p:txBody>
          <a:bodyPr vert="horz" lIns="91440" tIns="45720" rIns="91440" bIns="45720" rtlCol="0">
            <a:normAutofit/>
          </a:bodyPr>
          <a:lstStyle>
            <a:lvl1pPr marL="0" indent="0" algn="ctr">
              <a:buNone/>
              <a:defRPr lang="zh-CN" altLang="en-US" sz="1200"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3" name="文本占位符 62"/>
          <p:cNvSpPr>
            <a:spLocks noGrp="1"/>
          </p:cNvSpPr>
          <p:nvPr>
            <p:ph type="body" sz="quarter" idx="18" hasCustomPrompt="1"/>
          </p:nvPr>
        </p:nvSpPr>
        <p:spPr>
          <a:xfrm>
            <a:off x="695326" y="5273166"/>
            <a:ext cx="10801351" cy="310871"/>
          </a:xfrm>
        </p:spPr>
        <p:txBody>
          <a:bodyPr vert="horz" lIns="91440" tIns="45720" rIns="91440" bIns="45720" rtlCol="0">
            <a:normAutofit/>
          </a:bodyPr>
          <a:lstStyle>
            <a:lvl1pPr marL="171442" marR="0" indent="-171442" algn="ctr" defTabSz="685766" rtl="0" eaLnBrk="1" fontAlgn="auto" latinLnBrk="0" hangingPunct="1">
              <a:lnSpc>
                <a:spcPct val="90000"/>
              </a:lnSpc>
              <a:spcBef>
                <a:spcPts val="750"/>
              </a:spcBef>
              <a:spcAft>
                <a:spcPts val="0"/>
              </a:spcAft>
              <a:buClrTx/>
              <a:buSzTx/>
              <a:buFont typeface="Arial" panose="020B0604020202020204" pitchFamily="34" charset="0"/>
              <a:buNone/>
              <a:tabLst/>
              <a:defRPr lang="zh-CN" altLang="en-US" sz="1200"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algn="ctr"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Data</a:t>
            </a:r>
          </a:p>
          <a:p>
            <a:pPr marL="171442" marR="0" lvl="0" indent="-171442" fontAlgn="auto">
              <a:spcAft>
                <a:spcPts val="0"/>
              </a:spcAft>
              <a:buClrTx/>
              <a:buSzTx/>
              <a:tabLst/>
            </a:pPr>
            <a:endParaRPr lang="en-US" altLang="zh-CN" dirty="0"/>
          </a:p>
        </p:txBody>
      </p:sp>
    </p:spTree>
    <p:extLst>
      <p:ext uri="{BB962C8B-B14F-4D97-AF65-F5344CB8AC3E}">
        <p14:creationId xmlns:p14="http://schemas.microsoft.com/office/powerpoint/2010/main" val="361439219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50000">
                <a:schemeClr val="tx1">
                  <a:lumMod val="75000"/>
                  <a:lumOff val="25000"/>
                </a:schemeClr>
              </a:gs>
              <a:gs pos="83000">
                <a:schemeClr val="tx1">
                  <a:lumMod val="85000"/>
                  <a:lumOff val="15000"/>
                </a:schemeClr>
              </a:gs>
              <a:gs pos="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57574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DCC9-8104-41F7-8711-C1EA2ED51F1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CAF8F0-BCBE-4FA6-B093-F094DBC55B9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89F269-B2CA-4C80-A694-77C85AC42D3F}"/>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DA11A935-73B7-4B32-A2A4-EB55C4E2D55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F337E6-B072-4CEB-B8FA-DD442C92868F}"/>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29641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FA5B-2998-46D6-A8B4-5F0C9AB36E5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62168A-3668-4882-B1F1-77469D063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DE3A5A7-6D09-4632-B2E3-F5D7E78EAE34}"/>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119558AF-5C42-49E7-8536-86615B3EED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A1A576-3C36-4759-AB66-286E53DDCED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96477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2CB6-A9E0-400E-9997-A524E6AEC2D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D20B8A-0C2E-4C4E-9AEE-4B7465E45D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9C41122-1D5E-4EB8-8B6D-986EDD95AFB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7A5535-0152-4A42-A79D-B8E5A78B16A2}"/>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6" name="Footer Placeholder 5">
            <a:extLst>
              <a:ext uri="{FF2B5EF4-FFF2-40B4-BE49-F238E27FC236}">
                <a16:creationId xmlns:a16="http://schemas.microsoft.com/office/drawing/2014/main" id="{EB9950EF-A5FE-4E53-ABEA-FA2223507F7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674EB5E-4C62-40CB-831E-9FE293A19A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57141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9072-8261-49F7-942C-0E4EF4AE9AF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CB993F9-E6BF-43A8-A121-A8F06AB4A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4144DC7-DC54-4288-9116-73FFED69471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CDD2AE2-8F98-4049-BA3A-F98A9C66A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6BC3947-0606-4D04-AF03-664260C76F5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A63D2AF-103A-4050-B6A7-344B35983137}"/>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8" name="Footer Placeholder 7">
            <a:extLst>
              <a:ext uri="{FF2B5EF4-FFF2-40B4-BE49-F238E27FC236}">
                <a16:creationId xmlns:a16="http://schemas.microsoft.com/office/drawing/2014/main" id="{B98F350C-F951-4210-921A-522314F2743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BFA1546-C7AF-4222-AF95-8AA291A5C210}"/>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973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3ED1-B476-4832-AF73-A30223C4EFA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72D5295-97B3-457D-954C-4498D96B3D99}"/>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4" name="Footer Placeholder 3">
            <a:extLst>
              <a:ext uri="{FF2B5EF4-FFF2-40B4-BE49-F238E27FC236}">
                <a16:creationId xmlns:a16="http://schemas.microsoft.com/office/drawing/2014/main" id="{9C3ED1E3-6554-41B6-A798-C14B0F5445E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5D541F7-7B4A-46A3-9A53-566DBE48E6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2273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490FD-9DCB-4E7C-AC69-89CDB8A62235}"/>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3" name="Footer Placeholder 2">
            <a:extLst>
              <a:ext uri="{FF2B5EF4-FFF2-40B4-BE49-F238E27FC236}">
                <a16:creationId xmlns:a16="http://schemas.microsoft.com/office/drawing/2014/main" id="{F2BFC3D5-2E3F-458E-AFDB-0AB1981381F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1F53DAA-A3CB-4BC8-AE95-2EB88F11C215}"/>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620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74DD-C5BA-4F64-A726-32792EA0DB5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C817E9-5579-450F-98FA-90C32E7F4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2094310-6D35-4EA7-9C32-1DE03FD89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AC11E33-9319-4746-BC50-E0BFFFF83EA7}"/>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6" name="Footer Placeholder 5">
            <a:extLst>
              <a:ext uri="{FF2B5EF4-FFF2-40B4-BE49-F238E27FC236}">
                <a16:creationId xmlns:a16="http://schemas.microsoft.com/office/drawing/2014/main" id="{DFC5A196-0549-4106-9AE3-051A582EB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9715BF1-9599-48DD-B561-9051833C64B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290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CC4C-D335-4388-A53B-AD7F32F4C16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61799CC-C54A-4B31-986F-BE206A913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54BA131-BAB3-4F73-B3BF-D0A910A2A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48150D-B67A-40CA-9BFD-F0FEC2BFEF29}"/>
              </a:ext>
            </a:extLst>
          </p:cNvPr>
          <p:cNvSpPr>
            <a:spLocks noGrp="1"/>
          </p:cNvSpPr>
          <p:nvPr>
            <p:ph type="dt" sz="half" idx="10"/>
          </p:nvPr>
        </p:nvSpPr>
        <p:spPr/>
        <p:txBody>
          <a:bodyPr/>
          <a:lstStyle/>
          <a:p>
            <a:fld id="{02316FFB-50D0-4A39-BDE6-18C35D05766F}" type="datetimeFigureOut">
              <a:rPr lang="zh-CN" altLang="en-US" smtClean="0"/>
              <a:t>2022/3/22</a:t>
            </a:fld>
            <a:endParaRPr lang="zh-CN" altLang="en-US"/>
          </a:p>
        </p:txBody>
      </p:sp>
      <p:sp>
        <p:nvSpPr>
          <p:cNvPr id="6" name="Footer Placeholder 5">
            <a:extLst>
              <a:ext uri="{FF2B5EF4-FFF2-40B4-BE49-F238E27FC236}">
                <a16:creationId xmlns:a16="http://schemas.microsoft.com/office/drawing/2014/main" id="{79CC2D8E-3266-44E6-B1A4-BE957AF4CAA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6E7050-B0FD-4E63-A2D9-C1B888C66A17}"/>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405685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2C2EA-B494-40EF-881B-FB5B4645B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5C729B-A25A-4A52-A0A6-65C703327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697D3E5-38D4-458F-8EA0-8B5E2C704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16FFB-50D0-4A39-BDE6-18C35D05766F}" type="datetimeFigureOut">
              <a:rPr lang="zh-CN" altLang="en-US" smtClean="0"/>
              <a:t>2022/3/22</a:t>
            </a:fld>
            <a:endParaRPr lang="zh-CN" altLang="en-US"/>
          </a:p>
        </p:txBody>
      </p:sp>
      <p:sp>
        <p:nvSpPr>
          <p:cNvPr id="5" name="Footer Placeholder 4">
            <a:extLst>
              <a:ext uri="{FF2B5EF4-FFF2-40B4-BE49-F238E27FC236}">
                <a16:creationId xmlns:a16="http://schemas.microsoft.com/office/drawing/2014/main" id="{CA64ECEF-CB6A-4456-B543-607D8A1FA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9FCAAC9-C229-4344-897B-B32B7EA1B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1936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7" r:id="rId14"/>
    <p:sldLayoutId id="21474836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17.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4.sv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microsoft.com/office/2007/relationships/hdphoto" Target="../media/hdphoto5.wdp"/><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6.png"/><Relationship Id="rId14" Type="http://schemas.microsoft.com/office/2007/relationships/hdphoto" Target="../media/hdphoto6.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microsoft.com/office/2007/relationships/hdphoto" Target="../media/hdphoto7.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picture containing tree, plant&#10;&#10;Description automatically generated">
            <a:extLst>
              <a:ext uri="{FF2B5EF4-FFF2-40B4-BE49-F238E27FC236}">
                <a16:creationId xmlns:a16="http://schemas.microsoft.com/office/drawing/2014/main" id="{CA55A5FF-03DB-4FCE-9071-0160961091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848616" y="891375"/>
            <a:ext cx="6788927" cy="5091695"/>
          </a:xfrm>
          <a:prstGeom prst="heart">
            <a:avLst/>
          </a:prstGeom>
          <a:ln w="127000" cap="sq">
            <a:noFill/>
            <a:miter lim="800000"/>
          </a:ln>
          <a:effectLst>
            <a:outerShdw blurRad="57150" dist="50800" dir="2700000" algn="tl" rotWithShape="0">
              <a:srgbClr val="000000">
                <a:alpha val="40000"/>
              </a:srgbClr>
            </a:outerShdw>
          </a:effectLst>
        </p:spPr>
      </p:pic>
      <p:pic>
        <p:nvPicPr>
          <p:cNvPr id="26" name="Graphic 25">
            <a:extLst>
              <a:ext uri="{FF2B5EF4-FFF2-40B4-BE49-F238E27FC236}">
                <a16:creationId xmlns:a16="http://schemas.microsoft.com/office/drawing/2014/main" id="{64F73810-D0E3-43B0-8B14-7C3CD3241BA6}"/>
              </a:ext>
            </a:extLst>
          </p:cNvPr>
          <p:cNvPicPr>
            <a:picLocks noChangeAspect="1"/>
          </p:cNvPicPr>
          <p:nvPr/>
        </p:nvPicPr>
        <p:blipFill>
          <a:blip r:embed="rId4" cstate="hqprint">
            <a:lum bright="5000" contrast="2000"/>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466" y="0"/>
            <a:ext cx="3515248" cy="1012561"/>
          </a:xfrm>
          <a:prstGeom prst="rect">
            <a:avLst/>
          </a:prstGeom>
        </p:spPr>
      </p:pic>
      <p:sp>
        <p:nvSpPr>
          <p:cNvPr id="14" name="副标题 4">
            <a:extLst>
              <a:ext uri="{FF2B5EF4-FFF2-40B4-BE49-F238E27FC236}">
                <a16:creationId xmlns:a16="http://schemas.microsoft.com/office/drawing/2014/main" id="{28D640C1-4D0E-4E05-9773-329E49F3AC80}"/>
              </a:ext>
            </a:extLst>
          </p:cNvPr>
          <p:cNvSpPr txBox="1">
            <a:spLocks/>
          </p:cNvSpPr>
          <p:nvPr/>
        </p:nvSpPr>
        <p:spPr>
          <a:xfrm>
            <a:off x="5647605" y="2858457"/>
            <a:ext cx="7158134" cy="558799"/>
          </a:xfrm>
          <a:prstGeom prst="rect">
            <a:avLst/>
          </a:prstGeom>
        </p:spPr>
        <p:txBody>
          <a:bodyPr vert="horz" lIns="91440" tIns="45720" rIns="91440" bIns="45720" rtlCol="0" anchor="ctr">
            <a:normAutofit/>
          </a:bodyPr>
          <a:lstStyle>
            <a:lvl1pPr marL="0" indent="0" algn="l" defTabSz="685766" rtl="0" eaLnBrk="1" latinLnBrk="0" hangingPunct="1">
              <a:lnSpc>
                <a:spcPct val="90000"/>
              </a:lnSpc>
              <a:spcBef>
                <a:spcPts val="750"/>
              </a:spcBef>
              <a:buFont typeface="Arial" panose="020B0604020202020204" pitchFamily="34" charset="0"/>
              <a:buNone/>
              <a:defRPr sz="1500" kern="1200">
                <a:solidFill>
                  <a:schemeClr val="tx2"/>
                </a:solidFill>
                <a:latin typeface="+mn-lt"/>
                <a:ea typeface="+mn-ea"/>
                <a:cs typeface="+mn-cs"/>
              </a:defRPr>
            </a:lvl1pPr>
            <a:lvl2pPr marL="342884" indent="0" algn="ctr"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66" indent="0" algn="ctr"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49"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32"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15"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7"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80"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4"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M210007B [03]</a:t>
            </a:r>
            <a:endPar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6" name="文本占位符 5">
            <a:extLst>
              <a:ext uri="{FF2B5EF4-FFF2-40B4-BE49-F238E27FC236}">
                <a16:creationId xmlns:a16="http://schemas.microsoft.com/office/drawing/2014/main" id="{81A33C74-D993-40EB-B2F9-7C9794CB32FE}"/>
              </a:ext>
            </a:extLst>
          </p:cNvPr>
          <p:cNvSpPr txBox="1">
            <a:spLocks/>
          </p:cNvSpPr>
          <p:nvPr/>
        </p:nvSpPr>
        <p:spPr>
          <a:xfrm>
            <a:off x="5647605" y="4157905"/>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Zhenyan</a:t>
            </a:r>
            <a:r>
              <a:rPr kumimoji="0" lang="en-US" altLang="zh-CN" sz="1800" b="1" i="0" u="none" strike="noStrike" kern="1200" cap="none" spc="0" normalizeH="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lang="en-US" altLang="zh-CN" sz="1800" b="1" dirty="0" smtClean="0">
                <a:solidFill>
                  <a:srgbClr val="000000"/>
                </a:solidFill>
                <a:latin typeface="微软雅黑" panose="020B0503020204020204" pitchFamily="34" charset="-122"/>
                <a:ea typeface="微软雅黑" panose="020B0503020204020204" pitchFamily="34" charset="-122"/>
              </a:rPr>
              <a:t>Ji, </a:t>
            </a: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Jingxin</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Su &amp; Haiming Liu</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0D54B681-1043-4665-ABFF-02F96F61FD5F}"/>
              </a:ext>
            </a:extLst>
          </p:cNvPr>
          <p:cNvSpPr txBox="1">
            <a:spLocks/>
          </p:cNvSpPr>
          <p:nvPr/>
        </p:nvSpPr>
        <p:spPr>
          <a:xfrm>
            <a:off x="5647605" y="4570758"/>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fld id="{8CAF9706-F2FE-C649-B151-855D242461C0}" type="datetime2">
              <a:rPr lang="en-US" sz="1800" b="1" smtClean="0">
                <a:solidFill>
                  <a:srgbClr val="000000"/>
                </a:solidFill>
                <a:latin typeface="微软雅黑" panose="020B0503020204020204" pitchFamily="34" charset="-122"/>
                <a:ea typeface="微软雅黑" panose="020B0503020204020204" pitchFamily="34" charset="-122"/>
              </a:rPr>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t>Tuesday, March 22, 2022</a:t>
            </a:fld>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A407478E-CC36-41F7-A313-A97A4659E95B}"/>
              </a:ext>
            </a:extLst>
          </p:cNvPr>
          <p:cNvSpPr txBox="1"/>
          <p:nvPr/>
        </p:nvSpPr>
        <p:spPr>
          <a:xfrm>
            <a:off x="5647605" y="1630802"/>
            <a:ext cx="6292256" cy="1111073"/>
          </a:xfrm>
          <a:prstGeom prst="rect">
            <a:avLst/>
          </a:prstGeom>
          <a:noFill/>
        </p:spPr>
        <p:txBody>
          <a:bodyPr wrap="square">
            <a:spAutoFit/>
          </a:bodyPr>
          <a:lstStyle/>
          <a:p>
            <a:pPr marL="0" marR="0" lvl="0" indent="0" algn="l" defTabSz="685766" rtl="0" eaLnBrk="1" fontAlgn="auto" latinLnBrk="0" hangingPunct="1">
              <a:lnSpc>
                <a:spcPct val="90000"/>
              </a:lnSpc>
              <a:spcBef>
                <a:spcPct val="0"/>
              </a:spcBef>
              <a:spcAft>
                <a:spcPts val="600"/>
              </a:spcAft>
              <a:buClrTx/>
              <a:buSzTx/>
              <a:buFontTx/>
              <a:buNone/>
              <a:tabLst/>
              <a:defRPr/>
            </a:pPr>
            <a:r>
              <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软件系统分析与设计</a:t>
            </a:r>
            <a:endPar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600"/>
              </a:spcAft>
              <a:buClrTx/>
              <a:buSzTx/>
              <a:buFontTx/>
              <a:buNone/>
              <a:tabLst/>
              <a:defRPr/>
            </a:pPr>
            <a:r>
              <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System Analysis &amp; Design</a:t>
            </a:r>
            <a:endPar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470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分层</a:t>
            </a:r>
            <a:r>
              <a:rPr lang="en-US" altLang="zh-CN" sz="3600" dirty="0" smtClean="0">
                <a:latin typeface="微软雅黑" panose="020B0503020204020204" pitchFamily="34" charset="-122"/>
                <a:ea typeface="微软雅黑" panose="020B0503020204020204" pitchFamily="34" charset="-122"/>
              </a:rPr>
              <a:t>PERT</a:t>
            </a:r>
            <a:r>
              <a:rPr lang="zh-CN" altLang="en-US" sz="3600" dirty="0" smtClean="0">
                <a:latin typeface="微软雅黑" panose="020B0503020204020204" pitchFamily="34" charset="-122"/>
                <a:ea typeface="微软雅黑" panose="020B0503020204020204" pitchFamily="34" charset="-122"/>
              </a:rPr>
              <a:t>图</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5" name="Picture 4" descr="14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069" y="1388404"/>
            <a:ext cx="5616575"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99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需求管理</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系统和系统需求分配</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系统：通常考虑的系统是指基于计算机的系统或计算机控制的系统，它是在计算机控制下完成特定功能的系统。例如，航空管制系统、飞行器惯性导航系统、生产控制系统</a:t>
            </a:r>
            <a:r>
              <a:rPr lang="zh-CN" altLang="en-US" sz="2400" b="1" dirty="0" smtClean="0">
                <a:latin typeface="微软雅黑" panose="020B0503020204020204" pitchFamily="34" charset="-122"/>
                <a:ea typeface="微软雅黑" panose="020B0503020204020204" pitchFamily="34" charset="-122"/>
              </a:rPr>
              <a:t>等</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系统需求分配：系统工程组面对用户，负有开发系统的责任。系统工程组在从用户那里取得系统需求以后，应将系统需求进行分解，也就是把已确定的系统需求分配给系统的各个</a:t>
            </a:r>
            <a:r>
              <a:rPr lang="zh-CN" altLang="en-US" sz="2400" b="1" dirty="0" smtClean="0">
                <a:latin typeface="微软雅黑" panose="020B0503020204020204" pitchFamily="34" charset="-122"/>
                <a:ea typeface="微软雅黑" panose="020B0503020204020204" pitchFamily="34" charset="-122"/>
              </a:rPr>
              <a:t>组成部分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015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系统需求分配</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561" y="1265927"/>
            <a:ext cx="671512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8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软件需求</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按</a:t>
            </a:r>
            <a:r>
              <a:rPr lang="en-US" altLang="zh-CN" sz="2400" b="1" dirty="0" smtClean="0">
                <a:latin typeface="微软雅黑" panose="020B0503020204020204" pitchFamily="34" charset="-122"/>
                <a:ea typeface="微软雅黑" panose="020B0503020204020204" pitchFamily="34" charset="-122"/>
              </a:rPr>
              <a:t>IEEE STD 610</a:t>
            </a:r>
            <a:r>
              <a:rPr lang="zh-CN" altLang="en-US" sz="2400" b="1" dirty="0">
                <a:latin typeface="微软雅黑" panose="020B0503020204020204" pitchFamily="34" charset="-122"/>
                <a:ea typeface="微软雅黑" panose="020B0503020204020204" pitchFamily="34" charset="-122"/>
              </a:rPr>
              <a:t>标准的定义，软件需求是用户为解决某个问题或为实现某个目标，要求软件必须满足的条件或</a:t>
            </a:r>
            <a:r>
              <a:rPr lang="zh-CN" altLang="en-US" sz="2400" b="1" dirty="0" smtClean="0">
                <a:latin typeface="微软雅黑" panose="020B0503020204020204" pitchFamily="34" charset="-122"/>
                <a:ea typeface="微软雅黑" panose="020B0503020204020204" pitchFamily="34" charset="-122"/>
              </a:rPr>
              <a:t>能力</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软件需求的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个层次如下：</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业务</a:t>
            </a:r>
            <a:r>
              <a:rPr lang="zh-CN" altLang="en-US" sz="2400" b="1" dirty="0">
                <a:latin typeface="微软雅黑" panose="020B0503020204020204" pitchFamily="34" charset="-122"/>
                <a:ea typeface="微软雅黑" panose="020B0503020204020204" pitchFamily="34" charset="-122"/>
              </a:rPr>
              <a:t>需求：客户对软件的高层目标</a:t>
            </a:r>
            <a:r>
              <a:rPr lang="zh-CN" altLang="en-US" sz="2400" b="1" dirty="0" smtClean="0">
                <a:latin typeface="微软雅黑" panose="020B0503020204020204" pitchFamily="34" charset="-122"/>
                <a:ea typeface="微软雅黑" panose="020B0503020204020204" pitchFamily="34" charset="-122"/>
              </a:rPr>
              <a:t>要求</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用户需求</a:t>
            </a:r>
            <a:r>
              <a:rPr lang="zh-CN" altLang="en-US" sz="2400" b="1" dirty="0">
                <a:latin typeface="微软雅黑" panose="020B0503020204020204" pitchFamily="34" charset="-122"/>
                <a:ea typeface="微软雅黑" panose="020B0503020204020204" pitchFamily="34" charset="-122"/>
              </a:rPr>
              <a:t>：用户使用软件必须达到的要求和完成的任务。通常在用例</a:t>
            </a:r>
            <a:r>
              <a:rPr lang="en-US" altLang="zh-CN" sz="2400" b="1" dirty="0">
                <a:latin typeface="微软雅黑" panose="020B0503020204020204" pitchFamily="34" charset="-122"/>
                <a:ea typeface="微软雅黑" panose="020B0503020204020204" pitchFamily="34" charset="-122"/>
              </a:rPr>
              <a:t>(use case)</a:t>
            </a:r>
            <a:r>
              <a:rPr lang="zh-CN" altLang="en-US" sz="2400" b="1" dirty="0">
                <a:latin typeface="微软雅黑" panose="020B0503020204020204" pitchFamily="34" charset="-122"/>
                <a:ea typeface="微软雅黑" panose="020B0503020204020204" pitchFamily="34" charset="-122"/>
              </a:rPr>
              <a:t>或方案脚本</a:t>
            </a:r>
            <a:r>
              <a:rPr lang="en-US" altLang="zh-CN" sz="2400" b="1" dirty="0">
                <a:latin typeface="微软雅黑" panose="020B0503020204020204" pitchFamily="34" charset="-122"/>
                <a:ea typeface="微软雅黑" panose="020B0503020204020204" pitchFamily="34" charset="-122"/>
              </a:rPr>
              <a:t>(scenario)</a:t>
            </a:r>
            <a:r>
              <a:rPr lang="zh-CN" altLang="en-US" sz="2400" b="1" dirty="0">
                <a:latin typeface="微软雅黑" panose="020B0503020204020204" pitchFamily="34" charset="-122"/>
                <a:ea typeface="微软雅黑" panose="020B0503020204020204" pitchFamily="34" charset="-122"/>
              </a:rPr>
              <a:t>中加以</a:t>
            </a:r>
            <a:r>
              <a:rPr lang="zh-CN" altLang="en-US" sz="2400" b="1" dirty="0" smtClean="0">
                <a:latin typeface="微软雅黑" panose="020B0503020204020204" pitchFamily="34" charset="-122"/>
                <a:ea typeface="微软雅黑" panose="020B0503020204020204" pitchFamily="34" charset="-122"/>
              </a:rPr>
              <a:t>说明</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功能</a:t>
            </a:r>
            <a:r>
              <a:rPr lang="zh-CN" altLang="en-US" sz="2400" b="1" dirty="0">
                <a:latin typeface="微软雅黑" panose="020B0503020204020204" pitchFamily="34" charset="-122"/>
                <a:ea typeface="微软雅黑" panose="020B0503020204020204" pitchFamily="34" charset="-122"/>
              </a:rPr>
              <a:t>和非</a:t>
            </a:r>
            <a:r>
              <a:rPr lang="zh-CN" altLang="en-US" sz="2400" b="1" dirty="0" smtClean="0">
                <a:latin typeface="微软雅黑" panose="020B0503020204020204" pitchFamily="34" charset="-122"/>
                <a:ea typeface="微软雅黑" panose="020B0503020204020204" pitchFamily="34" charset="-122"/>
              </a:rPr>
              <a:t>功能需求：规定</a:t>
            </a:r>
            <a:r>
              <a:rPr lang="zh-CN" altLang="en-US" sz="2400" b="1" dirty="0">
                <a:latin typeface="微软雅黑" panose="020B0503020204020204" pitchFamily="34" charset="-122"/>
                <a:ea typeface="微软雅黑" panose="020B0503020204020204" pitchFamily="34" charset="-122"/>
              </a:rPr>
              <a:t>了开发人员必须实现的需求，它的实现将满足上述业务需求和用户需求。通常以需求规格说明</a:t>
            </a:r>
            <a:r>
              <a:rPr lang="en-US" altLang="zh-CN" sz="2400" b="1" dirty="0">
                <a:latin typeface="微软雅黑" panose="020B0503020204020204" pitchFamily="34" charset="-122"/>
                <a:ea typeface="微软雅黑" panose="020B0503020204020204" pitchFamily="34" charset="-122"/>
              </a:rPr>
              <a:t>(requirement specification)</a:t>
            </a:r>
            <a:r>
              <a:rPr lang="zh-CN" altLang="en-US" sz="2400" b="1" dirty="0">
                <a:latin typeface="微软雅黑" panose="020B0503020204020204" pitchFamily="34" charset="-122"/>
                <a:ea typeface="微软雅黑" panose="020B0503020204020204" pitchFamily="34" charset="-122"/>
              </a:rPr>
              <a:t>的形式给以详尽</a:t>
            </a:r>
            <a:r>
              <a:rPr lang="zh-CN" altLang="en-US" sz="2400" b="1" dirty="0" smtClean="0">
                <a:latin typeface="微软雅黑" panose="020B0503020204020204" pitchFamily="34" charset="-122"/>
                <a:ea typeface="微软雅黑" panose="020B0503020204020204" pitchFamily="34" charset="-122"/>
              </a:rPr>
              <a:t>描述</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53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a:t>
            </a:r>
            <a:r>
              <a:rPr lang="zh-CN" altLang="en-US" sz="3600" dirty="0">
                <a:latin typeface="微软雅黑" panose="020B0503020204020204" pitchFamily="34" charset="-122"/>
                <a:ea typeface="微软雅黑" panose="020B0503020204020204" pitchFamily="34" charset="-122"/>
              </a:rPr>
              <a:t>工程</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需求</a:t>
            </a:r>
            <a:r>
              <a:rPr lang="zh-CN" altLang="en-US" sz="2400" b="1" dirty="0">
                <a:latin typeface="微软雅黑" panose="020B0503020204020204" pitchFamily="34" charset="-122"/>
                <a:ea typeface="微软雅黑" panose="020B0503020204020204" pitchFamily="34" charset="-122"/>
              </a:rPr>
              <a:t>工程是系统工程或软件工程中解决需求问题的一个崭新领域。其目标在于使得到的产品能够准确、真实地体现客户的需求，令客户</a:t>
            </a:r>
            <a:r>
              <a:rPr lang="zh-CN" altLang="en-US" sz="2400" b="1" dirty="0" smtClean="0">
                <a:latin typeface="微软雅黑" panose="020B0503020204020204" pitchFamily="34" charset="-122"/>
                <a:ea typeface="微软雅黑" panose="020B0503020204020204" pitchFamily="34" charset="-122"/>
              </a:rPr>
              <a:t>满意</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需求工程包括两</a:t>
            </a:r>
            <a:r>
              <a:rPr lang="zh-CN" altLang="en-US" sz="2400" b="1" dirty="0" smtClean="0">
                <a:latin typeface="微软雅黑" panose="020B0503020204020204" pitchFamily="34" charset="-122"/>
                <a:ea typeface="微软雅黑" panose="020B0503020204020204" pitchFamily="34" charset="-122"/>
              </a:rPr>
              <a:t>个方面</a:t>
            </a:r>
            <a:r>
              <a:rPr lang="zh-CN" altLang="en-US" sz="2400" b="1" dirty="0">
                <a:latin typeface="微软雅黑" panose="020B0503020204020204" pitchFamily="34" charset="-122"/>
                <a:ea typeface="微软雅黑" panose="020B0503020204020204" pitchFamily="34" charset="-122"/>
              </a:rPr>
              <a:t>：需求开发</a:t>
            </a:r>
            <a:r>
              <a:rPr lang="zh-CN" altLang="en-US" sz="2400" b="1" dirty="0" smtClean="0">
                <a:latin typeface="微软雅黑" panose="020B0503020204020204" pitchFamily="34" charset="-122"/>
                <a:ea typeface="微软雅黑" panose="020B0503020204020204" pitchFamily="34" charset="-122"/>
              </a:rPr>
              <a:t>与需求管理</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173" y="3053751"/>
            <a:ext cx="4605865" cy="358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54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需求变更</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a:latin typeface="微软雅黑" panose="020B0503020204020204" pitchFamily="34" charset="-122"/>
                <a:ea typeface="微软雅黑" panose="020B0503020204020204" pitchFamily="34" charset="-122"/>
              </a:rPr>
              <a:t>需求变更难于完全</a:t>
            </a:r>
            <a:r>
              <a:rPr lang="zh-CN" altLang="en-US" sz="2000" b="1" dirty="0" smtClean="0">
                <a:latin typeface="微软雅黑" panose="020B0503020204020204" pitchFamily="34" charset="-122"/>
                <a:ea typeface="微软雅黑" panose="020B0503020204020204" pitchFamily="34" charset="-122"/>
              </a:rPr>
              <a:t>避免，系统需求</a:t>
            </a:r>
            <a:r>
              <a:rPr lang="zh-CN" altLang="en-US" sz="2000" b="1" dirty="0">
                <a:latin typeface="微软雅黑" panose="020B0503020204020204" pitchFamily="34" charset="-122"/>
                <a:ea typeface="微软雅黑" panose="020B0503020204020204" pitchFamily="34" charset="-122"/>
              </a:rPr>
              <a:t>或软件需求往往在开发工程中发生变更，提出变更有可能在开发的任何</a:t>
            </a:r>
            <a:r>
              <a:rPr lang="zh-CN" altLang="en-US" sz="2000" b="1" dirty="0" smtClean="0">
                <a:latin typeface="微软雅黑" panose="020B0503020204020204" pitchFamily="34" charset="-122"/>
                <a:ea typeface="微软雅黑" panose="020B0503020204020204" pitchFamily="34" charset="-122"/>
              </a:rPr>
              <a:t>阶段</a:t>
            </a:r>
            <a:endParaRPr lang="en-US" altLang="zh-CN" sz="20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000" b="1" dirty="0">
                <a:latin typeface="微软雅黑" panose="020B0503020204020204" pitchFamily="34" charset="-122"/>
                <a:ea typeface="微软雅黑" panose="020B0503020204020204" pitchFamily="34" charset="-122"/>
              </a:rPr>
              <a:t>需求变更</a:t>
            </a:r>
            <a:r>
              <a:rPr lang="zh-CN" altLang="en-US" sz="2000" b="1" dirty="0" smtClean="0">
                <a:latin typeface="微软雅黑" panose="020B0503020204020204" pitchFamily="34" charset="-122"/>
                <a:ea typeface="微软雅黑" panose="020B0503020204020204" pitchFamily="34" charset="-122"/>
              </a:rPr>
              <a:t>原因：</a:t>
            </a:r>
            <a:endParaRPr lang="en-US" altLang="zh-CN" sz="20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单纯</a:t>
            </a:r>
            <a:r>
              <a:rPr lang="zh-CN" altLang="en-US" sz="2000" b="1" dirty="0">
                <a:latin typeface="微软雅黑" panose="020B0503020204020204" pitchFamily="34" charset="-122"/>
                <a:ea typeface="微软雅黑" panose="020B0503020204020204" pitchFamily="34" charset="-122"/>
              </a:rPr>
              <a:t>的用户</a:t>
            </a:r>
            <a:r>
              <a:rPr lang="zh-CN" altLang="en-US" sz="2000" b="1" dirty="0" smtClean="0">
                <a:latin typeface="微软雅黑" panose="020B0503020204020204" pitchFamily="34" charset="-122"/>
                <a:ea typeface="微软雅黑" panose="020B0503020204020204" pitchFamily="34" charset="-122"/>
              </a:rPr>
              <a:t>因素</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市场形势变化引发的需求</a:t>
            </a:r>
            <a:r>
              <a:rPr lang="zh-CN" altLang="en-US" sz="2000" b="1" dirty="0" smtClean="0">
                <a:latin typeface="微软雅黑" panose="020B0503020204020204" pitchFamily="34" charset="-122"/>
                <a:ea typeface="微软雅黑" panose="020B0503020204020204" pitchFamily="34" charset="-122"/>
              </a:rPr>
              <a:t>变更</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系统因素。在系统内部，如计算机硬件、系统软件或数据等的变更要求软件与其相</a:t>
            </a:r>
            <a:r>
              <a:rPr lang="zh-CN" altLang="en-US" sz="2000" b="1" dirty="0" smtClean="0">
                <a:latin typeface="微软雅黑" panose="020B0503020204020204" pitchFamily="34" charset="-122"/>
                <a:ea typeface="微软雅黑" panose="020B0503020204020204" pitchFamily="34" charset="-122"/>
              </a:rPr>
              <a:t>适应</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工作环境因素。与软件运行相关的工作制度或法规、政策的变更，或业务要求变更导致的需求</a:t>
            </a:r>
            <a:r>
              <a:rPr lang="zh-CN" altLang="en-US" sz="2000" b="1" dirty="0" smtClean="0">
                <a:latin typeface="微软雅黑" panose="020B0503020204020204" pitchFamily="34" charset="-122"/>
                <a:ea typeface="微软雅黑" panose="020B0503020204020204" pitchFamily="34" charset="-122"/>
              </a:rPr>
              <a:t>变更</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需求开发工作有缺陷，可能有两种情况：一是需求分析、定义和评审工作不够充分，致使需求规格说明中隐含着问题；二是需求开发中开发人员与用户沟通不够</a:t>
            </a:r>
            <a:r>
              <a:rPr lang="zh-CN" altLang="en-US" sz="2000" b="1" dirty="0" smtClean="0">
                <a:latin typeface="微软雅黑" panose="020B0503020204020204" pitchFamily="34" charset="-122"/>
                <a:ea typeface="微软雅黑" panose="020B0503020204020204" pitchFamily="34" charset="-122"/>
              </a:rPr>
              <a:t>充分</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0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903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需求变更</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需求变更对软件开发工作的</a:t>
            </a:r>
            <a:r>
              <a:rPr lang="zh-CN" altLang="en-US" sz="2400" b="1" dirty="0" smtClean="0">
                <a:latin typeface="微软雅黑" panose="020B0503020204020204" pitchFamily="34" charset="-122"/>
                <a:ea typeface="微软雅黑" panose="020B0503020204020204" pitchFamily="34" charset="-122"/>
              </a:rPr>
              <a:t>影响：</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使得变更前的开发工作和成果</a:t>
            </a:r>
            <a:r>
              <a:rPr lang="zh-CN" altLang="en-US" sz="2400" b="1" dirty="0" smtClean="0">
                <a:latin typeface="微软雅黑" panose="020B0503020204020204" pitchFamily="34" charset="-122"/>
                <a:ea typeface="微软雅黑" panose="020B0503020204020204" pitchFamily="34" charset="-122"/>
              </a:rPr>
              <a:t>失效</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使得返工成为不得不采取的</a:t>
            </a:r>
            <a:r>
              <a:rPr lang="zh-CN" altLang="en-US" sz="2400" b="1" dirty="0" smtClean="0">
                <a:latin typeface="微软雅黑" panose="020B0503020204020204" pitchFamily="34" charset="-122"/>
                <a:ea typeface="微软雅黑" panose="020B0503020204020204" pitchFamily="34" charset="-122"/>
              </a:rPr>
              <a:t>对策</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势必带来软件开发计划的相应变更、开发成本的相应增加和开发工作量及资源投入的</a:t>
            </a:r>
            <a:r>
              <a:rPr lang="zh-CN" altLang="en-US" sz="2400" b="1" dirty="0" smtClean="0">
                <a:latin typeface="微软雅黑" panose="020B0503020204020204" pitchFamily="34" charset="-122"/>
                <a:ea typeface="微软雅黑" panose="020B0503020204020204" pitchFamily="34" charset="-122"/>
              </a:rPr>
              <a:t>追加</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113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需求变更</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smtClean="0">
                <a:latin typeface="微软雅黑" panose="020B0503020204020204" pitchFamily="34" charset="-122"/>
                <a:ea typeface="微软雅黑" panose="020B0503020204020204" pitchFamily="34" charset="-122"/>
              </a:rPr>
              <a:t>降低需求变更风险的策略：</a:t>
            </a:r>
          </a:p>
          <a:p>
            <a:pPr marL="457200" lvl="0" indent="-457200" algn="just">
              <a:lnSpc>
                <a:spcPct val="150000"/>
              </a:lnSpc>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需求开发工作中要与客户充分</a:t>
            </a:r>
            <a:r>
              <a:rPr lang="zh-CN" altLang="en-US" sz="2000" b="1" dirty="0" smtClean="0">
                <a:latin typeface="微软雅黑" panose="020B0503020204020204" pitchFamily="34" charset="-122"/>
                <a:ea typeface="微软雅黑" panose="020B0503020204020204" pitchFamily="34" charset="-122"/>
              </a:rPr>
              <a:t>沟通</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与用户共同确定</a:t>
            </a:r>
            <a:r>
              <a:rPr lang="zh-CN" altLang="en-US" sz="2000" b="1" dirty="0" smtClean="0">
                <a:latin typeface="微软雅黑" panose="020B0503020204020204" pitchFamily="34" charset="-122"/>
                <a:ea typeface="微软雅黑" panose="020B0503020204020204" pitchFamily="34" charset="-122"/>
              </a:rPr>
              <a:t>需求</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开发组织和用户双方签署的项目开发合同中应包括对出现需求变更的应对</a:t>
            </a:r>
            <a:r>
              <a:rPr lang="zh-CN" altLang="en-US" sz="2000" b="1" dirty="0" smtClean="0">
                <a:latin typeface="微软雅黑" panose="020B0503020204020204" pitchFamily="34" charset="-122"/>
                <a:ea typeface="微软雅黑" panose="020B0503020204020204" pitchFamily="34" charset="-122"/>
              </a:rPr>
              <a:t>条款</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如果项目自身具有需求不易确定的特点，在项目启动时最好采用快速原型方法或螺旋模型，以便在确认需求的基础上开发</a:t>
            </a:r>
            <a:r>
              <a:rPr lang="zh-CN" altLang="en-US" sz="2000" b="1" dirty="0" smtClean="0">
                <a:latin typeface="微软雅黑" panose="020B0503020204020204" pitchFamily="34" charset="-122"/>
                <a:ea typeface="微软雅黑" panose="020B0503020204020204" pitchFamily="34" charset="-122"/>
              </a:rPr>
              <a:t>产品</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在项目开始时，如估计到需求可能变更，则可在开发计划中适当留有余地，以防变更需求造成</a:t>
            </a:r>
            <a:r>
              <a:rPr lang="zh-CN" altLang="en-US" sz="2000" b="1" dirty="0" smtClean="0">
                <a:latin typeface="微软雅黑" panose="020B0503020204020204" pitchFamily="34" charset="-122"/>
                <a:ea typeface="微软雅黑" panose="020B0503020204020204" pitchFamily="34" charset="-122"/>
              </a:rPr>
              <a:t>被动</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严格实施变更控制，使产品质量不致因需求变更受到</a:t>
            </a:r>
            <a:r>
              <a:rPr lang="zh-CN" altLang="en-US" sz="2000" b="1" dirty="0" smtClean="0">
                <a:latin typeface="微软雅黑" panose="020B0503020204020204" pitchFamily="34" charset="-122"/>
                <a:ea typeface="微软雅黑" panose="020B0503020204020204" pitchFamily="34" charset="-122"/>
              </a:rPr>
              <a:t>影响</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0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3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需求变更控制</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000" b="1" dirty="0">
                <a:latin typeface="微软雅黑" panose="020B0503020204020204" pitchFamily="34" charset="-122"/>
                <a:ea typeface="微软雅黑" panose="020B0503020204020204" pitchFamily="34" charset="-122"/>
              </a:rPr>
              <a:t>变更控制的步骤</a:t>
            </a: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提出变更</a:t>
            </a:r>
            <a:r>
              <a:rPr lang="zh-CN" altLang="en-US" sz="2000" b="1" dirty="0" smtClean="0">
                <a:latin typeface="微软雅黑" panose="020B0503020204020204" pitchFamily="34" charset="-122"/>
                <a:ea typeface="微软雅黑" panose="020B0503020204020204" pitchFamily="34" charset="-122"/>
              </a:rPr>
              <a:t>请求</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审理变更请求，进行变更</a:t>
            </a:r>
            <a:r>
              <a:rPr lang="zh-CN" altLang="en-US" sz="2000" b="1" dirty="0" smtClean="0">
                <a:latin typeface="微软雅黑" panose="020B0503020204020204" pitchFamily="34" charset="-122"/>
                <a:ea typeface="微软雅黑" panose="020B0503020204020204" pitchFamily="34" charset="-122"/>
              </a:rPr>
              <a:t>影响评估</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批准变更</a:t>
            </a:r>
            <a:r>
              <a:rPr lang="zh-CN" altLang="en-US" sz="2000" b="1" dirty="0" smtClean="0">
                <a:latin typeface="微软雅黑" panose="020B0503020204020204" pitchFamily="34" charset="-122"/>
                <a:ea typeface="微软雅黑" panose="020B0503020204020204" pitchFamily="34" charset="-122"/>
              </a:rPr>
              <a:t>请求</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取得用户的</a:t>
            </a:r>
            <a:r>
              <a:rPr lang="zh-CN" altLang="en-US" sz="2000" b="1" dirty="0" smtClean="0">
                <a:latin typeface="微软雅黑" panose="020B0503020204020204" pitchFamily="34" charset="-122"/>
                <a:ea typeface="微软雅黑" panose="020B0503020204020204" pitchFamily="34" charset="-122"/>
              </a:rPr>
              <a:t>认可</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修订</a:t>
            </a:r>
            <a:r>
              <a:rPr lang="zh-CN" altLang="en-US" sz="2000" b="1" dirty="0" smtClean="0">
                <a:latin typeface="微软雅黑" panose="020B0503020204020204" pitchFamily="34" charset="-122"/>
                <a:ea typeface="微软雅黑" panose="020B0503020204020204" pitchFamily="34" charset="-122"/>
              </a:rPr>
              <a:t>项目计划</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实施</a:t>
            </a:r>
            <a:r>
              <a:rPr lang="zh-CN" altLang="en-US" sz="2000" b="1" dirty="0" smtClean="0">
                <a:latin typeface="微软雅黑" panose="020B0503020204020204" pitchFamily="34" charset="-122"/>
                <a:ea typeface="微软雅黑" panose="020B0503020204020204" pitchFamily="34" charset="-122"/>
              </a:rPr>
              <a:t>变更</a:t>
            </a:r>
            <a:endParaRPr lang="zh-CN" altLang="en-US" sz="20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000" b="1" dirty="0">
                <a:latin typeface="微软雅黑" panose="020B0503020204020204" pitchFamily="34" charset="-122"/>
                <a:ea typeface="微软雅黑" panose="020B0503020204020204" pitchFamily="34" charset="-122"/>
              </a:rPr>
              <a:t>验证</a:t>
            </a:r>
            <a:r>
              <a:rPr lang="zh-CN" altLang="en-US" sz="2000" b="1" dirty="0" smtClean="0">
                <a:latin typeface="微软雅黑" panose="020B0503020204020204" pitchFamily="34" charset="-122"/>
                <a:ea typeface="微软雅黑" panose="020B0503020204020204" pitchFamily="34" charset="-122"/>
              </a:rPr>
              <a:t>变更</a:t>
            </a: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0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000" b="1"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065" y="881772"/>
            <a:ext cx="4429125"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7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可</a:t>
            </a:r>
            <a:r>
              <a:rPr lang="zh-CN" altLang="en-US" sz="3600" dirty="0">
                <a:latin typeface="微软雅黑" panose="020B0503020204020204" pitchFamily="34" charset="-122"/>
                <a:ea typeface="微软雅黑" panose="020B0503020204020204" pitchFamily="34" charset="-122"/>
              </a:rPr>
              <a:t>追溯性管理</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需求可追溯性与需求变更控制</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如果将笼统的需求状态演变概念加以具体化，考虑某一项特定的需求，它也必然随着开发工作的进展而逐步扩展和</a:t>
            </a:r>
            <a:r>
              <a:rPr lang="zh-CN" altLang="en-US" sz="2400" b="1" dirty="0" smtClean="0">
                <a:latin typeface="微软雅黑" panose="020B0503020204020204" pitchFamily="34" charset="-122"/>
                <a:ea typeface="微软雅黑" panose="020B0503020204020204" pitchFamily="34" charset="-122"/>
              </a:rPr>
              <a:t>演化</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如果以某种方式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例如以下给出的可追溯矩阵</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对其做出确切的表达，那么需求变更无论出现在任何阶段，都能沿用着这一线索进行无遗漏的追踪，对相关部分实施修正和调整，最终做到变更</a:t>
            </a:r>
            <a:r>
              <a:rPr lang="zh-CN" altLang="en-US" sz="2400" b="1" dirty="0" smtClean="0">
                <a:latin typeface="微软雅黑" panose="020B0503020204020204" pitchFamily="34" charset="-122"/>
                <a:ea typeface="微软雅黑" panose="020B0503020204020204" pitchFamily="34" charset="-122"/>
              </a:rPr>
              <a:t>控制</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进度管理</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234428"/>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值得</a:t>
            </a:r>
            <a:r>
              <a:rPr lang="zh-CN" altLang="en-US" sz="2400" b="1" dirty="0">
                <a:solidFill>
                  <a:srgbClr val="FF0000"/>
                </a:solidFill>
                <a:latin typeface="微软雅黑" panose="020B0503020204020204" pitchFamily="34" charset="-122"/>
                <a:ea typeface="微软雅黑" panose="020B0503020204020204" pitchFamily="34" charset="-122"/>
              </a:rPr>
              <a:t>重视的现象</a:t>
            </a: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项目能否按计划的时间完成，及时提交产品是项目管理的一个重要课题。我们都希望按计划及时完成，但项目未能按预期的进度提交产品，延误工期的现象经常会出现。我们必须重视这一现象，分析其原因，并有针对性</a:t>
            </a:r>
            <a:r>
              <a:rPr lang="zh-CN" altLang="en-US" sz="2400" b="1" dirty="0" smtClean="0">
                <a:latin typeface="微软雅黑" panose="020B0503020204020204" pitchFamily="34" charset="-122"/>
                <a:ea typeface="微软雅黑" panose="020B0503020204020204" pitchFamily="34" charset="-122"/>
              </a:rPr>
              <a:t>地采取措施</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制订</a:t>
            </a:r>
            <a:r>
              <a:rPr lang="zh-CN" altLang="en-US" sz="2400" b="1" dirty="0">
                <a:solidFill>
                  <a:srgbClr val="FF0000"/>
                </a:solidFill>
                <a:latin typeface="微软雅黑" panose="020B0503020204020204" pitchFamily="34" charset="-122"/>
                <a:ea typeface="微软雅黑" panose="020B0503020204020204" pitchFamily="34" charset="-122"/>
              </a:rPr>
              <a:t>项目进度安排的条件</a:t>
            </a: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制订</a:t>
            </a:r>
            <a:r>
              <a:rPr lang="zh-CN" altLang="en-US" sz="2400" b="1" dirty="0">
                <a:latin typeface="微软雅黑" panose="020B0503020204020204" pitchFamily="34" charset="-122"/>
                <a:ea typeface="微软雅黑" panose="020B0503020204020204" pitchFamily="34" charset="-122"/>
              </a:rPr>
              <a:t>项目进度安排计划是为了实施，自然希望越准确</a:t>
            </a:r>
            <a:r>
              <a:rPr lang="zh-CN" altLang="en-US" sz="2400" b="1" dirty="0" smtClean="0">
                <a:latin typeface="微软雅黑" panose="020B0503020204020204" pitchFamily="34" charset="-122"/>
                <a:ea typeface="微软雅黑" panose="020B0503020204020204" pitchFamily="34" charset="-122"/>
              </a:rPr>
              <a:t>，越</a:t>
            </a:r>
            <a:r>
              <a:rPr lang="zh-CN" altLang="en-US" sz="2400" b="1" dirty="0">
                <a:latin typeface="微软雅黑" panose="020B0503020204020204" pitchFamily="34" charset="-122"/>
                <a:ea typeface="微软雅黑" panose="020B0503020204020204" pitchFamily="34" charset="-122"/>
              </a:rPr>
              <a:t>符合实际越好，但是怎样才能做到这一点，需要在这</a:t>
            </a:r>
            <a:r>
              <a:rPr lang="zh-CN" altLang="en-US" sz="2400" b="1" dirty="0" smtClean="0">
                <a:latin typeface="微软雅黑" panose="020B0503020204020204" pitchFamily="34" charset="-122"/>
                <a:ea typeface="微软雅黑" panose="020B0503020204020204" pitchFamily="34" charset="-122"/>
              </a:rPr>
              <a:t>以前</a:t>
            </a:r>
            <a:r>
              <a:rPr lang="zh-CN" altLang="en-US" sz="2400" b="1" dirty="0">
                <a:latin typeface="微软雅黑" panose="020B0503020204020204" pitchFamily="34" charset="-122"/>
                <a:ea typeface="微软雅黑" panose="020B0503020204020204" pitchFamily="34" charset="-122"/>
              </a:rPr>
              <a:t>做些工作，创造良好的条件，使得进度安排的确定是有</a:t>
            </a: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根据</a:t>
            </a:r>
            <a:r>
              <a:rPr lang="zh-CN" altLang="en-US" sz="2400" b="1" dirty="0" smtClean="0">
                <a:latin typeface="微软雅黑" panose="020B0503020204020204" pitchFamily="34" charset="-122"/>
                <a:ea typeface="微软雅黑" panose="020B0503020204020204" pitchFamily="34" charset="-122"/>
              </a:rPr>
              <a:t>的</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28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可</a:t>
            </a:r>
            <a:r>
              <a:rPr lang="zh-CN" altLang="en-US" sz="3600" dirty="0">
                <a:latin typeface="微软雅黑" panose="020B0503020204020204" pitchFamily="34" charset="-122"/>
                <a:ea typeface="微软雅黑" panose="020B0503020204020204" pitchFamily="34" charset="-122"/>
              </a:rPr>
              <a:t>追溯性管理</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60609" y="1228677"/>
            <a:ext cx="11478350" cy="465453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可追溯性管理的目标</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实施需求可追溯性管理应使每一项需求均能追溯到，包括对应的设计、实现该项需求的代码以及测试此项实现的</a:t>
            </a:r>
            <a:r>
              <a:rPr lang="zh-CN" altLang="en-US" sz="2400" b="1" dirty="0" smtClean="0">
                <a:latin typeface="微软雅黑" panose="020B0503020204020204" pitchFamily="34" charset="-122"/>
                <a:ea typeface="微软雅黑" panose="020B0503020204020204" pitchFamily="34" charset="-122"/>
              </a:rPr>
              <a:t>用例</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这样便可做到确保软件产品满足所有需求，并已测试了所有需求，从而使表现前后继承关系的脉络清晰</a:t>
            </a:r>
            <a:r>
              <a:rPr lang="zh-CN" altLang="en-US" sz="2400" b="1" dirty="0" smtClean="0">
                <a:latin typeface="微软雅黑" panose="020B0503020204020204" pitchFamily="34" charset="-122"/>
                <a:ea typeface="微软雅黑" panose="020B0503020204020204" pitchFamily="34" charset="-122"/>
              </a:rPr>
              <a:t>可见</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两类不同的追溯</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向前追溯：沿生存期从需求跟踪到设计、编码、测试等后继阶段所输出工作产品的相关</a:t>
            </a:r>
            <a:r>
              <a:rPr lang="zh-CN" altLang="en-US" sz="2400" b="1" dirty="0" smtClean="0">
                <a:latin typeface="微软雅黑" panose="020B0503020204020204" pitchFamily="34" charset="-122"/>
                <a:ea typeface="微软雅黑" panose="020B0503020204020204" pitchFamily="34" charset="-122"/>
              </a:rPr>
              <a:t>元素</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向后追溯：从各阶段工作产品的元素反向追溯，直至追溯到初始</a:t>
            </a:r>
            <a:r>
              <a:rPr lang="zh-CN" altLang="en-US" sz="2400" b="1" dirty="0" smtClean="0">
                <a:latin typeface="微软雅黑" panose="020B0503020204020204" pitchFamily="34" charset="-122"/>
                <a:ea typeface="微软雅黑" panose="020B0503020204020204" pitchFamily="34" charset="-122"/>
              </a:rPr>
              <a:t>需求</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257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配置管理</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4602" y="1533477"/>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软件工程项目随着工作的进展会产生多种信息，包括技术资料、管理资料等，如何管好这些资料是项目管理面临的重要</a:t>
            </a:r>
            <a:r>
              <a:rPr lang="zh-CN" altLang="en-US" sz="2400" b="1" dirty="0" smtClean="0">
                <a:latin typeface="微软雅黑" panose="020B0503020204020204" pitchFamily="34" charset="-122"/>
                <a:ea typeface="微软雅黑" panose="020B0503020204020204" pitchFamily="34" charset="-122"/>
              </a:rPr>
              <a:t>问题</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另一方面，还必须考虑到，这些资料和信息不仅不断地产生，而且还在不断地演化和</a:t>
            </a:r>
            <a:r>
              <a:rPr lang="zh-CN" altLang="en-US" sz="2400" b="1" dirty="0" smtClean="0">
                <a:latin typeface="微软雅黑" panose="020B0503020204020204" pitchFamily="34" charset="-122"/>
                <a:ea typeface="微软雅黑" panose="020B0503020204020204" pitchFamily="34" charset="-122"/>
              </a:rPr>
              <a:t>变更</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如何遵循一套严谨、科学的管理办法，使信息和资料的产生、存放、查找和使用既有序又高效，不致发生混乱和差错的现象，这正是配置管理所要解决的</a:t>
            </a:r>
            <a:r>
              <a:rPr lang="zh-CN" altLang="en-US" sz="2400" b="1" dirty="0" smtClean="0">
                <a:latin typeface="微软雅黑" panose="020B0503020204020204" pitchFamily="34" charset="-122"/>
                <a:ea typeface="微软雅黑" panose="020B0503020204020204" pitchFamily="34" charset="-122"/>
              </a:rPr>
              <a:t>问题</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74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配置管理</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14602" y="1533477"/>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软件配置管理的目的</a:t>
            </a:r>
            <a:r>
              <a:rPr lang="zh-CN" altLang="en-US" sz="2400" b="1" dirty="0">
                <a:latin typeface="微软雅黑" panose="020B0503020204020204" pitchFamily="34" charset="-122"/>
                <a:ea typeface="微软雅黑" panose="020B0503020204020204" pitchFamily="34" charset="-122"/>
              </a:rPr>
              <a:t>是为某个过程或某个项目的软件项建立和保持完整性，以便相关方便于</a:t>
            </a:r>
            <a:r>
              <a:rPr lang="zh-CN" altLang="en-US" sz="2400" b="1" dirty="0" smtClean="0">
                <a:latin typeface="微软雅黑" panose="020B0503020204020204" pitchFamily="34" charset="-122"/>
                <a:ea typeface="微软雅黑" panose="020B0503020204020204" pitchFamily="34" charset="-122"/>
              </a:rPr>
              <a:t>使用</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软件配置管理要开展的活动包括：配置标识、配置控制、配置状态报告、配置评价以及发布管理、交付</a:t>
            </a:r>
            <a:r>
              <a:rPr lang="zh-CN" altLang="en-US" sz="2400" b="1" dirty="0" smtClean="0">
                <a:latin typeface="微软雅黑" panose="020B0503020204020204" pitchFamily="34" charset="-122"/>
                <a:ea typeface="微软雅黑" panose="020B0503020204020204" pitchFamily="34" charset="-122"/>
              </a:rPr>
              <a:t>等</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配置管理的对象称为软件配置项（</a:t>
            </a:r>
            <a:r>
              <a:rPr lang="en-US" altLang="zh-CN" sz="2400" b="1" dirty="0">
                <a:latin typeface="微软雅黑" panose="020B0503020204020204" pitchFamily="34" charset="-122"/>
                <a:ea typeface="微软雅黑" panose="020B0503020204020204" pitchFamily="34" charset="-122"/>
              </a:rPr>
              <a:t>software configuration item</a:t>
            </a:r>
            <a:r>
              <a:rPr lang="zh-CN" altLang="en-US" sz="2400" b="1" dirty="0">
                <a:latin typeface="微软雅黑" panose="020B0503020204020204" pitchFamily="34" charset="-122"/>
                <a:ea typeface="微软雅黑" panose="020B0503020204020204" pitchFamily="34" charset="-122"/>
              </a:rPr>
              <a:t>），包括：</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与</a:t>
            </a:r>
            <a:r>
              <a:rPr lang="zh-CN" altLang="en-US" sz="2400" b="1" dirty="0">
                <a:latin typeface="微软雅黑" panose="020B0503020204020204" pitchFamily="34" charset="-122"/>
                <a:ea typeface="微软雅黑" panose="020B0503020204020204" pitchFamily="34" charset="-122"/>
              </a:rPr>
              <a:t>合同、过程、计划和产品有关的文档及</a:t>
            </a:r>
            <a:r>
              <a:rPr lang="zh-CN" altLang="en-US" sz="2400" b="1" dirty="0" smtClean="0">
                <a:latin typeface="微软雅黑" panose="020B0503020204020204" pitchFamily="34" charset="-122"/>
                <a:ea typeface="微软雅黑" panose="020B0503020204020204" pitchFamily="34" charset="-122"/>
              </a:rPr>
              <a:t>数据</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源代码</a:t>
            </a:r>
            <a:r>
              <a:rPr lang="zh-CN" altLang="en-US" sz="2400" b="1" dirty="0">
                <a:latin typeface="微软雅黑" panose="020B0503020204020204" pitchFamily="34" charset="-122"/>
                <a:ea typeface="微软雅黑" panose="020B0503020204020204" pitchFamily="34" charset="-122"/>
              </a:rPr>
              <a:t>、目标代码和可执行</a:t>
            </a:r>
            <a:r>
              <a:rPr lang="zh-CN" altLang="en-US" sz="2400" b="1" dirty="0" smtClean="0">
                <a:latin typeface="微软雅黑" panose="020B0503020204020204" pitchFamily="34" charset="-122"/>
                <a:ea typeface="微软雅黑" panose="020B0503020204020204" pitchFamily="34" charset="-122"/>
              </a:rPr>
              <a:t>代码</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相关</a:t>
            </a:r>
            <a:r>
              <a:rPr lang="zh-CN" altLang="en-US" sz="2400" b="1" dirty="0">
                <a:latin typeface="微软雅黑" panose="020B0503020204020204" pitchFamily="34" charset="-122"/>
                <a:ea typeface="微软雅黑" panose="020B0503020204020204" pitchFamily="34" charset="-122"/>
              </a:rPr>
              <a:t>的产品，包括软件工具、库内的可复用软件、</a:t>
            </a:r>
            <a:r>
              <a:rPr lang="zh-CN" altLang="en-US" sz="2400" b="1" dirty="0" smtClean="0">
                <a:latin typeface="微软雅黑" panose="020B0503020204020204" pitchFamily="34" charset="-122"/>
                <a:ea typeface="微软雅黑" panose="020B0503020204020204" pitchFamily="34" charset="-122"/>
              </a:rPr>
              <a:t>外购</a:t>
            </a:r>
            <a:r>
              <a:rPr lang="zh-CN" altLang="en-US" sz="2400" b="1" dirty="0">
                <a:latin typeface="微软雅黑" panose="020B0503020204020204" pitchFamily="34" charset="-122"/>
                <a:ea typeface="微软雅黑" panose="020B0503020204020204" pitchFamily="34" charset="-122"/>
              </a:rPr>
              <a:t>软件及顾客提供的</a:t>
            </a:r>
            <a:r>
              <a:rPr lang="zh-CN" altLang="en-US" sz="2400" b="1" dirty="0" smtClean="0">
                <a:latin typeface="微软雅黑" panose="020B0503020204020204" pitchFamily="34" charset="-122"/>
                <a:ea typeface="微软雅黑" panose="020B0503020204020204" pitchFamily="34" charset="-122"/>
              </a:rPr>
              <a:t>软件</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711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a:t>
            </a:r>
            <a:r>
              <a:rPr lang="zh-CN" altLang="en-US" sz="3600" dirty="0">
                <a:latin typeface="微软雅黑" panose="020B0503020204020204" pitchFamily="34" charset="-122"/>
                <a:ea typeface="微软雅黑" panose="020B0503020204020204" pitchFamily="34" charset="-122"/>
              </a:rPr>
              <a:t>配置管理的主要任务</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08851" y="1303439"/>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制订</a:t>
            </a:r>
            <a:r>
              <a:rPr lang="zh-CN" altLang="en-US" sz="2400" b="1" dirty="0">
                <a:latin typeface="微软雅黑" panose="020B0503020204020204" pitchFamily="34" charset="-122"/>
                <a:ea typeface="微软雅黑" panose="020B0503020204020204" pitchFamily="34" charset="-122"/>
              </a:rPr>
              <a:t>软件配置管理计划。包括：</a:t>
            </a:r>
          </a:p>
          <a:p>
            <a:pPr marL="800083" lvl="1" indent="-457200" algn="just">
              <a:lnSpc>
                <a:spcPct val="150000"/>
              </a:lnSpc>
              <a:buFont typeface="+mj-ea"/>
              <a:buAutoNum type="circleNumDbPlain"/>
              <a:defRPr/>
            </a:pPr>
            <a:r>
              <a:rPr lang="zh-CN" altLang="en-US" sz="2250" b="1" dirty="0" smtClean="0">
                <a:latin typeface="微软雅黑" panose="020B0503020204020204" pitchFamily="34" charset="-122"/>
                <a:ea typeface="微软雅黑" panose="020B0503020204020204" pitchFamily="34" charset="-122"/>
              </a:rPr>
              <a:t>配置标识规则</a:t>
            </a:r>
            <a:endParaRPr lang="zh-CN" altLang="en-US" sz="2250" b="1" dirty="0">
              <a:latin typeface="微软雅黑" panose="020B0503020204020204" pitchFamily="34" charset="-122"/>
              <a:ea typeface="微软雅黑" panose="020B0503020204020204" pitchFamily="34" charset="-122"/>
            </a:endParaRPr>
          </a:p>
          <a:p>
            <a:pPr marL="800083" lvl="1" indent="-457200" algn="just">
              <a:lnSpc>
                <a:spcPct val="150000"/>
              </a:lnSpc>
              <a:buFont typeface="+mj-ea"/>
              <a:buAutoNum type="circleNumDbPlain"/>
              <a:defRPr/>
            </a:pPr>
            <a:r>
              <a:rPr lang="zh-CN" altLang="en-US" sz="2250" b="1" dirty="0" smtClean="0">
                <a:latin typeface="微软雅黑" panose="020B0503020204020204" pitchFamily="34" charset="-122"/>
                <a:ea typeface="微软雅黑" panose="020B0503020204020204" pitchFamily="34" charset="-122"/>
              </a:rPr>
              <a:t>如何</a:t>
            </a:r>
            <a:r>
              <a:rPr lang="zh-CN" altLang="en-US" sz="2250" b="1" dirty="0">
                <a:latin typeface="微软雅黑" panose="020B0503020204020204" pitchFamily="34" charset="-122"/>
                <a:ea typeface="微软雅黑" panose="020B0503020204020204" pitchFamily="34" charset="-122"/>
              </a:rPr>
              <a:t>建立配置数据库，并将配置项置于配置管理</a:t>
            </a:r>
            <a:r>
              <a:rPr lang="zh-CN" altLang="en-US" sz="2250" b="1" dirty="0" smtClean="0">
                <a:latin typeface="微软雅黑" panose="020B0503020204020204" pitchFamily="34" charset="-122"/>
                <a:ea typeface="微软雅黑" panose="020B0503020204020204" pitchFamily="34" charset="-122"/>
              </a:rPr>
              <a:t>之下</a:t>
            </a:r>
            <a:endParaRPr lang="zh-CN" altLang="en-US" sz="2250" b="1" dirty="0">
              <a:latin typeface="微软雅黑" panose="020B0503020204020204" pitchFamily="34" charset="-122"/>
              <a:ea typeface="微软雅黑" panose="020B0503020204020204" pitchFamily="34" charset="-122"/>
            </a:endParaRPr>
          </a:p>
          <a:p>
            <a:pPr marL="800083" lvl="1" indent="-457200" algn="just">
              <a:lnSpc>
                <a:spcPct val="150000"/>
              </a:lnSpc>
              <a:buFont typeface="+mj-ea"/>
              <a:buAutoNum type="circleNumDbPlain"/>
              <a:defRPr/>
            </a:pPr>
            <a:r>
              <a:rPr lang="zh-CN" altLang="en-US" sz="2250" b="1" dirty="0" smtClean="0">
                <a:latin typeface="微软雅黑" panose="020B0503020204020204" pitchFamily="34" charset="-122"/>
                <a:ea typeface="微软雅黑" panose="020B0503020204020204" pitchFamily="34" charset="-122"/>
              </a:rPr>
              <a:t>配置管理</a:t>
            </a:r>
            <a:r>
              <a:rPr lang="zh-CN" altLang="en-US" sz="2250" b="1" dirty="0">
                <a:latin typeface="微软雅黑" panose="020B0503020204020204" pitchFamily="34" charset="-122"/>
                <a:ea typeface="微软雅黑" panose="020B0503020204020204" pitchFamily="34" charset="-122"/>
              </a:rPr>
              <a:t>人员的职责及配置管理</a:t>
            </a:r>
            <a:r>
              <a:rPr lang="zh-CN" altLang="en-US" sz="2250" b="1" dirty="0" smtClean="0">
                <a:latin typeface="微软雅黑" panose="020B0503020204020204" pitchFamily="34" charset="-122"/>
                <a:ea typeface="微软雅黑" panose="020B0503020204020204" pitchFamily="34" charset="-122"/>
              </a:rPr>
              <a:t>活动</a:t>
            </a:r>
            <a:endParaRPr lang="zh-CN" altLang="en-US" sz="2250" b="1" dirty="0">
              <a:latin typeface="微软雅黑" panose="020B0503020204020204" pitchFamily="34" charset="-122"/>
              <a:ea typeface="微软雅黑" panose="020B0503020204020204" pitchFamily="34" charset="-122"/>
            </a:endParaRPr>
          </a:p>
          <a:p>
            <a:pPr marL="800083" lvl="1" indent="-457200" algn="just">
              <a:lnSpc>
                <a:spcPct val="150000"/>
              </a:lnSpc>
              <a:buFont typeface="+mj-ea"/>
              <a:buAutoNum type="circleNumDbPlain"/>
              <a:defRPr/>
            </a:pPr>
            <a:r>
              <a:rPr lang="zh-CN" altLang="en-US" sz="2250" b="1" dirty="0" smtClean="0">
                <a:latin typeface="微软雅黑" panose="020B0503020204020204" pitchFamily="34" charset="-122"/>
                <a:ea typeface="微软雅黑" panose="020B0503020204020204" pitchFamily="34" charset="-122"/>
              </a:rPr>
              <a:t>所</a:t>
            </a:r>
            <a:r>
              <a:rPr lang="zh-CN" altLang="en-US" sz="2250" b="1" dirty="0">
                <a:latin typeface="微软雅黑" panose="020B0503020204020204" pitchFamily="34" charset="-122"/>
                <a:ea typeface="微软雅黑" panose="020B0503020204020204" pitchFamily="34" charset="-122"/>
              </a:rPr>
              <a:t>采用的配置管理工具、技术和</a:t>
            </a:r>
            <a:r>
              <a:rPr lang="zh-CN" altLang="en-US" sz="2250" b="1" dirty="0" smtClean="0">
                <a:latin typeface="微软雅黑" panose="020B0503020204020204" pitchFamily="34" charset="-122"/>
                <a:ea typeface="微软雅黑" panose="020B0503020204020204" pitchFamily="34" charset="-122"/>
              </a:rPr>
              <a:t>方法</a:t>
            </a:r>
            <a:endParaRPr lang="zh-CN" altLang="en-US" sz="225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startAt="2"/>
              <a:defRPr/>
            </a:pPr>
            <a:r>
              <a:rPr lang="zh-CN" altLang="en-US" sz="2400" b="1" dirty="0" smtClean="0">
                <a:latin typeface="微软雅黑" panose="020B0503020204020204" pitchFamily="34" charset="-122"/>
                <a:ea typeface="微软雅黑" panose="020B0503020204020204" pitchFamily="34" charset="-122"/>
              </a:rPr>
              <a:t>实施</a:t>
            </a:r>
            <a:r>
              <a:rPr lang="zh-CN" altLang="en-US" sz="2400" b="1" dirty="0">
                <a:latin typeface="微软雅黑" panose="020B0503020204020204" pitchFamily="34" charset="-122"/>
                <a:ea typeface="微软雅黑" panose="020B0503020204020204" pitchFamily="34" charset="-122"/>
              </a:rPr>
              <a:t>变更管理，防止项目进行中因变更导致的混乱。</a:t>
            </a:r>
          </a:p>
          <a:p>
            <a:pPr marL="457200" lvl="0" indent="-457200" algn="just">
              <a:lnSpc>
                <a:spcPct val="150000"/>
              </a:lnSpc>
              <a:buFont typeface="+mj-lt"/>
              <a:buAutoNum type="arabicPeriod" startAt="2"/>
              <a:defRPr/>
            </a:pPr>
            <a:r>
              <a:rPr lang="zh-CN" altLang="en-US" sz="2400" b="1" dirty="0" smtClean="0">
                <a:latin typeface="微软雅黑" panose="020B0503020204020204" pitchFamily="34" charset="-122"/>
                <a:ea typeface="微软雅黑" panose="020B0503020204020204" pitchFamily="34" charset="-122"/>
              </a:rPr>
              <a:t>实施</a:t>
            </a:r>
            <a:r>
              <a:rPr lang="zh-CN" altLang="en-US" sz="2400" b="1" dirty="0">
                <a:latin typeface="微软雅黑" panose="020B0503020204020204" pitchFamily="34" charset="-122"/>
                <a:ea typeface="微软雅黑" panose="020B0503020204020204" pitchFamily="34" charset="-122"/>
              </a:rPr>
              <a:t>版本管理和发布管理。 </a:t>
            </a:r>
          </a:p>
        </p:txBody>
      </p:sp>
    </p:spTree>
    <p:extLst>
      <p:ext uri="{BB962C8B-B14F-4D97-AF65-F5344CB8AC3E}">
        <p14:creationId xmlns:p14="http://schemas.microsoft.com/office/powerpoint/2010/main" val="147494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软件配置管理的工作是要解决下列问题</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408851" y="1303439"/>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采用</a:t>
            </a:r>
            <a:r>
              <a:rPr lang="zh-CN" altLang="en-US" sz="2400" b="1" dirty="0">
                <a:latin typeface="微软雅黑" panose="020B0503020204020204" pitchFamily="34" charset="-122"/>
                <a:ea typeface="微软雅黑" panose="020B0503020204020204" pitchFamily="34" charset="-122"/>
              </a:rPr>
              <a:t>什么方式去标识和管理数量众多的程序、文档</a:t>
            </a:r>
            <a:r>
              <a:rPr lang="zh-CN" altLang="en-US" sz="2400" b="1" dirty="0" smtClean="0">
                <a:latin typeface="微软雅黑" panose="020B0503020204020204" pitchFamily="34" charset="-122"/>
                <a:ea typeface="微软雅黑" panose="020B0503020204020204" pitchFamily="34" charset="-122"/>
              </a:rPr>
              <a:t>等的</a:t>
            </a:r>
            <a:r>
              <a:rPr lang="zh-CN" altLang="en-US" sz="2400" b="1" dirty="0">
                <a:latin typeface="微软雅黑" panose="020B0503020204020204" pitchFamily="34" charset="-122"/>
                <a:ea typeface="微软雅黑" panose="020B0503020204020204" pitchFamily="34" charset="-122"/>
              </a:rPr>
              <a:t>各种版本？</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在</a:t>
            </a:r>
            <a:r>
              <a:rPr lang="zh-CN" altLang="en-US" sz="2400" b="1" dirty="0">
                <a:latin typeface="微软雅黑" panose="020B0503020204020204" pitchFamily="34" charset="-122"/>
                <a:ea typeface="微软雅黑" panose="020B0503020204020204" pitchFamily="34" charset="-122"/>
              </a:rPr>
              <a:t>软件产品交付用户之前和交付之后如何控制变更</a:t>
            </a:r>
            <a:r>
              <a:rPr lang="zh-CN" altLang="en-US" sz="2400" b="1" dirty="0" smtClean="0">
                <a:latin typeface="微软雅黑" panose="020B0503020204020204" pitchFamily="34" charset="-122"/>
                <a:ea typeface="微软雅黑" panose="020B0503020204020204" pitchFamily="34" charset="-122"/>
              </a:rPr>
              <a:t>？实现</a:t>
            </a:r>
            <a:r>
              <a:rPr lang="zh-CN" altLang="en-US" sz="2400" b="1" dirty="0">
                <a:latin typeface="微软雅黑" panose="020B0503020204020204" pitchFamily="34" charset="-122"/>
                <a:ea typeface="微软雅黑" panose="020B0503020204020204" pitchFamily="34" charset="-122"/>
              </a:rPr>
              <a:t>有效的变更？</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谁</a:t>
            </a:r>
            <a:r>
              <a:rPr lang="zh-CN" altLang="en-US" sz="2400" b="1" dirty="0">
                <a:latin typeface="微软雅黑" panose="020B0503020204020204" pitchFamily="34" charset="-122"/>
                <a:ea typeface="微软雅黑" panose="020B0503020204020204" pitchFamily="34" charset="-122"/>
              </a:rPr>
              <a:t>有权批准变更以及安排变更的优先级？</a:t>
            </a: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用</a:t>
            </a:r>
            <a:r>
              <a:rPr lang="zh-CN" altLang="en-US" sz="2400" b="1" dirty="0">
                <a:latin typeface="微软雅黑" panose="020B0503020204020204" pitchFamily="34" charset="-122"/>
                <a:ea typeface="微软雅黑" panose="020B0503020204020204" pitchFamily="34" charset="-122"/>
              </a:rPr>
              <a:t>什么方法估计变更可能引起的其他问题</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这些</a:t>
            </a:r>
            <a:r>
              <a:rPr lang="zh-CN" altLang="en-US" sz="2400" b="1" dirty="0">
                <a:latin typeface="微软雅黑" panose="020B0503020204020204" pitchFamily="34" charset="-122"/>
                <a:ea typeface="微软雅黑" panose="020B0503020204020204" pitchFamily="34" charset="-122"/>
              </a:rPr>
              <a:t>问题的解决正是软件配置管理应完成的任务：</a:t>
            </a:r>
            <a:r>
              <a:rPr lang="zh-CN" altLang="en-US" sz="2400" b="1" dirty="0" smtClean="0">
                <a:solidFill>
                  <a:srgbClr val="FF0000"/>
                </a:solidFill>
                <a:latin typeface="微软雅黑" panose="020B0503020204020204" pitchFamily="34" charset="-122"/>
                <a:ea typeface="微软雅黑" panose="020B0503020204020204" pitchFamily="34" charset="-122"/>
              </a:rPr>
              <a:t>配置标识</a:t>
            </a:r>
            <a:r>
              <a:rPr lang="zh-CN" altLang="en-US" sz="2400" b="1" dirty="0">
                <a:solidFill>
                  <a:srgbClr val="FF0000"/>
                </a:solidFill>
                <a:latin typeface="微软雅黑" panose="020B0503020204020204" pitchFamily="34" charset="-122"/>
                <a:ea typeface="微软雅黑" panose="020B0503020204020204" pitchFamily="34" charset="-122"/>
              </a:rPr>
              <a:t>、版本管理、变更管理、配置审核及配置</a:t>
            </a:r>
            <a:r>
              <a:rPr lang="zh-CN" altLang="en-US" sz="2400" b="1" dirty="0" smtClean="0">
                <a:solidFill>
                  <a:srgbClr val="FF0000"/>
                </a:solidFill>
                <a:latin typeface="微软雅黑" panose="020B0503020204020204" pitchFamily="34" charset="-122"/>
                <a:ea typeface="微软雅黑" panose="020B0503020204020204" pitchFamily="34" charset="-122"/>
              </a:rPr>
              <a:t>报告</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781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083702" y="1156515"/>
            <a:ext cx="4214322" cy="531329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软件工程基础</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软件生命周期</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软件过程模型</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软件项目管理</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solidFill>
                  <a:srgbClr val="FF0000"/>
                </a:solidFill>
                <a:latin typeface="微软雅黑" panose="020B0503020204020204" pitchFamily="34" charset="-122"/>
                <a:ea typeface="微软雅黑" panose="020B0503020204020204" pitchFamily="34" charset="-122"/>
              </a:rPr>
              <a:t>系统分析方法与问题定义</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需求分析与需求获取</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用例建模与用例描述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结构化系统分析与设计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面向对象方法概述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面向对象建模与</a:t>
            </a:r>
            <a:r>
              <a:rPr lang="en-US" altLang="zh-CN" sz="2000" b="1" dirty="0" smtClean="0">
                <a:latin typeface="微软雅黑" panose="020B0503020204020204" pitchFamily="34" charset="-122"/>
                <a:ea typeface="微软雅黑" panose="020B0503020204020204" pitchFamily="34" charset="-122"/>
              </a:rPr>
              <a:t>UML</a:t>
            </a: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软件系统动态建模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软件系统静态建模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数据库设计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综合案例分析</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考前复习</a:t>
            </a:r>
            <a:endParaRPr lang="en-US" altLang="zh-CN" sz="2000" b="1" dirty="0" smtClean="0">
              <a:latin typeface="微软雅黑" panose="020B0503020204020204" pitchFamily="34" charset="-122"/>
              <a:ea typeface="微软雅黑" panose="020B0503020204020204" pitchFamily="34" charset="-122"/>
            </a:endParaRPr>
          </a:p>
          <a:p>
            <a:pPr marL="0" indent="0" algn="just">
              <a:lnSpc>
                <a:spcPct val="100000"/>
              </a:lnSpc>
              <a:spcBef>
                <a:spcPct val="20000"/>
              </a:spcBef>
              <a:buNone/>
              <a:defRPr/>
            </a:pPr>
            <a:endParaRPr lang="zh-CN" altLang="en-US" sz="2000" b="1" dirty="0">
              <a:latin typeface="微软雅黑" panose="020B0503020204020204" pitchFamily="34" charset="-122"/>
              <a:ea typeface="微软雅黑" panose="020B0503020204020204" pitchFamily="34" charset="-122"/>
            </a:endParaRPr>
          </a:p>
        </p:txBody>
      </p:sp>
      <p:sp>
        <p:nvSpPr>
          <p:cNvPr id="3" name="Title 1">
            <a:extLst>
              <a:ext uri="{FF2B5EF4-FFF2-40B4-BE49-F238E27FC236}">
                <a16:creationId xmlns:a16="http://schemas.microsoft.com/office/drawing/2014/main" id="{EB14362D-CFD4-4362-A8C1-4EE5210F9EB2}"/>
              </a:ext>
            </a:extLst>
          </p:cNvPr>
          <p:cNvSpPr txBox="1">
            <a:spLocks noChangeArrowheads="1"/>
          </p:cNvSpPr>
          <p:nvPr/>
        </p:nvSpPr>
        <p:spPr>
          <a:xfrm>
            <a:off x="4365499"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课程计划</a:t>
            </a:r>
            <a:endParaRPr lang="zh-CN" altLang="en-US" sz="3600" dirty="0">
              <a:latin typeface="微软雅黑" panose="020B0503020204020204" pitchFamily="34" charset="-122"/>
              <a:ea typeface="微软雅黑" panose="020B0503020204020204" pitchFamily="34" charset="-122"/>
            </a:endParaRPr>
          </a:p>
        </p:txBody>
      </p:sp>
      <p:sp>
        <p:nvSpPr>
          <p:cNvPr id="4" name="左大括号 3"/>
          <p:cNvSpPr/>
          <p:nvPr/>
        </p:nvSpPr>
        <p:spPr>
          <a:xfrm>
            <a:off x="3784121" y="1156515"/>
            <a:ext cx="138022" cy="106910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左大括号 6"/>
          <p:cNvSpPr/>
          <p:nvPr/>
        </p:nvSpPr>
        <p:spPr>
          <a:xfrm>
            <a:off x="3784121" y="5871713"/>
            <a:ext cx="161559" cy="38819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左大括号 7"/>
          <p:cNvSpPr/>
          <p:nvPr/>
        </p:nvSpPr>
        <p:spPr>
          <a:xfrm>
            <a:off x="3784121" y="5239109"/>
            <a:ext cx="161559" cy="632604"/>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左大括号 13"/>
          <p:cNvSpPr/>
          <p:nvPr/>
        </p:nvSpPr>
        <p:spPr>
          <a:xfrm>
            <a:off x="3779170" y="3738509"/>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 name="文本框 1"/>
          <p:cNvSpPr txBox="1"/>
          <p:nvPr/>
        </p:nvSpPr>
        <p:spPr>
          <a:xfrm>
            <a:off x="1621766" y="1506399"/>
            <a:ext cx="185018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软件工程的基础</a:t>
            </a:r>
            <a:endParaRPr lang="zh-CN" altLang="en-US"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91" y="2338334"/>
            <a:ext cx="3088256" cy="1330768"/>
            <a:chOff x="912191" y="2338334"/>
            <a:chExt cx="3088256" cy="1330768"/>
          </a:xfrm>
        </p:grpSpPr>
        <p:sp>
          <p:nvSpPr>
            <p:cNvPr id="6" name="左大括号 5"/>
            <p:cNvSpPr/>
            <p:nvPr/>
          </p:nvSpPr>
          <p:spPr>
            <a:xfrm>
              <a:off x="3784121" y="2338334"/>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 name="文本框 9"/>
            <p:cNvSpPr txBox="1"/>
            <p:nvPr/>
          </p:nvSpPr>
          <p:spPr>
            <a:xfrm>
              <a:off x="912191" y="2703988"/>
              <a:ext cx="3088256"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系统分析与需求描述</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结构化设计方法</a:t>
              </a:r>
              <a:endParaRPr lang="zh-CN" altLang="en-US" b="1"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325240" y="4178576"/>
            <a:ext cx="2262158"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面向对象的设计方法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4681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CE429DD-DDCC-47FD-ADE5-9E6535CAC074}"/>
              </a:ext>
            </a:extLst>
          </p:cNvPr>
          <p:cNvSpPr txBox="1">
            <a:spLocks noChangeArrowheads="1"/>
          </p:cNvSpPr>
          <p:nvPr/>
        </p:nvSpPr>
        <p:spPr>
          <a:xfrm>
            <a:off x="255363" y="176657"/>
            <a:ext cx="8062948" cy="1160060"/>
          </a:xfrm>
          <a:prstGeom prst="rect">
            <a:avLst/>
          </a:prstGeom>
        </p:spPr>
        <p:txBody>
          <a:bodyPr vert="horz" lIns="91440" tIns="45720" rIns="91440" bIns="45720" rtlCol="0" anchor="b">
            <a:normAutofit lnSpcReduction="10000"/>
          </a:bodyPr>
          <a:lstStyle>
            <a:lvl1pPr algn="ctr" defTabSz="685766" rtl="0" eaLnBrk="1" latinLnBrk="0" hangingPunct="1">
              <a:lnSpc>
                <a:spcPct val="90000"/>
              </a:lnSpc>
              <a:spcBef>
                <a:spcPct val="0"/>
              </a:spcBef>
              <a:buNone/>
              <a:defRPr sz="6000" b="1" kern="1200">
                <a:solidFill>
                  <a:schemeClr val="tx1"/>
                </a:solidFill>
                <a:latin typeface="+mj-lt"/>
                <a:ea typeface="+mj-ea"/>
                <a:cs typeface="+mj-cs"/>
              </a:defRPr>
            </a:lvl1pPr>
          </a:lstStyle>
          <a:p>
            <a:pPr algn="l">
              <a:spcAft>
                <a:spcPts val="1200"/>
              </a:spcAft>
            </a:pPr>
            <a:r>
              <a:rPr lang="zh-CN" altLang="en-US" sz="3600" spc="-100" dirty="0">
                <a:solidFill>
                  <a:srgbClr val="92D050"/>
                </a:solidFill>
              </a:rPr>
              <a:t>系统分析师 </a:t>
            </a:r>
            <a:r>
              <a:rPr lang="en-GB" altLang="zh-CN" sz="3600" spc="-100" dirty="0">
                <a:solidFill>
                  <a:srgbClr val="92D050"/>
                </a:solidFill>
              </a:rPr>
              <a:t>System Analyst </a:t>
            </a:r>
          </a:p>
          <a:p>
            <a:pPr algn="l">
              <a:spcAft>
                <a:spcPts val="1200"/>
              </a:spcAft>
            </a:pPr>
            <a:r>
              <a:rPr lang="zh-CN" altLang="en-US" sz="3600" spc="-100" dirty="0"/>
              <a:t>职位描述 </a:t>
            </a:r>
            <a:r>
              <a:rPr lang="en-GB" altLang="zh-CN" sz="3600" spc="-100" dirty="0"/>
              <a:t>Job Description </a:t>
            </a:r>
            <a:endParaRPr lang="en-US" altLang="zh-CN" sz="3600" dirty="0"/>
          </a:p>
        </p:txBody>
      </p:sp>
      <p:sp>
        <p:nvSpPr>
          <p:cNvPr id="8" name="Rectangle 3">
            <a:extLst>
              <a:ext uri="{FF2B5EF4-FFF2-40B4-BE49-F238E27FC236}">
                <a16:creationId xmlns:a16="http://schemas.microsoft.com/office/drawing/2014/main" id="{63752760-9D8B-4FED-92C2-B212B685BD5E}"/>
              </a:ext>
            </a:extLst>
          </p:cNvPr>
          <p:cNvSpPr txBox="1">
            <a:spLocks noChangeArrowheads="1"/>
          </p:cNvSpPr>
          <p:nvPr/>
        </p:nvSpPr>
        <p:spPr>
          <a:xfrm>
            <a:off x="4019552" y="6586791"/>
            <a:ext cx="4152895" cy="27120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altLang="zh-CN" sz="1200" b="0" i="1" u="none" strike="noStrike" baseline="0" dirty="0">
                <a:solidFill>
                  <a:srgbClr val="000000"/>
                </a:solidFill>
                <a:latin typeface="RotisSansSerif-Italic"/>
              </a:rPr>
              <a:t>From </a:t>
            </a:r>
            <a:r>
              <a:rPr lang="en-US" altLang="zh-CN" sz="1200" b="0" i="1" u="none" strike="noStrike" baseline="0" dirty="0">
                <a:solidFill>
                  <a:srgbClr val="0C8EBC"/>
                </a:solidFill>
                <a:latin typeface="RotisSansSerif-Italic"/>
              </a:rPr>
              <a:t>https://talent.alibaba.com/off-campus-position/807502</a:t>
            </a:r>
            <a:r>
              <a:rPr lang="en-US" altLang="zh-CN" sz="1200" b="0" i="1" u="none" strike="noStrike" baseline="0" dirty="0">
                <a:solidFill>
                  <a:srgbClr val="000000"/>
                </a:solidFill>
                <a:latin typeface="RotisSansSerif-Italic"/>
              </a:rPr>
              <a:t>.</a:t>
            </a:r>
            <a:endParaRPr lang="en-GB" altLang="zh-CN" sz="1100" dirty="0"/>
          </a:p>
        </p:txBody>
      </p:sp>
      <p:cxnSp>
        <p:nvCxnSpPr>
          <p:cNvPr id="11" name="Straight Connector 10">
            <a:extLst>
              <a:ext uri="{FF2B5EF4-FFF2-40B4-BE49-F238E27FC236}">
                <a16:creationId xmlns:a16="http://schemas.microsoft.com/office/drawing/2014/main" id="{C94E35DB-96B9-40F7-B76B-33328FDF1E4F}"/>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FEDDE53D-47FD-4B6E-9B20-A0D48FC0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3" y="1572217"/>
            <a:ext cx="3810000" cy="457200"/>
          </a:xfrm>
          <a:prstGeom prst="rect">
            <a:avLst/>
          </a:prstGeom>
        </p:spPr>
      </p:pic>
      <p:grpSp>
        <p:nvGrpSpPr>
          <p:cNvPr id="22" name="Group 21">
            <a:extLst>
              <a:ext uri="{FF2B5EF4-FFF2-40B4-BE49-F238E27FC236}">
                <a16:creationId xmlns:a16="http://schemas.microsoft.com/office/drawing/2014/main" id="{D4842D0C-E392-478C-A0AE-94DF3D3ED672}"/>
              </a:ext>
            </a:extLst>
          </p:cNvPr>
          <p:cNvGrpSpPr/>
          <p:nvPr/>
        </p:nvGrpSpPr>
        <p:grpSpPr>
          <a:xfrm>
            <a:off x="219808" y="2121313"/>
            <a:ext cx="11752381" cy="4373582"/>
            <a:chOff x="71118" y="2160012"/>
            <a:chExt cx="11752381" cy="4373582"/>
          </a:xfrm>
        </p:grpSpPr>
        <p:pic>
          <p:nvPicPr>
            <p:cNvPr id="19" name="Picture 18">
              <a:extLst>
                <a:ext uri="{FF2B5EF4-FFF2-40B4-BE49-F238E27FC236}">
                  <a16:creationId xmlns:a16="http://schemas.microsoft.com/office/drawing/2014/main" id="{1A30DD34-97FA-4399-8EB5-83A186FD1E0C}"/>
                </a:ext>
              </a:extLst>
            </p:cNvPr>
            <p:cNvPicPr>
              <a:picLocks noChangeAspect="1"/>
            </p:cNvPicPr>
            <p:nvPr/>
          </p:nvPicPr>
          <p:blipFill rotWithShape="1">
            <a:blip r:embed="rId4"/>
            <a:srcRect t="4984" b="13285"/>
            <a:stretch/>
          </p:blipFill>
          <p:spPr>
            <a:xfrm>
              <a:off x="71118" y="2937407"/>
              <a:ext cx="11752381" cy="3596187"/>
            </a:xfrm>
            <a:prstGeom prst="rect">
              <a:avLst/>
            </a:prstGeom>
            <a:ln>
              <a:noFill/>
            </a:ln>
            <a:effectLst/>
          </p:spPr>
        </p:pic>
        <p:pic>
          <p:nvPicPr>
            <p:cNvPr id="21" name="Picture 20">
              <a:extLst>
                <a:ext uri="{FF2B5EF4-FFF2-40B4-BE49-F238E27FC236}">
                  <a16:creationId xmlns:a16="http://schemas.microsoft.com/office/drawing/2014/main" id="{4BD161F3-A324-44A9-9AB5-56B0CE9EFF98}"/>
                </a:ext>
              </a:extLst>
            </p:cNvPr>
            <p:cNvPicPr>
              <a:picLocks noChangeAspect="1"/>
            </p:cNvPicPr>
            <p:nvPr/>
          </p:nvPicPr>
          <p:blipFill>
            <a:blip r:embed="rId5"/>
            <a:stretch>
              <a:fillRect/>
            </a:stretch>
          </p:blipFill>
          <p:spPr>
            <a:xfrm>
              <a:off x="71118" y="2160012"/>
              <a:ext cx="10209524" cy="666667"/>
            </a:xfrm>
            <a:prstGeom prst="rect">
              <a:avLst/>
            </a:prstGeom>
            <a:ln>
              <a:noFill/>
            </a:ln>
            <a:effectLst/>
          </p:spPr>
        </p:pic>
      </p:grpSp>
      <p:cxnSp>
        <p:nvCxnSpPr>
          <p:cNvPr id="24" name="Straight Connector 23">
            <a:extLst>
              <a:ext uri="{FF2B5EF4-FFF2-40B4-BE49-F238E27FC236}">
                <a16:creationId xmlns:a16="http://schemas.microsoft.com/office/drawing/2014/main" id="{0F1DAB39-CB65-48DF-9852-841E7AF2FBDC}"/>
              </a:ext>
            </a:extLst>
          </p:cNvPr>
          <p:cNvCxnSpPr>
            <a:cxnSpLocks/>
          </p:cNvCxnSpPr>
          <p:nvPr/>
        </p:nvCxnSpPr>
        <p:spPr>
          <a:xfrm>
            <a:off x="5444836" y="2715490"/>
            <a:ext cx="1967346"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AF7798D-03B0-4401-8B9F-CBF0E71E2D3E}"/>
              </a:ext>
            </a:extLst>
          </p:cNvPr>
          <p:cNvCxnSpPr/>
          <p:nvPr/>
        </p:nvCxnSpPr>
        <p:spPr>
          <a:xfrm>
            <a:off x="415636" y="3678381"/>
            <a:ext cx="1738746"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B47DA00B-DD90-4B2F-AF7F-68C8C3626845}"/>
              </a:ext>
            </a:extLst>
          </p:cNvPr>
          <p:cNvCxnSpPr>
            <a:cxnSpLocks/>
          </p:cNvCxnSpPr>
          <p:nvPr/>
        </p:nvCxnSpPr>
        <p:spPr>
          <a:xfrm>
            <a:off x="7412182" y="5791199"/>
            <a:ext cx="1988127" cy="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1F72127B-4556-4C9B-BF76-FAF31C67AFB7}"/>
              </a:ext>
            </a:extLst>
          </p:cNvPr>
          <p:cNvCxnSpPr>
            <a:cxnSpLocks/>
          </p:cNvCxnSpPr>
          <p:nvPr/>
        </p:nvCxnSpPr>
        <p:spPr>
          <a:xfrm>
            <a:off x="578428" y="6130635"/>
            <a:ext cx="3151908" cy="0"/>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989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1949130" y="2367171"/>
            <a:ext cx="8293739" cy="2123658"/>
          </a:xfrm>
          <a:prstGeom prst="rect">
            <a:avLst/>
          </a:prstGeom>
          <a:noFill/>
        </p:spPr>
        <p:txBody>
          <a:bodyPr wrap="square">
            <a:spAutoFit/>
          </a:bodyPr>
          <a:lstStyle/>
          <a:p>
            <a:r>
              <a:rPr lang="zh-CN" altLang="en-US" sz="6600" b="1" dirty="0">
                <a:latin typeface="Bahnschrift SemiBold Condensed" panose="020B0502040204020203" pitchFamily="34" charset="0"/>
              </a:rPr>
              <a:t>什么是</a:t>
            </a:r>
            <a:r>
              <a:rPr lang="zh-CN" altLang="en-US" sz="6600" b="1" dirty="0">
                <a:solidFill>
                  <a:srgbClr val="FF0000"/>
                </a:solidFill>
                <a:latin typeface="Bahnschrift SemiBold Condensed" panose="020B0502040204020203" pitchFamily="34" charset="0"/>
              </a:rPr>
              <a:t>业务问题</a:t>
            </a:r>
            <a:r>
              <a:rPr lang="zh-CN" altLang="en-US" sz="6600" b="1" dirty="0">
                <a:latin typeface="Bahnschrift SemiBold Condensed" panose="020B0502040204020203" pitchFamily="34" charset="0"/>
              </a:rPr>
              <a:t>？</a:t>
            </a:r>
            <a:endParaRPr lang="en-US" altLang="zh-CN" sz="6600" b="1" dirty="0">
              <a:latin typeface="Bahnschrift SemiBold Condensed" panose="020B0502040204020203" pitchFamily="34" charset="0"/>
            </a:endParaRPr>
          </a:p>
          <a:p>
            <a:r>
              <a:rPr lang="en-US" altLang="zh-CN" sz="6600" b="1" dirty="0">
                <a:latin typeface="Bahnschrift SemiBold Condensed" panose="020B0502040204020203" pitchFamily="34" charset="0"/>
              </a:rPr>
              <a:t>What is a </a:t>
            </a:r>
            <a:r>
              <a:rPr lang="en-US" altLang="zh-CN" sz="6600" b="1" dirty="0">
                <a:solidFill>
                  <a:srgbClr val="FF0000"/>
                </a:solidFill>
                <a:latin typeface="Bahnschrift SemiBold Condensed" panose="020B0502040204020203" pitchFamily="34" charset="0"/>
              </a:rPr>
              <a:t>Business Problem</a:t>
            </a:r>
            <a:r>
              <a:rPr lang="zh-CN" altLang="en-US" sz="6600" b="1" dirty="0">
                <a:latin typeface="Bahnschrift SemiBold Condensed" panose="020B0502040204020203" pitchFamily="34" charset="0"/>
              </a:rPr>
              <a:t>？</a:t>
            </a:r>
          </a:p>
        </p:txBody>
      </p:sp>
    </p:spTree>
    <p:extLst>
      <p:ext uri="{BB962C8B-B14F-4D97-AF65-F5344CB8AC3E}">
        <p14:creationId xmlns:p14="http://schemas.microsoft.com/office/powerpoint/2010/main" val="3315976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684151" y="1777387"/>
            <a:ext cx="9619909" cy="5019198"/>
          </a:xfrm>
          <a:prstGeom prst="rect">
            <a:avLst/>
          </a:prstGeom>
        </p:spPr>
        <p:txBody>
          <a:bodyPr vert="horz" lIns="91440" tIns="45720" rIns="91440" bIns="45720" rtlCol="0">
            <a:normAutofit fontScale="925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lt"/>
              <a:buAutoNum type="arabicPeriod"/>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u="sng"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本科教学服务平台</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0" lang="zh-CN" altLang="en-US" sz="2800" b="1" i="0" u="sng"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选课期间</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经常</a:t>
            </a:r>
            <a:r>
              <a:rPr kumimoji="0" lang="zh-CN" altLang="en-US" sz="28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崩溃</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3600" b="0" i="0" u="none" strike="noStrike" kern="1200" cap="none" spc="0" normalizeH="0" baseline="0" noProof="0" dirty="0">
              <a:ln>
                <a:noFill/>
              </a:ln>
              <a:solidFill>
                <a:srgbClr val="FF0000"/>
              </a:solidFill>
              <a:effectLst/>
              <a:uLnTx/>
              <a:uFillTx/>
              <a:latin typeface="Arial"/>
              <a:ea typeface="微软雅黑"/>
              <a:cs typeface="+mn-cs"/>
            </a:endParaRPr>
          </a:p>
          <a:p>
            <a:pPr marL="514350" indent="-514350">
              <a:lnSpc>
                <a:spcPct val="150000"/>
              </a:lnSpc>
              <a:buFont typeface="+mj-lt"/>
              <a:buAutoNum type="arabicPeriod"/>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u="sng"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选课系统</a:t>
            </a:r>
            <a:r>
              <a:rPr lang="zh-CN" altLang="en-US" sz="2800" b="1" dirty="0">
                <a:solidFill>
                  <a:srgbClr val="000000"/>
                </a:solidFill>
                <a:latin typeface="微软雅黑" panose="020B0503020204020204" pitchFamily="34" charset="-122"/>
                <a:ea typeface="微软雅黑" panose="020B0503020204020204" pitchFamily="34" charset="-122"/>
              </a:rPr>
              <a:t>由于</a:t>
            </a:r>
            <a:r>
              <a:rPr lang="zh-CN" altLang="en-US" sz="2800" b="1" u="sng" dirty="0">
                <a:solidFill>
                  <a:srgbClr val="000000"/>
                </a:solidFill>
                <a:latin typeface="微软雅黑" panose="020B0503020204020204" pitchFamily="34" charset="-122"/>
                <a:ea typeface="微软雅黑" panose="020B0503020204020204" pitchFamily="34" charset="-122"/>
              </a:rPr>
              <a:t>随机选择策略</a:t>
            </a:r>
            <a:r>
              <a:rPr lang="zh-CN" altLang="en-US" sz="2800" b="1" dirty="0">
                <a:solidFill>
                  <a:srgbClr val="000000"/>
                </a:solidFill>
                <a:latin typeface="微软雅黑" panose="020B0503020204020204" pitchFamily="34" charset="-122"/>
                <a:ea typeface="微软雅黑" panose="020B0503020204020204" pitchFamily="34" charset="-122"/>
              </a:rPr>
              <a:t>而</a:t>
            </a:r>
            <a:r>
              <a:rPr lang="zh-CN" altLang="en-US" sz="2800" b="1" u="sng" dirty="0">
                <a:solidFill>
                  <a:srgbClr val="FF0000"/>
                </a:solidFill>
                <a:latin typeface="微软雅黑" panose="020B0503020204020204" pitchFamily="34" charset="-122"/>
                <a:ea typeface="微软雅黑" panose="020B0503020204020204" pitchFamily="34" charset="-122"/>
              </a:rPr>
              <a:t>无法选修课程</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smtClean="0">
                <a:solidFill>
                  <a:srgbClr val="000000"/>
                </a:solidFill>
                <a:latin typeface="微软雅黑" panose="020B0503020204020204" pitchFamily="34" charset="-122"/>
                <a:ea typeface="微软雅黑" panose="020B0503020204020204" pitchFamily="34" charset="-122"/>
              </a:rPr>
              <a:t>刘老师</a:t>
            </a:r>
            <a:r>
              <a:rPr lang="zh-CN" altLang="en-US" sz="2800" b="1" dirty="0">
                <a:solidFill>
                  <a:srgbClr val="000000"/>
                </a:solidFill>
                <a:latin typeface="微软雅黑" panose="020B0503020204020204" pitchFamily="34" charset="-122"/>
                <a:ea typeface="微软雅黑" panose="020B0503020204020204" pitchFamily="34" charset="-122"/>
              </a:rPr>
              <a:t>每天</a:t>
            </a:r>
            <a:r>
              <a:rPr lang="zh-CN" altLang="en-US" sz="2800" b="1" dirty="0" smtClean="0">
                <a:solidFill>
                  <a:srgbClr val="000000"/>
                </a:solidFill>
                <a:latin typeface="微软雅黑" panose="020B0503020204020204" pitchFamily="34" charset="-122"/>
                <a:ea typeface="微软雅黑" panose="020B0503020204020204" pitchFamily="34" charset="-122"/>
              </a:rPr>
              <a:t>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smtClean="0">
                <a:solidFill>
                  <a:srgbClr val="000000"/>
                </a:solidFill>
                <a:latin typeface="微软雅黑" panose="020B0503020204020204" pitchFamily="34" charset="-122"/>
                <a:ea typeface="微软雅黑" panose="020B0503020204020204" pitchFamily="34" charset="-122"/>
              </a:rPr>
              <a:t>号线上班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smtClean="0">
                <a:solidFill>
                  <a:srgbClr val="000000"/>
                </a:solidFill>
                <a:latin typeface="微软雅黑" panose="020B0503020204020204" pitchFamily="34" charset="-122"/>
                <a:ea typeface="微软雅黑" panose="020B0503020204020204" pitchFamily="34" charset="-122"/>
              </a:rPr>
              <a:t>离逸夫楼</a:t>
            </a:r>
            <a:r>
              <a:rPr lang="zh-CN" altLang="en-US" sz="2800" b="1" u="sng" dirty="0" smtClean="0">
                <a:solidFill>
                  <a:srgbClr val="FF0000"/>
                </a:solidFill>
                <a:latin typeface="微软雅黑" panose="020B0503020204020204" pitchFamily="34" charset="-122"/>
                <a:ea typeface="微软雅黑" panose="020B0503020204020204" pitchFamily="34" charset="-122"/>
              </a:rPr>
              <a:t>有些</a:t>
            </a:r>
            <a:r>
              <a:rPr lang="zh-CN" altLang="en-US" sz="2800" b="1" u="sng"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latin typeface="微软雅黑" panose="020B0503020204020204" pitchFamily="34" charset="-122"/>
                <a:ea typeface="微软雅黑" panose="020B0503020204020204" pitchFamily="34" charset="-122"/>
              </a:rPr>
              <a:t>苏老师的抖音账号</a:t>
            </a:r>
            <a:r>
              <a:rPr lang="zh-CN" altLang="en-US" sz="2800" b="1" u="sng" dirty="0">
                <a:solidFill>
                  <a:srgbClr val="FF0000"/>
                </a:solidFill>
                <a:latin typeface="微软雅黑" panose="020B0503020204020204" pitchFamily="34" charset="-122"/>
                <a:ea typeface="微软雅黑" panose="020B0503020204020204" pitchFamily="34" charset="-122"/>
              </a:rPr>
              <a:t>有</a:t>
            </a:r>
            <a:r>
              <a:rPr lang="en-US" altLang="zh-CN" sz="2800" b="1" u="sng" dirty="0">
                <a:solidFill>
                  <a:srgbClr val="FF0000"/>
                </a:solidFill>
                <a:latin typeface="微软雅黑" panose="020B0503020204020204" pitchFamily="34" charset="-122"/>
                <a:ea typeface="微软雅黑" panose="020B0503020204020204" pitchFamily="34" charset="-122"/>
              </a:rPr>
              <a:t>1,000,000</a:t>
            </a:r>
            <a:r>
              <a:rPr lang="zh-CN" altLang="en-US" sz="2800" b="1" u="sng"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u="sng" dirty="0">
                <a:solidFill>
                  <a:srgbClr val="FF0000"/>
                </a:solidFill>
                <a:latin typeface="微软雅黑" panose="020B0503020204020204" pitchFamily="34" charset="-122"/>
                <a:ea typeface="微软雅黑" panose="020B0503020204020204" pitchFamily="34" charset="-122"/>
              </a:rPr>
              <a:t>需要一个</a:t>
            </a:r>
            <a:r>
              <a:rPr lang="zh-CN" altLang="en-US" sz="2800" b="1" dirty="0">
                <a:solidFill>
                  <a:srgbClr val="000000"/>
                </a:solidFill>
                <a:latin typeface="微软雅黑" panose="020B0503020204020204" pitchFamily="34" charset="-122"/>
                <a:ea typeface="微软雅黑" panose="020B0503020204020204" pitchFamily="34" charset="-122"/>
              </a:rPr>
              <a:t>志愿者</a:t>
            </a:r>
            <a:r>
              <a:rPr lang="zh-CN" altLang="en-US" sz="2800" b="1" u="sng"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u="sng" dirty="0">
                <a:solidFill>
                  <a:srgbClr val="FF0000"/>
                </a:solidFill>
                <a:latin typeface="微软雅黑" panose="020B0503020204020204" pitchFamily="34" charset="-122"/>
                <a:ea typeface="微软雅黑" panose="020B0503020204020204" pitchFamily="34" charset="-122"/>
              </a:rPr>
              <a:t>在线联网进行游戏</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84151" y="532272"/>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300" b="1" i="0" u="none" strike="noStrike" kern="1200" cap="none" spc="0" normalizeH="0" baseline="0" noProof="0" dirty="0">
                <a:ln>
                  <a:noFill/>
                </a:ln>
                <a:solidFill>
                  <a:srgbClr val="000000"/>
                </a:solidFill>
                <a:effectLst/>
                <a:uLnTx/>
                <a:uFillTx/>
                <a:latin typeface="Arial"/>
                <a:ea typeface="微软雅黑"/>
                <a:cs typeface="+mj-cs"/>
              </a:rPr>
              <a:t>举个例子</a:t>
            </a:r>
            <a:endParaRPr kumimoji="0" lang="en-US" altLang="zh-CN" sz="33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300" b="1" i="0" u="none" strike="noStrike" kern="1200" cap="none" spc="0" normalizeH="0" baseline="0" noProof="0" dirty="0">
                <a:ln>
                  <a:noFill/>
                </a:ln>
                <a:solidFill>
                  <a:srgbClr val="000000"/>
                </a:solidFill>
                <a:effectLst/>
                <a:uLnTx/>
                <a:uFillTx/>
                <a:latin typeface="Arial"/>
                <a:ea typeface="微软雅黑"/>
                <a:cs typeface="+mj-cs"/>
              </a:rPr>
              <a:t>Examples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654556"/>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029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1000"/>
                                        <p:tgtEl>
                                          <p:spTgt spid="7">
                                            <p:txEl>
                                              <p:pRg st="4" end="4"/>
                                            </p:txEl>
                                          </p:spTgt>
                                        </p:tgtEl>
                                      </p:cBhvr>
                                    </p:animEffect>
                                    <p:anim calcmode="lin" valueType="num">
                                      <p:cBhvr>
                                        <p:cTn id="3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fade">
                                      <p:cBhvr>
                                        <p:cTn id="38" dur="1000"/>
                                        <p:tgtEl>
                                          <p:spTgt spid="7">
                                            <p:txEl>
                                              <p:pRg st="5" end="5"/>
                                            </p:txEl>
                                          </p:spTgt>
                                        </p:tgtEl>
                                      </p:cBhvr>
                                    </p:animEffect>
                                    <p:anim calcmode="lin" valueType="num">
                                      <p:cBhvr>
                                        <p:cTn id="3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684150" y="1640909"/>
            <a:ext cx="9619909" cy="5019198"/>
          </a:xfrm>
          <a:prstGeom prst="rect">
            <a:avLst/>
          </a:prstGeom>
        </p:spPr>
        <p:txBody>
          <a:bodyPr vert="horz" lIns="91440" tIns="45720" rIns="91440" bIns="45720" rtlCol="0">
            <a:normAutofit fontScale="925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50000"/>
              </a:lnSpc>
              <a:buFont typeface="+mj-lt"/>
              <a:buAutoNum type="arabicPeriod"/>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本科教学服务平台在选课期间</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经常</a:t>
            </a:r>
            <a:r>
              <a:rPr kumimoji="0" lang="zh-CN" altLang="en-US" sz="28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崩溃</a:t>
            </a: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3600" b="0" i="0" u="none" strike="noStrike" kern="1200" cap="none" spc="0" normalizeH="0" baseline="0" noProof="0" dirty="0">
              <a:ln>
                <a:noFill/>
              </a:ln>
              <a:solidFill>
                <a:srgbClr val="FF0000"/>
              </a:solidFill>
              <a:effectLst/>
              <a:uLnTx/>
              <a:uFillTx/>
              <a:latin typeface="Arial"/>
              <a:ea typeface="微软雅黑"/>
              <a:cs typeface="+mn-cs"/>
            </a:endParaRPr>
          </a:p>
          <a:p>
            <a:pPr marL="514350" indent="-514350">
              <a:lnSpc>
                <a:spcPct val="150000"/>
              </a:lnSpc>
              <a:buFont typeface="+mj-lt"/>
              <a:buAutoNum type="arabicPeriod"/>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选课系统</a:t>
            </a:r>
            <a:r>
              <a:rPr lang="zh-CN" altLang="en-US" sz="2800" b="1" dirty="0">
                <a:solidFill>
                  <a:srgbClr val="000000"/>
                </a:solidFill>
                <a:latin typeface="微软雅黑" panose="020B0503020204020204" pitchFamily="34" charset="-122"/>
                <a:ea typeface="微软雅黑" panose="020B0503020204020204" pitchFamily="34" charset="-122"/>
              </a:rPr>
              <a:t>由于随机选择策略而</a:t>
            </a:r>
            <a:r>
              <a:rPr lang="zh-CN" altLang="en-US" sz="2800" b="1" dirty="0">
                <a:solidFill>
                  <a:srgbClr val="FF0000"/>
                </a:solidFill>
                <a:latin typeface="微软雅黑" panose="020B0503020204020204" pitchFamily="34" charset="-122"/>
                <a:ea typeface="微软雅黑" panose="020B0503020204020204" pitchFamily="34" charset="-122"/>
              </a:rPr>
              <a:t>无法选修课程</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solidFill>
                  <a:srgbClr val="000000"/>
                </a:solidFill>
                <a:latin typeface="微软雅黑" panose="020B0503020204020204" pitchFamily="34" charset="-122"/>
                <a:ea typeface="微软雅黑" panose="020B0503020204020204" pitchFamily="34" charset="-122"/>
              </a:rPr>
              <a:t>刘老师每天坐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号</a:t>
            </a:r>
            <a:r>
              <a:rPr lang="zh-CN" altLang="en-US" sz="2800" b="1" dirty="0" smtClean="0">
                <a:solidFill>
                  <a:srgbClr val="000000"/>
                </a:solidFill>
                <a:latin typeface="微软雅黑" panose="020B0503020204020204" pitchFamily="34" charset="-122"/>
                <a:ea typeface="微软雅黑" panose="020B0503020204020204" pitchFamily="34" charset="-122"/>
              </a:rPr>
              <a:t>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a:solidFill>
                  <a:srgbClr val="000000"/>
                </a:solidFill>
                <a:latin typeface="微软雅黑" panose="020B0503020204020204" pitchFamily="34" charset="-122"/>
                <a:ea typeface="微软雅黑" panose="020B0503020204020204" pitchFamily="34" charset="-122"/>
              </a:rPr>
              <a:t>离逸夫</a:t>
            </a:r>
            <a:r>
              <a:rPr lang="zh-CN" altLang="en-US" sz="2800" b="1" dirty="0" smtClean="0">
                <a:solidFill>
                  <a:srgbClr val="000000"/>
                </a:solidFill>
                <a:latin typeface="微软雅黑" panose="020B0503020204020204" pitchFamily="34" charset="-122"/>
                <a:ea typeface="微软雅黑" panose="020B0503020204020204" pitchFamily="34" charset="-122"/>
              </a:rPr>
              <a:t>楼</a:t>
            </a:r>
            <a:r>
              <a:rPr lang="zh-CN" altLang="en-US" sz="2800" b="1" dirty="0" smtClean="0">
                <a:solidFill>
                  <a:srgbClr val="FF0000"/>
                </a:solidFill>
                <a:latin typeface="微软雅黑" panose="020B0503020204020204" pitchFamily="34" charset="-122"/>
                <a:ea typeface="微软雅黑" panose="020B0503020204020204" pitchFamily="34" charset="-122"/>
              </a:rPr>
              <a:t>有些</a:t>
            </a:r>
            <a:r>
              <a:rPr lang="zh-CN" altLang="en-US" sz="2800" b="1"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smtClean="0">
                <a:latin typeface="微软雅黑" panose="020B0503020204020204" pitchFamily="34" charset="-122"/>
                <a:ea typeface="微软雅黑" panose="020B0503020204020204" pitchFamily="34" charset="-122"/>
              </a:rPr>
              <a:t>苏老师</a:t>
            </a:r>
            <a:r>
              <a:rPr lang="zh-CN" altLang="en-US" sz="2800" b="1" dirty="0">
                <a:latin typeface="微软雅黑" panose="020B0503020204020204" pitchFamily="34" charset="-122"/>
                <a:ea typeface="微软雅黑" panose="020B0503020204020204" pitchFamily="34" charset="-122"/>
              </a:rPr>
              <a:t>的抖音账号</a:t>
            </a:r>
            <a:r>
              <a:rPr lang="zh-CN" altLang="en-US" sz="2800" b="1" dirty="0">
                <a:solidFill>
                  <a:srgbClr val="FF0000"/>
                </a:solidFill>
                <a:latin typeface="微软雅黑" panose="020B0503020204020204" pitchFamily="34" charset="-122"/>
                <a:ea typeface="微软雅黑" panose="020B0503020204020204" pitchFamily="34" charset="-122"/>
              </a:rPr>
              <a:t>有</a:t>
            </a:r>
            <a:r>
              <a:rPr lang="en-US" altLang="zh-CN" sz="2800" b="1" dirty="0">
                <a:solidFill>
                  <a:srgbClr val="FF0000"/>
                </a:solidFill>
                <a:latin typeface="微软雅黑" panose="020B0503020204020204" pitchFamily="34" charset="-122"/>
                <a:ea typeface="微软雅黑" panose="020B0503020204020204" pitchFamily="34" charset="-122"/>
              </a:rPr>
              <a:t>1,000,000</a:t>
            </a:r>
            <a:r>
              <a:rPr lang="zh-CN" altLang="en-US" sz="2800" b="1"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dirty="0">
                <a:latin typeface="微软雅黑" panose="020B0503020204020204" pitchFamily="34" charset="-122"/>
                <a:ea typeface="微软雅黑" panose="020B0503020204020204" pitchFamily="34" charset="-122"/>
              </a:rPr>
              <a:t>需要一个</a:t>
            </a:r>
            <a:r>
              <a:rPr lang="zh-CN" altLang="en-US" sz="2800" b="1" dirty="0">
                <a:solidFill>
                  <a:srgbClr val="000000"/>
                </a:solidFill>
                <a:latin typeface="微软雅黑" panose="020B0503020204020204" pitchFamily="34" charset="-122"/>
                <a:ea typeface="微软雅黑" panose="020B0503020204020204" pitchFamily="34" charset="-122"/>
              </a:rPr>
              <a:t>志愿者</a:t>
            </a:r>
            <a:r>
              <a:rPr lang="zh-CN" altLang="en-US" sz="2800" b="1"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dirty="0">
                <a:solidFill>
                  <a:srgbClr val="FF0000"/>
                </a:solidFill>
                <a:latin typeface="微软雅黑" panose="020B0503020204020204" pitchFamily="34" charset="-122"/>
                <a:ea typeface="微软雅黑" panose="020B0503020204020204" pitchFamily="34" charset="-122"/>
              </a:rPr>
              <a:t>在线联网进行游戏。</a:t>
            </a:r>
            <a:endParaRPr lang="en-US" altLang="zh-CN" sz="28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latin typeface="微软雅黑" panose="020B0503020204020204" pitchFamily="34" charset="-122"/>
              <a:ea typeface="微软雅黑" panose="020B0503020204020204" pitchFamily="34" charset="-122"/>
            </a:endParaRPr>
          </a:p>
          <a:p>
            <a:pPr>
              <a:lnSpc>
                <a:spcPct val="150000"/>
              </a:lnSpc>
            </a:pP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84151" y="532272"/>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300" b="1" i="0" u="none" strike="noStrike" kern="1200" cap="none" spc="0" normalizeH="0" baseline="0" noProof="0" dirty="0">
                <a:ln>
                  <a:noFill/>
                </a:ln>
                <a:solidFill>
                  <a:srgbClr val="000000"/>
                </a:solidFill>
                <a:effectLst/>
                <a:uLnTx/>
                <a:uFillTx/>
                <a:latin typeface="Arial"/>
                <a:ea typeface="微软雅黑"/>
                <a:cs typeface="+mj-cs"/>
              </a:rPr>
              <a:t>业务问题的来源</a:t>
            </a:r>
            <a:endParaRPr kumimoji="0" lang="en-US" altLang="zh-CN" sz="33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300" dirty="0">
                <a:solidFill>
                  <a:srgbClr val="000000"/>
                </a:solidFill>
                <a:latin typeface="Arial"/>
                <a:ea typeface="微软雅黑"/>
              </a:rPr>
              <a:t>Sources</a:t>
            </a:r>
            <a:endParaRPr kumimoji="0" lang="en-US" altLang="zh-CN" sz="3300" b="1" i="0" u="none" strike="noStrike" kern="1200" cap="none" spc="0" normalizeH="0" baseline="0" noProof="0" dirty="0">
              <a:ln>
                <a:noFill/>
              </a:ln>
              <a:solidFill>
                <a:srgbClr val="000000"/>
              </a:solidFill>
              <a:effectLst/>
              <a:uLnTx/>
              <a:uFillTx/>
              <a:latin typeface="Arial"/>
              <a:ea typeface="微软雅黑"/>
              <a:cs typeface="+mj-cs"/>
            </a:endParaRPr>
          </a:p>
        </p:txBody>
      </p:sp>
      <p:grpSp>
        <p:nvGrpSpPr>
          <p:cNvPr id="3" name="组合 2"/>
          <p:cNvGrpSpPr/>
          <p:nvPr/>
        </p:nvGrpSpPr>
        <p:grpSpPr>
          <a:xfrm>
            <a:off x="9573902" y="3846144"/>
            <a:ext cx="2470243" cy="2162436"/>
            <a:chOff x="9573902" y="3429000"/>
            <a:chExt cx="2470243" cy="2162436"/>
          </a:xfrm>
        </p:grpSpPr>
        <p:sp>
          <p:nvSpPr>
            <p:cNvPr id="14" name="Rectangle: Rounded Corners 13">
              <a:extLst>
                <a:ext uri="{FF2B5EF4-FFF2-40B4-BE49-F238E27FC236}">
                  <a16:creationId xmlns:a16="http://schemas.microsoft.com/office/drawing/2014/main" id="{23DFA78A-B811-4117-BB7C-61DD150FD9AF}"/>
                </a:ext>
              </a:extLst>
            </p:cNvPr>
            <p:cNvSpPr/>
            <p:nvPr/>
          </p:nvSpPr>
          <p:spPr>
            <a:xfrm>
              <a:off x="10304054" y="4012192"/>
              <a:ext cx="1740091"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市场机会</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Market Opportunity</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15" name="Straight Connector 14">
              <a:extLst>
                <a:ext uri="{FF2B5EF4-FFF2-40B4-BE49-F238E27FC236}">
                  <a16:creationId xmlns:a16="http://schemas.microsoft.com/office/drawing/2014/main" id="{BB8BC19D-D227-47D0-A5C2-2AE0E289196F}"/>
                </a:ext>
              </a:extLst>
            </p:cNvPr>
            <p:cNvCxnSpPr>
              <a:cxnSpLocks/>
            </p:cNvCxnSpPr>
            <p:nvPr/>
          </p:nvCxnSpPr>
          <p:spPr>
            <a:xfrm flipH="1">
              <a:off x="9635319" y="4447701"/>
              <a:ext cx="668738" cy="5607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E6B286-8373-4C1E-AA29-36822AD17FDB}"/>
                </a:ext>
              </a:extLst>
            </p:cNvPr>
            <p:cNvCxnSpPr>
              <a:cxnSpLocks/>
            </p:cNvCxnSpPr>
            <p:nvPr/>
          </p:nvCxnSpPr>
          <p:spPr>
            <a:xfrm flipH="1" flipV="1">
              <a:off x="9573902" y="4342726"/>
              <a:ext cx="730155" cy="1049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9BDBE7-79F9-4261-A64F-D10CD74B0401}"/>
                </a:ext>
              </a:extLst>
            </p:cNvPr>
            <p:cNvCxnSpPr>
              <a:cxnSpLocks/>
            </p:cNvCxnSpPr>
            <p:nvPr/>
          </p:nvCxnSpPr>
          <p:spPr>
            <a:xfrm flipH="1" flipV="1">
              <a:off x="9635319" y="3429000"/>
              <a:ext cx="668737" cy="9965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0933EC-C978-4A73-82C1-D6F591F7A4EB}"/>
                </a:ext>
              </a:extLst>
            </p:cNvPr>
            <p:cNvCxnSpPr>
              <a:cxnSpLocks/>
            </p:cNvCxnSpPr>
            <p:nvPr/>
          </p:nvCxnSpPr>
          <p:spPr>
            <a:xfrm flipH="1">
              <a:off x="9635319" y="4447701"/>
              <a:ext cx="668735" cy="1143735"/>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DD6D0FE-B00B-436E-BF9A-BD19B8DC6487}"/>
              </a:ext>
            </a:extLst>
          </p:cNvPr>
          <p:cNvGrpSpPr/>
          <p:nvPr/>
        </p:nvGrpSpPr>
        <p:grpSpPr>
          <a:xfrm>
            <a:off x="9635311" y="3904444"/>
            <a:ext cx="2408834" cy="2603754"/>
            <a:chOff x="9593162" y="4317172"/>
            <a:chExt cx="2408834" cy="2603754"/>
          </a:xfrm>
        </p:grpSpPr>
        <p:sp>
          <p:nvSpPr>
            <p:cNvPr id="18" name="Rectangle: Rounded Corners 17">
              <a:extLst>
                <a:ext uri="{FF2B5EF4-FFF2-40B4-BE49-F238E27FC236}">
                  <a16:creationId xmlns:a16="http://schemas.microsoft.com/office/drawing/2014/main" id="{CA8C0308-2FD2-43C0-8CE5-D99021757732}"/>
                </a:ext>
              </a:extLst>
            </p:cNvPr>
            <p:cNvSpPr/>
            <p:nvPr/>
          </p:nvSpPr>
          <p:spPr>
            <a:xfrm>
              <a:off x="10261905" y="5999702"/>
              <a:ext cx="1740091"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商业决策</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Business Decision</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21" name="Straight Connector 20">
              <a:extLst>
                <a:ext uri="{FF2B5EF4-FFF2-40B4-BE49-F238E27FC236}">
                  <a16:creationId xmlns:a16="http://schemas.microsoft.com/office/drawing/2014/main" id="{1F53DBAC-6BA5-4D67-98C1-227A1AEE41D5}"/>
                </a:ext>
              </a:extLst>
            </p:cNvPr>
            <p:cNvCxnSpPr>
              <a:cxnSpLocks/>
              <a:stCxn id="18" idx="1"/>
            </p:cNvCxnSpPr>
            <p:nvPr/>
          </p:nvCxnSpPr>
          <p:spPr>
            <a:xfrm flipH="1" flipV="1">
              <a:off x="9593162" y="5166667"/>
              <a:ext cx="668743" cy="12936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D93E1C-83C3-4683-B82C-6F6D5AF54F2A}"/>
                </a:ext>
              </a:extLst>
            </p:cNvPr>
            <p:cNvCxnSpPr>
              <a:cxnSpLocks/>
              <a:stCxn id="18" idx="1"/>
            </p:cNvCxnSpPr>
            <p:nvPr/>
          </p:nvCxnSpPr>
          <p:spPr>
            <a:xfrm flipH="1" flipV="1">
              <a:off x="9593167" y="4317172"/>
              <a:ext cx="668738" cy="214314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58484B6-6136-4448-9AFF-D8BA86489C77}"/>
              </a:ext>
            </a:extLst>
          </p:cNvPr>
          <p:cNvGrpSpPr/>
          <p:nvPr/>
        </p:nvGrpSpPr>
        <p:grpSpPr>
          <a:xfrm>
            <a:off x="307071" y="1781034"/>
            <a:ext cx="11737076" cy="1098643"/>
            <a:chOff x="307071" y="1781034"/>
            <a:chExt cx="11737076" cy="1098643"/>
          </a:xfrm>
        </p:grpSpPr>
        <p:sp>
          <p:nvSpPr>
            <p:cNvPr id="2" name="Rectangle: Rounded Corners 1">
              <a:extLst>
                <a:ext uri="{FF2B5EF4-FFF2-40B4-BE49-F238E27FC236}">
                  <a16:creationId xmlns:a16="http://schemas.microsoft.com/office/drawing/2014/main" id="{769417AB-FB66-47E1-A6DD-5276D6E1BC4E}"/>
                </a:ext>
              </a:extLst>
            </p:cNvPr>
            <p:cNvSpPr/>
            <p:nvPr/>
          </p:nvSpPr>
          <p:spPr>
            <a:xfrm>
              <a:off x="10304058" y="1781034"/>
              <a:ext cx="1740089"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缺陷</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Defect</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12" name="Straight Connector 11">
              <a:extLst>
                <a:ext uri="{FF2B5EF4-FFF2-40B4-BE49-F238E27FC236}">
                  <a16:creationId xmlns:a16="http://schemas.microsoft.com/office/drawing/2014/main" id="{3B31CB7E-0CE2-4686-B780-A0356920D4FC}"/>
                </a:ext>
              </a:extLst>
            </p:cNvPr>
            <p:cNvCxnSpPr>
              <a:cxnSpLocks/>
            </p:cNvCxnSpPr>
            <p:nvPr/>
          </p:nvCxnSpPr>
          <p:spPr>
            <a:xfrm flipH="1">
              <a:off x="9573904" y="2241646"/>
              <a:ext cx="730154" cy="3855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A59532-E2F5-485E-A186-A1E63F2DC041}"/>
                </a:ext>
              </a:extLst>
            </p:cNvPr>
            <p:cNvCxnSpPr>
              <a:cxnSpLocks/>
            </p:cNvCxnSpPr>
            <p:nvPr/>
          </p:nvCxnSpPr>
          <p:spPr>
            <a:xfrm flipH="1" flipV="1">
              <a:off x="9573903" y="1978810"/>
              <a:ext cx="730155" cy="2628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E95261-975D-4FC4-9D25-A363ECCC91E3}"/>
                </a:ext>
              </a:extLst>
            </p:cNvPr>
            <p:cNvCxnSpPr/>
            <p:nvPr/>
          </p:nvCxnSpPr>
          <p:spPr>
            <a:xfrm>
              <a:off x="307071" y="2879677"/>
              <a:ext cx="1173707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448B3F19-5DA3-46AB-950E-ACDF24043EFA}"/>
              </a:ext>
            </a:extLst>
          </p:cNvPr>
          <p:cNvCxnSpPr>
            <a:cxnSpLocks/>
          </p:cNvCxnSpPr>
          <p:nvPr/>
        </p:nvCxnSpPr>
        <p:spPr>
          <a:xfrm>
            <a:off x="0" y="1493492"/>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8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进度控制问题</a:t>
            </a:r>
            <a:endParaRPr lang="zh-CN" altLang="en-US" sz="3600"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061900"/>
            <a:ext cx="11478350" cy="6333814"/>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1800" b="1" dirty="0">
                <a:latin typeface="微软雅黑" panose="020B0503020204020204" pitchFamily="34" charset="-122"/>
                <a:ea typeface="微软雅黑" panose="020B0503020204020204" pitchFamily="34" charset="-122"/>
              </a:rPr>
              <a:t>这些条件包括以下</a:t>
            </a:r>
            <a:r>
              <a:rPr lang="en-US" altLang="zh-CN" sz="1800" b="1" dirty="0">
                <a:latin typeface="微软雅黑" panose="020B0503020204020204" pitchFamily="34" charset="-122"/>
                <a:ea typeface="微软雅黑" panose="020B0503020204020204" pitchFamily="34" charset="-122"/>
              </a:rPr>
              <a:t>7</a:t>
            </a:r>
            <a:r>
              <a:rPr lang="zh-CN" altLang="en-US" sz="1800" b="1" dirty="0">
                <a:latin typeface="微软雅黑" panose="020B0503020204020204" pitchFamily="34" charset="-122"/>
                <a:ea typeface="微软雅黑" panose="020B0503020204020204" pitchFamily="34" charset="-122"/>
              </a:rPr>
              <a:t>条：</a:t>
            </a: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项目分解</a:t>
            </a:r>
            <a:endParaRPr lang="en-US" altLang="zh-CN" sz="1800" b="1" dirty="0" smtClean="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确定</a:t>
            </a:r>
            <a:r>
              <a:rPr lang="zh-CN" altLang="en-US" sz="1800" b="1" dirty="0">
                <a:latin typeface="微软雅黑" panose="020B0503020204020204" pitchFamily="34" charset="-122"/>
                <a:ea typeface="微软雅黑" panose="020B0503020204020204" pitchFamily="34" charset="-122"/>
              </a:rPr>
              <a:t>各部分之间的相互</a:t>
            </a:r>
            <a:r>
              <a:rPr lang="zh-CN" altLang="en-US" sz="1800" b="1" dirty="0" smtClean="0">
                <a:latin typeface="微软雅黑" panose="020B0503020204020204" pitchFamily="34" charset="-122"/>
                <a:ea typeface="微软雅黑" panose="020B0503020204020204" pitchFamily="34" charset="-122"/>
              </a:rPr>
              <a:t>关系</a:t>
            </a:r>
            <a:endParaRPr lang="en-US" altLang="zh-CN" sz="1800" b="1" dirty="0" smtClean="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时间分配</a:t>
            </a:r>
            <a:endParaRPr lang="en-US" altLang="zh-CN" sz="1800" b="1" dirty="0" smtClean="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确认</a:t>
            </a:r>
            <a:r>
              <a:rPr lang="zh-CN" altLang="en-US" sz="1800" b="1" dirty="0">
                <a:latin typeface="微软雅黑" panose="020B0503020204020204" pitchFamily="34" charset="-122"/>
                <a:ea typeface="微软雅黑" panose="020B0503020204020204" pitchFamily="34" charset="-122"/>
              </a:rPr>
              <a:t>投入的</a:t>
            </a:r>
            <a:r>
              <a:rPr lang="zh-CN" altLang="en-US" sz="1800" b="1" dirty="0" smtClean="0">
                <a:latin typeface="微软雅黑" panose="020B0503020204020204" pitchFamily="34" charset="-122"/>
                <a:ea typeface="微软雅黑" panose="020B0503020204020204" pitchFamily="34" charset="-122"/>
              </a:rPr>
              <a:t>工作量</a:t>
            </a:r>
            <a:endParaRPr lang="en-US" altLang="zh-CN" sz="1800" b="1" dirty="0" smtClean="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确定</a:t>
            </a:r>
            <a:r>
              <a:rPr lang="zh-CN" altLang="en-US" sz="1800" b="1" dirty="0">
                <a:latin typeface="微软雅黑" panose="020B0503020204020204" pitchFamily="34" charset="-122"/>
                <a:ea typeface="微软雅黑" panose="020B0503020204020204" pitchFamily="34" charset="-122"/>
              </a:rPr>
              <a:t>人员的</a:t>
            </a:r>
            <a:r>
              <a:rPr lang="zh-CN" altLang="en-US" sz="1800" b="1" dirty="0" smtClean="0">
                <a:latin typeface="微软雅黑" panose="020B0503020204020204" pitchFamily="34" charset="-122"/>
                <a:ea typeface="微软雅黑" panose="020B0503020204020204" pitchFamily="34" charset="-122"/>
              </a:rPr>
              <a:t>责任</a:t>
            </a:r>
            <a:endParaRPr lang="zh-CN" altLang="en-US" sz="1800" b="1" dirty="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规定</a:t>
            </a:r>
            <a:r>
              <a:rPr lang="zh-CN" altLang="en-US" sz="1800" b="1" dirty="0">
                <a:latin typeface="微软雅黑" panose="020B0503020204020204" pitchFamily="34" charset="-122"/>
                <a:ea typeface="微软雅黑" panose="020B0503020204020204" pitchFamily="34" charset="-122"/>
              </a:rPr>
              <a:t>工作</a:t>
            </a:r>
            <a:r>
              <a:rPr lang="zh-CN" altLang="en-US" sz="1800" b="1" dirty="0" smtClean="0">
                <a:latin typeface="微软雅黑" panose="020B0503020204020204" pitchFamily="34" charset="-122"/>
                <a:ea typeface="微软雅黑" panose="020B0503020204020204" pitchFamily="34" charset="-122"/>
              </a:rPr>
              <a:t>成果</a:t>
            </a:r>
            <a:endParaRPr lang="en-US" altLang="zh-CN" sz="1800" b="1" dirty="0" smtClean="0">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800" b="1" dirty="0" smtClean="0">
                <a:latin typeface="微软雅黑" panose="020B0503020204020204" pitchFamily="34" charset="-122"/>
                <a:ea typeface="微软雅黑" panose="020B0503020204020204" pitchFamily="34" charset="-122"/>
              </a:rPr>
              <a:t>规定里程碑</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90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34022" y="1572670"/>
            <a:ext cx="9619909" cy="5019198"/>
          </a:xfrm>
          <a:prstGeom prst="rect">
            <a:avLst/>
          </a:prstGeom>
        </p:spPr>
        <p:txBody>
          <a:bodyPr vert="horz" lIns="91440" tIns="45720" rIns="91440" bIns="45720" rtlCol="0">
            <a:normAutofit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3</a:t>
            </a:r>
            <a:r>
              <a:rPr lang="en-US" altLang="zh-CN" sz="2800" b="1" dirty="0" smtClean="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刘老师每天坐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号</a:t>
            </a:r>
            <a:r>
              <a:rPr lang="zh-CN" altLang="en-US" sz="2800" b="1" dirty="0" smtClean="0">
                <a:solidFill>
                  <a:srgbClr val="000000"/>
                </a:solidFill>
                <a:latin typeface="微软雅黑" panose="020B0503020204020204" pitchFamily="34" charset="-122"/>
                <a:ea typeface="微软雅黑" panose="020B0503020204020204" pitchFamily="34" charset="-122"/>
              </a:rPr>
              <a:t>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a:solidFill>
                  <a:srgbClr val="000000"/>
                </a:solidFill>
                <a:latin typeface="微软雅黑" panose="020B0503020204020204" pitchFamily="34" charset="-122"/>
                <a:ea typeface="微软雅黑" panose="020B0503020204020204" pitchFamily="34" charset="-122"/>
              </a:rPr>
              <a:t>离逸夫</a:t>
            </a:r>
            <a:r>
              <a:rPr lang="zh-CN" altLang="en-US" sz="2800" b="1" dirty="0" smtClean="0">
                <a:solidFill>
                  <a:srgbClr val="000000"/>
                </a:solidFill>
                <a:latin typeface="微软雅黑" panose="020B0503020204020204" pitchFamily="34" charset="-122"/>
                <a:ea typeface="微软雅黑" panose="020B0503020204020204" pitchFamily="34" charset="-122"/>
              </a:rPr>
              <a:t>楼</a:t>
            </a:r>
            <a:r>
              <a:rPr lang="zh-CN" altLang="en-US" sz="2800" b="1" dirty="0" smtClean="0">
                <a:solidFill>
                  <a:srgbClr val="FF0000"/>
                </a:solidFill>
                <a:latin typeface="微软雅黑" panose="020B0503020204020204" pitchFamily="34" charset="-122"/>
                <a:ea typeface="微软雅黑" panose="020B0503020204020204" pitchFamily="34" charset="-122"/>
              </a:rPr>
              <a:t>有些</a:t>
            </a:r>
            <a:r>
              <a:rPr lang="zh-CN" altLang="en-US" sz="2800" b="1"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smtClean="0">
                <a:latin typeface="微软雅黑" panose="020B0503020204020204" pitchFamily="34" charset="-122"/>
                <a:ea typeface="微软雅黑" panose="020B0503020204020204" pitchFamily="34" charset="-122"/>
              </a:rPr>
              <a:t>6</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dirty="0">
                <a:solidFill>
                  <a:srgbClr val="FF0000"/>
                </a:solidFill>
                <a:latin typeface="微软雅黑" panose="020B0503020204020204" pitchFamily="34" charset="-122"/>
                <a:ea typeface="微软雅黑" panose="020B0503020204020204" pitchFamily="34" charset="-122"/>
              </a:rPr>
              <a:t>在线联网进行游戏</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5. </a:t>
            </a: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dirty="0">
                <a:latin typeface="微软雅黑" panose="020B0503020204020204" pitchFamily="34" charset="-122"/>
                <a:ea typeface="微软雅黑" panose="020B0503020204020204" pitchFamily="34" charset="-122"/>
              </a:rPr>
              <a:t>需要一个志愿</a:t>
            </a:r>
            <a:r>
              <a:rPr lang="zh-CN" altLang="en-US" sz="2800" b="1" dirty="0">
                <a:solidFill>
                  <a:srgbClr val="000000"/>
                </a:solidFill>
                <a:latin typeface="微软雅黑" panose="020B0503020204020204" pitchFamily="34" charset="-122"/>
                <a:ea typeface="微软雅黑" panose="020B0503020204020204" pitchFamily="34" charset="-122"/>
              </a:rPr>
              <a:t>者</a:t>
            </a:r>
            <a:r>
              <a:rPr lang="zh-CN" altLang="en-US" sz="2800" b="1"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latin typeface="微软雅黑" panose="020B0503020204020204" pitchFamily="34" charset="-122"/>
                <a:ea typeface="微软雅黑" panose="020B0503020204020204" pitchFamily="34" charset="-122"/>
              </a:rPr>
              <a:t>4. </a:t>
            </a:r>
            <a:r>
              <a:rPr lang="zh-CN" altLang="en-US" sz="2800" b="1" dirty="0">
                <a:latin typeface="微软雅黑" panose="020B0503020204020204" pitchFamily="34" charset="-122"/>
                <a:ea typeface="微软雅黑" panose="020B0503020204020204" pitchFamily="34" charset="-122"/>
              </a:rPr>
              <a:t>苏老师的抖音账号有</a:t>
            </a:r>
            <a:r>
              <a:rPr lang="en-US" altLang="zh-CN" sz="2800" b="1" dirty="0">
                <a:solidFill>
                  <a:srgbClr val="FF0000"/>
                </a:solidFill>
                <a:latin typeface="微软雅黑" panose="020B0503020204020204" pitchFamily="34" charset="-122"/>
                <a:ea typeface="微软雅黑" panose="020B0503020204020204" pitchFamily="34" charset="-122"/>
              </a:rPr>
              <a:t>1,000,000</a:t>
            </a:r>
            <a:r>
              <a:rPr lang="zh-CN" altLang="en-US" sz="2800" b="1"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1. </a:t>
            </a:r>
            <a:r>
              <a:rPr lang="zh-CN" altLang="en-US" sz="2800" b="1" dirty="0">
                <a:solidFill>
                  <a:srgbClr val="000000"/>
                </a:solidFill>
                <a:latin typeface="微软雅黑" panose="020B0503020204020204" pitchFamily="34" charset="-122"/>
                <a:ea typeface="微软雅黑" panose="020B0503020204020204" pitchFamily="34" charset="-122"/>
              </a:rPr>
              <a:t>北京</a:t>
            </a:r>
            <a:r>
              <a:rPr lang="ja-JP" altLang="en-US"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大学的本科教学服务平台在选课期间经常</a:t>
            </a:r>
            <a:r>
              <a:rPr lang="zh-CN" altLang="en-US" sz="2800" b="1" dirty="0">
                <a:solidFill>
                  <a:srgbClr val="FF0000"/>
                </a:solidFill>
                <a:latin typeface="微软雅黑" panose="020B0503020204020204" pitchFamily="34" charset="-122"/>
                <a:ea typeface="微软雅黑" panose="020B0503020204020204" pitchFamily="34" charset="-122"/>
              </a:rPr>
              <a:t>崩溃</a:t>
            </a:r>
            <a:r>
              <a:rPr lang="en-US" altLang="zh-CN" sz="2800" b="1" dirty="0">
                <a:solidFill>
                  <a:srgbClr val="000000"/>
                </a:solidFill>
                <a:latin typeface="微软雅黑" panose="020B0503020204020204" pitchFamily="34" charset="-122"/>
                <a:ea typeface="微软雅黑" panose="020B0503020204020204" pitchFamily="34" charset="-122"/>
              </a:rPr>
              <a:t>;</a:t>
            </a:r>
            <a:endParaRPr lang="en-US" altLang="zh-CN" sz="3600" dirty="0">
              <a:solidFill>
                <a:srgbClr val="FF0000"/>
              </a:solidFill>
              <a:latin typeface="Arial"/>
              <a:ea typeface="微软雅黑"/>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2. </a:t>
            </a:r>
            <a:r>
              <a:rPr lang="zh-CN" altLang="en-US" sz="2800" b="1" dirty="0">
                <a:solidFill>
                  <a:srgbClr val="000000"/>
                </a:solidFill>
                <a:latin typeface="微软雅黑" panose="020B0503020204020204" pitchFamily="34" charset="-122"/>
                <a:ea typeface="微软雅黑" panose="020B0503020204020204" pitchFamily="34" charset="-122"/>
              </a:rPr>
              <a:t>北京</a:t>
            </a:r>
            <a:r>
              <a:rPr lang="ja-JP" altLang="en-US"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大学的选课系统由于随机选择策略而</a:t>
            </a:r>
            <a:r>
              <a:rPr lang="zh-CN" altLang="en-US" sz="2800" b="1" dirty="0">
                <a:solidFill>
                  <a:srgbClr val="FF0000"/>
                </a:solidFill>
                <a:latin typeface="微软雅黑" panose="020B0503020204020204" pitchFamily="34" charset="-122"/>
                <a:ea typeface="微软雅黑" panose="020B0503020204020204" pitchFamily="34" charset="-122"/>
              </a:rPr>
              <a:t>无法选修课程</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70503" y="450385"/>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300" b="1" i="0" u="none" strike="noStrike" kern="1200" cap="none" spc="0" normalizeH="0" baseline="0" noProof="0" dirty="0">
                <a:ln>
                  <a:noFill/>
                </a:ln>
                <a:solidFill>
                  <a:srgbClr val="000000"/>
                </a:solidFill>
                <a:effectLst/>
                <a:uLnTx/>
                <a:uFillTx/>
                <a:latin typeface="Arial"/>
                <a:ea typeface="微软雅黑"/>
                <a:cs typeface="+mj-cs"/>
              </a:rPr>
              <a:t>业务问题的分类 </a:t>
            </a:r>
            <a:r>
              <a:rPr lang="en-US" altLang="zh-CN" sz="3300" dirty="0">
                <a:solidFill>
                  <a:srgbClr val="000000"/>
                </a:solidFill>
                <a:latin typeface="Arial"/>
                <a:ea typeface="微软雅黑"/>
              </a:rPr>
              <a:t>— </a:t>
            </a:r>
            <a:r>
              <a:rPr lang="zh-CN" altLang="en-US" sz="3300" dirty="0">
                <a:solidFill>
                  <a:srgbClr val="000000"/>
                </a:solidFill>
                <a:latin typeface="Arial"/>
                <a:ea typeface="微软雅黑"/>
              </a:rPr>
              <a:t>颗粒度</a:t>
            </a:r>
            <a:endParaRPr kumimoji="0" lang="en-US" altLang="zh-CN" sz="33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300" dirty="0">
                <a:solidFill>
                  <a:srgbClr val="000000"/>
                </a:solidFill>
                <a:latin typeface="Arial"/>
                <a:ea typeface="微软雅黑"/>
              </a:rPr>
              <a:t>Granularity</a:t>
            </a:r>
          </a:p>
        </p:txBody>
      </p:sp>
      <p:sp>
        <p:nvSpPr>
          <p:cNvPr id="2" name="Rectangle: Rounded Corners 1">
            <a:extLst>
              <a:ext uri="{FF2B5EF4-FFF2-40B4-BE49-F238E27FC236}">
                <a16:creationId xmlns:a16="http://schemas.microsoft.com/office/drawing/2014/main" id="{769417AB-FB66-47E1-A6DD-5276D6E1BC4E}"/>
              </a:ext>
            </a:extLst>
          </p:cNvPr>
          <p:cNvSpPr/>
          <p:nvPr/>
        </p:nvSpPr>
        <p:spPr>
          <a:xfrm>
            <a:off x="10304056" y="1599967"/>
            <a:ext cx="1740089"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浅层问题</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Low-level Questions</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14" name="Rectangle: Rounded Corners 13">
            <a:extLst>
              <a:ext uri="{FF2B5EF4-FFF2-40B4-BE49-F238E27FC236}">
                <a16:creationId xmlns:a16="http://schemas.microsoft.com/office/drawing/2014/main" id="{23DFA78A-B811-4117-BB7C-61DD150FD9AF}"/>
              </a:ext>
            </a:extLst>
          </p:cNvPr>
          <p:cNvSpPr/>
          <p:nvPr/>
        </p:nvSpPr>
        <p:spPr>
          <a:xfrm>
            <a:off x="10304056" y="5563406"/>
            <a:ext cx="1740091"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深层问题</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High-level Questions</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3" name="Arrow: Down 2">
            <a:extLst>
              <a:ext uri="{FF2B5EF4-FFF2-40B4-BE49-F238E27FC236}">
                <a16:creationId xmlns:a16="http://schemas.microsoft.com/office/drawing/2014/main" id="{5E107FA0-43D3-403B-8E6B-5D0308E47FD6}"/>
              </a:ext>
            </a:extLst>
          </p:cNvPr>
          <p:cNvSpPr/>
          <p:nvPr/>
        </p:nvSpPr>
        <p:spPr>
          <a:xfrm>
            <a:off x="11034210" y="2719550"/>
            <a:ext cx="279780" cy="2650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Straight Connector 17">
            <a:extLst>
              <a:ext uri="{FF2B5EF4-FFF2-40B4-BE49-F238E27FC236}">
                <a16:creationId xmlns:a16="http://schemas.microsoft.com/office/drawing/2014/main" id="{1A439D35-4E8D-490E-87A4-BAE4801267D9}"/>
              </a:ext>
            </a:extLst>
          </p:cNvPr>
          <p:cNvCxnSpPr>
            <a:cxnSpLocks/>
          </p:cNvCxnSpPr>
          <p:nvPr/>
        </p:nvCxnSpPr>
        <p:spPr>
          <a:xfrm>
            <a:off x="0" y="1397958"/>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675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684150" y="1640909"/>
            <a:ext cx="9619909" cy="5019198"/>
          </a:xfrm>
          <a:prstGeom prst="rect">
            <a:avLst/>
          </a:prstGeom>
        </p:spPr>
        <p:txBody>
          <a:bodyPr vert="horz" lIns="91440" tIns="45720" rIns="91440" bIns="45720" rtlCol="0">
            <a:normAutofit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3</a:t>
            </a:r>
            <a:r>
              <a:rPr lang="en-US" altLang="zh-CN" sz="2800" b="1" dirty="0" smtClean="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刘老师每天坐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号</a:t>
            </a:r>
            <a:r>
              <a:rPr lang="zh-CN" altLang="en-US" sz="2800" b="1" dirty="0" smtClean="0">
                <a:solidFill>
                  <a:srgbClr val="000000"/>
                </a:solidFill>
                <a:latin typeface="微软雅黑" panose="020B0503020204020204" pitchFamily="34" charset="-122"/>
                <a:ea typeface="微软雅黑" panose="020B0503020204020204" pitchFamily="34" charset="-122"/>
              </a:rPr>
              <a:t>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a:solidFill>
                  <a:srgbClr val="000000"/>
                </a:solidFill>
                <a:latin typeface="微软雅黑" panose="020B0503020204020204" pitchFamily="34" charset="-122"/>
                <a:ea typeface="微软雅黑" panose="020B0503020204020204" pitchFamily="34" charset="-122"/>
              </a:rPr>
              <a:t>离逸夫</a:t>
            </a:r>
            <a:r>
              <a:rPr lang="zh-CN" altLang="en-US" sz="2800" b="1" dirty="0" smtClean="0">
                <a:solidFill>
                  <a:srgbClr val="000000"/>
                </a:solidFill>
                <a:latin typeface="微软雅黑" panose="020B0503020204020204" pitchFamily="34" charset="-122"/>
                <a:ea typeface="微软雅黑" panose="020B0503020204020204" pitchFamily="34" charset="-122"/>
              </a:rPr>
              <a:t>楼</a:t>
            </a:r>
            <a:r>
              <a:rPr lang="zh-CN" altLang="en-US" sz="2800" b="1" dirty="0" smtClean="0">
                <a:solidFill>
                  <a:srgbClr val="FF0000"/>
                </a:solidFill>
                <a:latin typeface="微软雅黑" panose="020B0503020204020204" pitchFamily="34" charset="-122"/>
                <a:ea typeface="微软雅黑" panose="020B0503020204020204" pitchFamily="34" charset="-122"/>
              </a:rPr>
              <a:t>有些</a:t>
            </a:r>
            <a:r>
              <a:rPr lang="zh-CN" altLang="en-US" sz="2800" b="1"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smtClean="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5. </a:t>
            </a: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dirty="0">
                <a:latin typeface="微软雅黑" panose="020B0503020204020204" pitchFamily="34" charset="-122"/>
                <a:ea typeface="微软雅黑" panose="020B0503020204020204" pitchFamily="34" charset="-122"/>
              </a:rPr>
              <a:t>需要一个志愿</a:t>
            </a:r>
            <a:r>
              <a:rPr lang="zh-CN" altLang="en-US" sz="2800" b="1" dirty="0">
                <a:solidFill>
                  <a:srgbClr val="000000"/>
                </a:solidFill>
                <a:latin typeface="微软雅黑" panose="020B0503020204020204" pitchFamily="34" charset="-122"/>
                <a:ea typeface="微软雅黑" panose="020B0503020204020204" pitchFamily="34" charset="-122"/>
              </a:rPr>
              <a:t>者</a:t>
            </a:r>
            <a:r>
              <a:rPr lang="zh-CN" altLang="en-US" sz="2800" b="1"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1. </a:t>
            </a:r>
            <a:r>
              <a:rPr lang="zh-CN" altLang="en-US" sz="2800" b="1" dirty="0">
                <a:solidFill>
                  <a:srgbClr val="000000"/>
                </a:solidFill>
                <a:latin typeface="微软雅黑" panose="020B0503020204020204" pitchFamily="34" charset="-122"/>
                <a:ea typeface="微软雅黑" panose="020B0503020204020204" pitchFamily="34" charset="-122"/>
              </a:rPr>
              <a:t>北京</a:t>
            </a:r>
            <a:r>
              <a:rPr lang="ja-JP" altLang="en-US"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大学的本科教学服务平台在选课期间经常</a:t>
            </a:r>
            <a:r>
              <a:rPr lang="zh-CN" altLang="en-US" sz="2800" b="1" dirty="0">
                <a:solidFill>
                  <a:srgbClr val="FF0000"/>
                </a:solidFill>
                <a:latin typeface="微软雅黑" panose="020B0503020204020204" pitchFamily="34" charset="-122"/>
                <a:ea typeface="微软雅黑" panose="020B0503020204020204" pitchFamily="34" charset="-122"/>
              </a:rPr>
              <a:t>崩溃</a:t>
            </a:r>
            <a:r>
              <a:rPr lang="en-US" altLang="zh-CN" sz="2800" b="1" dirty="0">
                <a:solidFill>
                  <a:srgbClr val="000000"/>
                </a:solidFill>
                <a:latin typeface="微软雅黑" panose="020B0503020204020204" pitchFamily="34" charset="-122"/>
                <a:ea typeface="微软雅黑" panose="020B0503020204020204" pitchFamily="34" charset="-122"/>
              </a:rPr>
              <a:t>;</a:t>
            </a:r>
            <a:endParaRPr lang="en-US" altLang="zh-CN" sz="3600" dirty="0">
              <a:solidFill>
                <a:srgbClr val="FF0000"/>
              </a:solidFill>
              <a:latin typeface="Arial"/>
              <a:ea typeface="微软雅黑"/>
            </a:endParaRPr>
          </a:p>
          <a:p>
            <a:pPr marL="0" indent="0">
              <a:lnSpc>
                <a:spcPct val="150000"/>
              </a:lnSpc>
              <a:buNone/>
            </a:pPr>
            <a:r>
              <a:rPr lang="en-US" altLang="zh-CN" sz="2800" b="1" dirty="0">
                <a:solidFill>
                  <a:srgbClr val="000000"/>
                </a:solidFill>
                <a:latin typeface="微软雅黑" panose="020B0503020204020204" pitchFamily="34" charset="-122"/>
                <a:ea typeface="微软雅黑" panose="020B0503020204020204" pitchFamily="34" charset="-122"/>
              </a:rPr>
              <a:t>2. </a:t>
            </a:r>
            <a:r>
              <a:rPr lang="zh-CN" altLang="en-US" sz="2800" b="1" dirty="0">
                <a:solidFill>
                  <a:srgbClr val="000000"/>
                </a:solidFill>
                <a:latin typeface="微软雅黑" panose="020B0503020204020204" pitchFamily="34" charset="-122"/>
                <a:ea typeface="微软雅黑" panose="020B0503020204020204" pitchFamily="34" charset="-122"/>
              </a:rPr>
              <a:t>北京</a:t>
            </a:r>
            <a:r>
              <a:rPr lang="ja-JP" altLang="en-US"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大学的选课系统由于随机选择策略而</a:t>
            </a:r>
            <a:r>
              <a:rPr lang="zh-CN" altLang="en-US" sz="2800" b="1" dirty="0">
                <a:solidFill>
                  <a:srgbClr val="FF0000"/>
                </a:solidFill>
                <a:latin typeface="微软雅黑" panose="020B0503020204020204" pitchFamily="34" charset="-122"/>
                <a:ea typeface="微软雅黑" panose="020B0503020204020204" pitchFamily="34" charset="-122"/>
              </a:rPr>
              <a:t>无法选修课程</a:t>
            </a:r>
            <a:r>
              <a:rPr lang="en-US" altLang="zh-CN" sz="2800" b="1" dirty="0">
                <a:solidFill>
                  <a:srgbClr val="000000"/>
                </a:solidFill>
                <a:latin typeface="微软雅黑" panose="020B0503020204020204" pitchFamily="34" charset="-122"/>
                <a:ea typeface="微软雅黑" panose="020B0503020204020204" pitchFamily="34" charset="-122"/>
              </a:rPr>
              <a:t>;</a:t>
            </a:r>
          </a:p>
          <a:p>
            <a:pPr marL="0" indent="0">
              <a:lnSpc>
                <a:spcPct val="150000"/>
              </a:lnSpc>
              <a:buNone/>
            </a:pPr>
            <a:r>
              <a:rPr lang="en-US" altLang="zh-CN" sz="2800" b="1" dirty="0">
                <a:latin typeface="微软雅黑" panose="020B0503020204020204" pitchFamily="34" charset="-122"/>
                <a:ea typeface="微软雅黑" panose="020B0503020204020204" pitchFamily="34" charset="-122"/>
              </a:rPr>
              <a:t>4. </a:t>
            </a:r>
            <a:r>
              <a:rPr lang="zh-CN" altLang="en-US" sz="2800" b="1" dirty="0">
                <a:latin typeface="微软雅黑" panose="020B0503020204020204" pitchFamily="34" charset="-122"/>
                <a:ea typeface="微软雅黑" panose="020B0503020204020204" pitchFamily="34" charset="-122"/>
              </a:rPr>
              <a:t>苏老师的抖音账号有</a:t>
            </a:r>
            <a:r>
              <a:rPr lang="en-US" altLang="zh-CN" sz="2800" b="1" dirty="0">
                <a:solidFill>
                  <a:srgbClr val="FF0000"/>
                </a:solidFill>
                <a:latin typeface="微软雅黑" panose="020B0503020204020204" pitchFamily="34" charset="-122"/>
                <a:ea typeface="微软雅黑" panose="020B0503020204020204" pitchFamily="34" charset="-122"/>
              </a:rPr>
              <a:t>1,000,000</a:t>
            </a:r>
            <a:r>
              <a:rPr lang="zh-CN" altLang="en-US" sz="2800" b="1"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latin typeface="微软雅黑" panose="020B0503020204020204" pitchFamily="34" charset="-122"/>
                <a:ea typeface="微软雅黑" panose="020B0503020204020204" pitchFamily="34" charset="-122"/>
              </a:rPr>
              <a:t>6. </a:t>
            </a: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dirty="0">
                <a:solidFill>
                  <a:srgbClr val="FF0000"/>
                </a:solidFill>
                <a:latin typeface="微软雅黑" panose="020B0503020204020204" pitchFamily="34" charset="-122"/>
                <a:ea typeface="微软雅黑" panose="020B0503020204020204" pitchFamily="34" charset="-122"/>
              </a:rPr>
              <a:t>在线联网进行游戏</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84151" y="532272"/>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300" b="1" i="0" u="none" strike="noStrike" kern="1200" cap="none" spc="0" normalizeH="0" baseline="0" noProof="0" dirty="0">
                <a:ln>
                  <a:noFill/>
                </a:ln>
                <a:solidFill>
                  <a:srgbClr val="000000"/>
                </a:solidFill>
                <a:effectLst/>
                <a:uLnTx/>
                <a:uFillTx/>
                <a:latin typeface="Arial"/>
                <a:ea typeface="微软雅黑"/>
                <a:cs typeface="+mj-cs"/>
              </a:rPr>
              <a:t>业务问题的分类 </a:t>
            </a:r>
            <a:r>
              <a:rPr lang="en-US" altLang="zh-CN" sz="3300" dirty="0">
                <a:solidFill>
                  <a:srgbClr val="000000"/>
                </a:solidFill>
                <a:latin typeface="Arial"/>
                <a:ea typeface="微软雅黑"/>
              </a:rPr>
              <a:t>— </a:t>
            </a:r>
            <a:r>
              <a:rPr lang="zh-CN" altLang="en-US" sz="3300" dirty="0">
                <a:solidFill>
                  <a:srgbClr val="000000"/>
                </a:solidFill>
                <a:latin typeface="Arial"/>
                <a:ea typeface="微软雅黑"/>
              </a:rPr>
              <a:t>需求特性</a:t>
            </a:r>
            <a:r>
              <a:rPr lang="en-US" altLang="zh-CN" sz="3300" dirty="0">
                <a:solidFill>
                  <a:srgbClr val="000000"/>
                </a:solidFill>
                <a:latin typeface="Arial"/>
                <a:ea typeface="微软雅黑"/>
              </a:rPr>
              <a:t> </a:t>
            </a:r>
            <a:endParaRPr kumimoji="0" lang="en-US" altLang="zh-CN" sz="33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300" dirty="0">
                <a:solidFill>
                  <a:srgbClr val="000000"/>
                </a:solidFill>
                <a:latin typeface="Arial"/>
                <a:ea typeface="微软雅黑"/>
              </a:rPr>
              <a:t>Foundation</a:t>
            </a:r>
          </a:p>
        </p:txBody>
      </p:sp>
      <p:sp>
        <p:nvSpPr>
          <p:cNvPr id="2" name="Rectangle: Rounded Corners 1">
            <a:extLst>
              <a:ext uri="{FF2B5EF4-FFF2-40B4-BE49-F238E27FC236}">
                <a16:creationId xmlns:a16="http://schemas.microsoft.com/office/drawing/2014/main" id="{769417AB-FB66-47E1-A6DD-5276D6E1BC4E}"/>
              </a:ext>
            </a:extLst>
          </p:cNvPr>
          <p:cNvSpPr/>
          <p:nvPr/>
        </p:nvSpPr>
        <p:spPr>
          <a:xfrm>
            <a:off x="10304054" y="2128814"/>
            <a:ext cx="1740089"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系统构建</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System Construction</a:t>
            </a:r>
            <a:endParaRPr lang="zh-CN" altLang="en-US" b="1" dirty="0">
              <a:ln w="0"/>
              <a:solidFill>
                <a:schemeClr val="accent1"/>
              </a:solidFill>
              <a:effectLst>
                <a:outerShdw blurRad="38100" dist="25400" dir="5400000" algn="ctr" rotWithShape="0">
                  <a:srgbClr val="6E747A">
                    <a:alpha val="43000"/>
                  </a:srgbClr>
                </a:outerShdw>
              </a:effectLst>
            </a:endParaRPr>
          </a:p>
        </p:txBody>
      </p:sp>
      <p:sp>
        <p:nvSpPr>
          <p:cNvPr id="14" name="Rectangle: Rounded Corners 13">
            <a:extLst>
              <a:ext uri="{FF2B5EF4-FFF2-40B4-BE49-F238E27FC236}">
                <a16:creationId xmlns:a16="http://schemas.microsoft.com/office/drawing/2014/main" id="{23DFA78A-B811-4117-BB7C-61DD150FD9AF}"/>
              </a:ext>
            </a:extLst>
          </p:cNvPr>
          <p:cNvSpPr/>
          <p:nvPr/>
        </p:nvSpPr>
        <p:spPr>
          <a:xfrm>
            <a:off x="10304054" y="4640703"/>
            <a:ext cx="1740091" cy="9212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n w="0"/>
                <a:solidFill>
                  <a:schemeClr val="accent1"/>
                </a:solidFill>
                <a:effectLst>
                  <a:outerShdw blurRad="38100" dist="25400" dir="5400000" algn="ctr" rotWithShape="0">
                    <a:srgbClr val="6E747A">
                      <a:alpha val="43000"/>
                    </a:srgbClr>
                  </a:outerShdw>
                </a:effectLst>
              </a:rPr>
              <a:t>系统增强</a:t>
            </a:r>
            <a:endParaRPr lang="en-US" altLang="zh-CN" b="1" dirty="0">
              <a:ln w="0"/>
              <a:solidFill>
                <a:schemeClr val="accent1"/>
              </a:solidFill>
              <a:effectLst>
                <a:outerShdw blurRad="38100" dist="25400" dir="5400000" algn="ctr" rotWithShape="0">
                  <a:srgbClr val="6E747A">
                    <a:alpha val="43000"/>
                  </a:srgbClr>
                </a:outerShdw>
              </a:effectLst>
            </a:endParaRPr>
          </a:p>
          <a:p>
            <a:pPr algn="ctr"/>
            <a:r>
              <a:rPr lang="en-US" altLang="zh-CN" b="1" dirty="0">
                <a:ln w="0"/>
                <a:solidFill>
                  <a:schemeClr val="accent1"/>
                </a:solidFill>
                <a:effectLst>
                  <a:outerShdw blurRad="38100" dist="25400" dir="5400000" algn="ctr" rotWithShape="0">
                    <a:srgbClr val="6E747A">
                      <a:alpha val="43000"/>
                    </a:srgbClr>
                  </a:outerShdw>
                </a:effectLst>
              </a:rPr>
              <a:t>System Enhancement</a:t>
            </a:r>
            <a:endParaRPr lang="zh-CN" altLang="en-US" b="1" dirty="0">
              <a:ln w="0"/>
              <a:solidFill>
                <a:schemeClr val="accent1"/>
              </a:solidFill>
              <a:effectLst>
                <a:outerShdw blurRad="38100" dist="25400" dir="5400000" algn="ctr" rotWithShape="0">
                  <a:srgbClr val="6E747A">
                    <a:alpha val="43000"/>
                  </a:srgbClr>
                </a:outerShdw>
              </a:effectLst>
            </a:endParaRPr>
          </a:p>
        </p:txBody>
      </p:sp>
      <p:cxnSp>
        <p:nvCxnSpPr>
          <p:cNvPr id="18" name="Straight Connector 17">
            <a:extLst>
              <a:ext uri="{FF2B5EF4-FFF2-40B4-BE49-F238E27FC236}">
                <a16:creationId xmlns:a16="http://schemas.microsoft.com/office/drawing/2014/main" id="{F785C27C-65DC-4979-A772-E8ABBF514FEF}"/>
              </a:ext>
            </a:extLst>
          </p:cNvPr>
          <p:cNvCxnSpPr>
            <a:cxnSpLocks/>
          </p:cNvCxnSpPr>
          <p:nvPr/>
        </p:nvCxnSpPr>
        <p:spPr>
          <a:xfrm>
            <a:off x="0" y="1456196"/>
            <a:ext cx="12192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84D0AE0-A8B8-449A-B6F0-725CD4CB5D76}"/>
              </a:ext>
            </a:extLst>
          </p:cNvPr>
          <p:cNvCxnSpPr/>
          <p:nvPr/>
        </p:nvCxnSpPr>
        <p:spPr>
          <a:xfrm>
            <a:off x="227463" y="3507474"/>
            <a:ext cx="1173707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83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254247" y="1617949"/>
            <a:ext cx="9245354" cy="5019198"/>
          </a:xfrm>
          <a:prstGeom prst="rect">
            <a:avLst/>
          </a:prstGeom>
        </p:spPr>
        <p:txBody>
          <a:bodyPr vert="horz" lIns="91440" tIns="45720" rIns="91440" bIns="45720" rtlCol="0">
            <a:normAutofit fontScale="925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本科教学服务平台在选课期间经常</a:t>
            </a:r>
            <a:r>
              <a:rPr kumimoji="0" lang="zh-CN" altLang="en-US" sz="2800" b="1" i="0"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崩溃</a:t>
            </a:r>
            <a:r>
              <a:rPr kumimoji="0" lang="en-US" altLang="zh-CN"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3600" b="0" i="0" strike="noStrike" kern="1200" cap="none" spc="0" normalizeH="0" baseline="0" noProof="0" dirty="0">
              <a:ln>
                <a:noFill/>
              </a:ln>
              <a:solidFill>
                <a:srgbClr val="FF0000"/>
              </a:solidFill>
              <a:effectLst/>
              <a:uLnTx/>
              <a:uFillTx/>
              <a:latin typeface="Arial"/>
              <a:ea typeface="微软雅黑"/>
              <a:cs typeface="+mn-cs"/>
            </a:endParaRPr>
          </a:p>
          <a:p>
            <a:pPr>
              <a:lnSpc>
                <a:spcPct val="150000"/>
              </a:lnSpc>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的选课系统</a:t>
            </a:r>
            <a:r>
              <a:rPr lang="zh-CN" altLang="en-US" sz="2800" b="1" dirty="0">
                <a:solidFill>
                  <a:srgbClr val="000000"/>
                </a:solidFill>
                <a:latin typeface="微软雅黑" panose="020B0503020204020204" pitchFamily="34" charset="-122"/>
                <a:ea typeface="微软雅黑" panose="020B0503020204020204" pitchFamily="34" charset="-122"/>
              </a:rPr>
              <a:t>由于随机选择策略而</a:t>
            </a:r>
            <a:r>
              <a:rPr lang="zh-CN" altLang="en-US" sz="2800" b="1" dirty="0">
                <a:solidFill>
                  <a:srgbClr val="FF0000"/>
                </a:solidFill>
                <a:latin typeface="微软雅黑" panose="020B0503020204020204" pitchFamily="34" charset="-122"/>
                <a:ea typeface="微软雅黑" panose="020B0503020204020204" pitchFamily="34" charset="-122"/>
              </a:rPr>
              <a:t>无法选修课程</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苏老师的抖音账号</a:t>
            </a:r>
            <a:r>
              <a:rPr lang="zh-CN" altLang="en-US" sz="2800" b="1" dirty="0">
                <a:solidFill>
                  <a:srgbClr val="FF0000"/>
                </a:solidFill>
                <a:latin typeface="微软雅黑" panose="020B0503020204020204" pitchFamily="34" charset="-122"/>
                <a:ea typeface="微软雅黑" panose="020B0503020204020204" pitchFamily="34" charset="-122"/>
              </a:rPr>
              <a:t>有</a:t>
            </a:r>
            <a:r>
              <a:rPr lang="en-US" altLang="zh-CN" sz="2800" b="1" dirty="0">
                <a:solidFill>
                  <a:srgbClr val="FF0000"/>
                </a:solidFill>
                <a:latin typeface="微软雅黑" panose="020B0503020204020204" pitchFamily="34" charset="-122"/>
                <a:ea typeface="微软雅黑" panose="020B0503020204020204" pitchFamily="34" charset="-122"/>
              </a:rPr>
              <a:t>1,000,000</a:t>
            </a:r>
            <a:r>
              <a:rPr lang="zh-CN" altLang="en-US" sz="2800" b="1"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dirty="0">
                <a:latin typeface="微软雅黑" panose="020B0503020204020204" pitchFamily="34" charset="-122"/>
                <a:ea typeface="微软雅黑" panose="020B0503020204020204" pitchFamily="34" charset="-122"/>
              </a:rPr>
              <a:t>需要一个</a:t>
            </a:r>
            <a:r>
              <a:rPr lang="zh-CN" altLang="en-US" sz="2800" b="1" dirty="0">
                <a:solidFill>
                  <a:srgbClr val="000000"/>
                </a:solidFill>
                <a:latin typeface="微软雅黑" panose="020B0503020204020204" pitchFamily="34" charset="-122"/>
                <a:ea typeface="微软雅黑" panose="020B0503020204020204" pitchFamily="34" charset="-122"/>
              </a:rPr>
              <a:t>志愿者</a:t>
            </a:r>
            <a:r>
              <a:rPr lang="zh-CN" altLang="en-US" sz="2800" b="1"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刘老师每天坐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号</a:t>
            </a:r>
            <a:r>
              <a:rPr lang="zh-CN" altLang="en-US" sz="2800" b="1" dirty="0" smtClean="0">
                <a:solidFill>
                  <a:srgbClr val="000000"/>
                </a:solidFill>
                <a:latin typeface="微软雅黑" panose="020B0503020204020204" pitchFamily="34" charset="-122"/>
                <a:ea typeface="微软雅黑" panose="020B0503020204020204" pitchFamily="34" charset="-122"/>
              </a:rPr>
              <a:t>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a:solidFill>
                  <a:srgbClr val="000000"/>
                </a:solidFill>
                <a:latin typeface="微软雅黑" panose="020B0503020204020204" pitchFamily="34" charset="-122"/>
                <a:ea typeface="微软雅黑" panose="020B0503020204020204" pitchFamily="34" charset="-122"/>
              </a:rPr>
              <a:t>离逸</a:t>
            </a:r>
            <a:r>
              <a:rPr lang="zh-CN" altLang="en-US" sz="2800" b="1" dirty="0" smtClean="0">
                <a:solidFill>
                  <a:srgbClr val="000000"/>
                </a:solidFill>
                <a:latin typeface="微软雅黑" panose="020B0503020204020204" pitchFamily="34" charset="-122"/>
                <a:ea typeface="微软雅黑" panose="020B0503020204020204" pitchFamily="34" charset="-122"/>
              </a:rPr>
              <a:t>夫楼</a:t>
            </a:r>
            <a:r>
              <a:rPr lang="zh-CN" altLang="en-US" sz="2800" b="1" dirty="0" smtClean="0">
                <a:solidFill>
                  <a:srgbClr val="FF0000"/>
                </a:solidFill>
                <a:latin typeface="微软雅黑" panose="020B0503020204020204" pitchFamily="34" charset="-122"/>
                <a:ea typeface="微软雅黑" panose="020B0503020204020204" pitchFamily="34" charset="-122"/>
              </a:rPr>
              <a:t>有些</a:t>
            </a:r>
            <a:r>
              <a:rPr lang="zh-CN" altLang="en-US" sz="2800" b="1"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smtClean="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a:t>
            </a:r>
            <a:r>
              <a:rPr lang="en-US" altLang="zh-CN" sz="2800" b="1" dirty="0" smtClean="0">
                <a:latin typeface="微软雅黑" panose="020B0503020204020204" pitchFamily="34" charset="-122"/>
                <a:ea typeface="微软雅黑" panose="020B0503020204020204" pitchFamily="34" charset="-122"/>
              </a:rPr>
              <a:t>PC</a:t>
            </a:r>
            <a:r>
              <a:rPr lang="zh-CN" altLang="en-US" sz="2800" b="1" dirty="0" smtClean="0">
                <a:latin typeface="微软雅黑" panose="020B0503020204020204" pitchFamily="34" charset="-122"/>
                <a:ea typeface="微软雅黑" panose="020B0503020204020204" pitchFamily="34" charset="-122"/>
              </a:rPr>
              <a:t>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dirty="0">
                <a:solidFill>
                  <a:srgbClr val="FF0000"/>
                </a:solidFill>
                <a:latin typeface="微软雅黑" panose="020B0503020204020204" pitchFamily="34" charset="-122"/>
                <a:ea typeface="微软雅黑" panose="020B0503020204020204" pitchFamily="34" charset="-122"/>
              </a:rPr>
              <a:t>在线联网进行游戏</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FD4ACFFA-12E5-4922-83C4-5BD804CECD14}"/>
              </a:ext>
            </a:extLst>
          </p:cNvPr>
          <p:cNvSpPr/>
          <p:nvPr/>
        </p:nvSpPr>
        <p:spPr>
          <a:xfrm>
            <a:off x="9764972" y="1739510"/>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Performance </a:t>
            </a:r>
            <a:r>
              <a:rPr lang="zh-CN" altLang="en-US" sz="2000" b="1" dirty="0">
                <a:ln w="0"/>
                <a:solidFill>
                  <a:schemeClr val="accent1"/>
                </a:solidFill>
                <a:effectLst>
                  <a:outerShdw blurRad="38100" dist="25400" dir="5400000" algn="ctr" rotWithShape="0">
                    <a:srgbClr val="6E747A">
                      <a:alpha val="43000"/>
                    </a:srgbClr>
                  </a:outerShdw>
                </a:effectLst>
              </a:rPr>
              <a:t>性能</a:t>
            </a:r>
          </a:p>
        </p:txBody>
      </p:sp>
      <p:sp>
        <p:nvSpPr>
          <p:cNvPr id="9" name="Rectangle: Rounded Corners 8">
            <a:extLst>
              <a:ext uri="{FF2B5EF4-FFF2-40B4-BE49-F238E27FC236}">
                <a16:creationId xmlns:a16="http://schemas.microsoft.com/office/drawing/2014/main" id="{6F328A15-B11A-42B4-8642-DEC0AFEAFFD3}"/>
              </a:ext>
            </a:extLst>
          </p:cNvPr>
          <p:cNvSpPr/>
          <p:nvPr/>
        </p:nvSpPr>
        <p:spPr>
          <a:xfrm>
            <a:off x="9764972" y="2423306"/>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Information </a:t>
            </a:r>
            <a:r>
              <a:rPr lang="zh-CN" altLang="en-US" sz="2000" b="1" dirty="0">
                <a:ln w="0"/>
                <a:solidFill>
                  <a:schemeClr val="accent1"/>
                </a:solidFill>
                <a:effectLst>
                  <a:outerShdw blurRad="38100" dist="25400" dir="5400000" algn="ctr" rotWithShape="0">
                    <a:srgbClr val="6E747A">
                      <a:alpha val="43000"/>
                    </a:srgbClr>
                  </a:outerShdw>
                </a:effectLst>
              </a:rPr>
              <a:t>信息</a:t>
            </a:r>
          </a:p>
        </p:txBody>
      </p:sp>
      <p:sp>
        <p:nvSpPr>
          <p:cNvPr id="12" name="Rectangle: Rounded Corners 11">
            <a:extLst>
              <a:ext uri="{FF2B5EF4-FFF2-40B4-BE49-F238E27FC236}">
                <a16:creationId xmlns:a16="http://schemas.microsoft.com/office/drawing/2014/main" id="{0BC7A92F-AE50-4FA6-8520-2D340975119F}"/>
              </a:ext>
            </a:extLst>
          </p:cNvPr>
          <p:cNvSpPr/>
          <p:nvPr/>
        </p:nvSpPr>
        <p:spPr>
          <a:xfrm>
            <a:off x="9764972" y="3100907"/>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Economics </a:t>
            </a:r>
            <a:r>
              <a:rPr lang="zh-CN" altLang="en-US" sz="2000" b="1" dirty="0">
                <a:ln w="0"/>
                <a:solidFill>
                  <a:schemeClr val="accent1"/>
                </a:solidFill>
                <a:effectLst>
                  <a:outerShdw blurRad="38100" dist="25400" dir="5400000" algn="ctr" rotWithShape="0">
                    <a:srgbClr val="6E747A">
                      <a:alpha val="43000"/>
                    </a:srgbClr>
                  </a:outerShdw>
                </a:effectLst>
              </a:rPr>
              <a:t>经济</a:t>
            </a:r>
          </a:p>
        </p:txBody>
      </p:sp>
      <p:sp>
        <p:nvSpPr>
          <p:cNvPr id="13" name="Rectangle: Rounded Corners 12">
            <a:extLst>
              <a:ext uri="{FF2B5EF4-FFF2-40B4-BE49-F238E27FC236}">
                <a16:creationId xmlns:a16="http://schemas.microsoft.com/office/drawing/2014/main" id="{1EB60790-96A6-48DE-8A76-3E8571016455}"/>
              </a:ext>
            </a:extLst>
          </p:cNvPr>
          <p:cNvSpPr/>
          <p:nvPr/>
        </p:nvSpPr>
        <p:spPr>
          <a:xfrm>
            <a:off x="9764972" y="3844361"/>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Control </a:t>
            </a:r>
            <a:r>
              <a:rPr lang="zh-CN" altLang="en-US" sz="2000" b="1" dirty="0">
                <a:ln w="0"/>
                <a:solidFill>
                  <a:schemeClr val="accent1"/>
                </a:solidFill>
                <a:effectLst>
                  <a:outerShdw blurRad="38100" dist="25400" dir="5400000" algn="ctr" rotWithShape="0">
                    <a:srgbClr val="6E747A">
                      <a:alpha val="43000"/>
                    </a:srgbClr>
                  </a:outerShdw>
                </a:effectLst>
              </a:rPr>
              <a:t>控制</a:t>
            </a:r>
          </a:p>
        </p:txBody>
      </p:sp>
      <p:sp>
        <p:nvSpPr>
          <p:cNvPr id="14" name="Rectangle: Rounded Corners 13">
            <a:extLst>
              <a:ext uri="{FF2B5EF4-FFF2-40B4-BE49-F238E27FC236}">
                <a16:creationId xmlns:a16="http://schemas.microsoft.com/office/drawing/2014/main" id="{901B441D-A8CD-4ACA-955F-A8EE4E9B44F3}"/>
              </a:ext>
            </a:extLst>
          </p:cNvPr>
          <p:cNvSpPr/>
          <p:nvPr/>
        </p:nvSpPr>
        <p:spPr>
          <a:xfrm>
            <a:off x="9764973" y="4561797"/>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Efficiency </a:t>
            </a:r>
            <a:r>
              <a:rPr lang="zh-CN" altLang="en-US" sz="2000" b="1" dirty="0">
                <a:ln w="0"/>
                <a:solidFill>
                  <a:schemeClr val="accent1"/>
                </a:solidFill>
                <a:effectLst>
                  <a:outerShdw blurRad="38100" dist="25400" dir="5400000" algn="ctr" rotWithShape="0">
                    <a:srgbClr val="6E747A">
                      <a:alpha val="43000"/>
                    </a:srgbClr>
                  </a:outerShdw>
                </a:effectLst>
              </a:rPr>
              <a:t>效率</a:t>
            </a:r>
          </a:p>
        </p:txBody>
      </p:sp>
      <p:sp>
        <p:nvSpPr>
          <p:cNvPr id="15" name="Rectangle: Rounded Corners 14">
            <a:extLst>
              <a:ext uri="{FF2B5EF4-FFF2-40B4-BE49-F238E27FC236}">
                <a16:creationId xmlns:a16="http://schemas.microsoft.com/office/drawing/2014/main" id="{B301CCB0-F94C-4524-9E9F-414E57AC348E}"/>
              </a:ext>
            </a:extLst>
          </p:cNvPr>
          <p:cNvSpPr/>
          <p:nvPr/>
        </p:nvSpPr>
        <p:spPr>
          <a:xfrm>
            <a:off x="9764972" y="5716301"/>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dirty="0">
                <a:ln w="0"/>
                <a:solidFill>
                  <a:schemeClr val="accent1"/>
                </a:solidFill>
                <a:effectLst>
                  <a:outerShdw blurRad="38100" dist="25400" dir="5400000" algn="ctr" rotWithShape="0">
                    <a:srgbClr val="6E747A">
                      <a:alpha val="43000"/>
                    </a:srgbClr>
                  </a:outerShdw>
                </a:effectLst>
              </a:rPr>
              <a:t>Service </a:t>
            </a:r>
            <a:r>
              <a:rPr lang="zh-CN" altLang="en-US" sz="2000" b="1" dirty="0">
                <a:ln w="0"/>
                <a:solidFill>
                  <a:schemeClr val="accent1"/>
                </a:solidFill>
                <a:effectLst>
                  <a:outerShdw blurRad="38100" dist="25400" dir="5400000" algn="ctr" rotWithShape="0">
                    <a:srgbClr val="6E747A">
                      <a:alpha val="43000"/>
                    </a:srgbClr>
                  </a:outerShdw>
                </a:effectLst>
              </a:rPr>
              <a:t>服务</a:t>
            </a:r>
          </a:p>
        </p:txBody>
      </p:sp>
    </p:spTree>
    <p:extLst>
      <p:ext uri="{BB962C8B-B14F-4D97-AF65-F5344CB8AC3E}">
        <p14:creationId xmlns:p14="http://schemas.microsoft.com/office/powerpoint/2010/main" val="18541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254247" y="1617949"/>
            <a:ext cx="9230840" cy="5019198"/>
          </a:xfrm>
          <a:prstGeom prst="rect">
            <a:avLst/>
          </a:prstGeom>
        </p:spPr>
        <p:txBody>
          <a:bodyPr vert="horz" lIns="91440" tIns="45720" rIns="91440" bIns="45720" rtlCol="0">
            <a:normAutofit fontScale="925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大学的</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本科教学服务平台在选课期间经常</a:t>
            </a:r>
            <a:r>
              <a:rPr kumimoji="0" lang="zh-CN" altLang="en-US" sz="2800" b="1" i="0"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崩溃</a:t>
            </a:r>
            <a:r>
              <a:rPr kumimoji="0" lang="en-US" altLang="zh-CN"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3600" b="0" i="0" strike="noStrike" kern="1200" cap="none" spc="0" normalizeH="0" baseline="0" noProof="0" dirty="0">
              <a:ln>
                <a:noFill/>
              </a:ln>
              <a:solidFill>
                <a:srgbClr val="FF0000"/>
              </a:solidFill>
              <a:effectLst/>
              <a:uLnTx/>
              <a:uFillTx/>
              <a:latin typeface="Arial"/>
              <a:ea typeface="微软雅黑"/>
              <a:cs typeface="+mn-cs"/>
            </a:endParaRPr>
          </a:p>
          <a:p>
            <a:pPr>
              <a:lnSpc>
                <a:spcPct val="150000"/>
              </a:lnSpc>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北京</a:t>
            </a:r>
            <a:r>
              <a:rPr kumimoji="0" lang="ja-JP"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大学</a:t>
            </a:r>
            <a:r>
              <a:rPr kumimoji="0" lang="zh-CN" altLang="en-US" sz="28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的选课系统</a:t>
            </a:r>
            <a:r>
              <a:rPr lang="zh-CN" altLang="en-US" sz="2800" b="1" dirty="0">
                <a:solidFill>
                  <a:srgbClr val="000000"/>
                </a:solidFill>
                <a:latin typeface="微软雅黑" panose="020B0503020204020204" pitchFamily="34" charset="-122"/>
                <a:ea typeface="微软雅黑" panose="020B0503020204020204" pitchFamily="34" charset="-122"/>
              </a:rPr>
              <a:t>由于随机选择策略而</a:t>
            </a:r>
            <a:r>
              <a:rPr lang="zh-CN" altLang="en-US" sz="2800" b="1" dirty="0">
                <a:solidFill>
                  <a:srgbClr val="FF0000"/>
                </a:solidFill>
                <a:latin typeface="微软雅黑" panose="020B0503020204020204" pitchFamily="34" charset="-122"/>
                <a:ea typeface="微软雅黑" panose="020B0503020204020204" pitchFamily="34" charset="-122"/>
              </a:rPr>
              <a:t>无法选修课程</a:t>
            </a:r>
            <a:r>
              <a:rPr lang="zh-CN" altLang="en-US" sz="2800" b="1" dirty="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苏老师的抖音账号</a:t>
            </a:r>
            <a:r>
              <a:rPr lang="zh-CN" altLang="en-US" sz="2800" b="1" dirty="0">
                <a:solidFill>
                  <a:srgbClr val="FF0000"/>
                </a:solidFill>
                <a:latin typeface="微软雅黑" panose="020B0503020204020204" pitchFamily="34" charset="-122"/>
                <a:ea typeface="微软雅黑" panose="020B0503020204020204" pitchFamily="34" charset="-122"/>
              </a:rPr>
              <a:t>有</a:t>
            </a:r>
            <a:r>
              <a:rPr lang="en-US" altLang="zh-CN" sz="2800" b="1" dirty="0">
                <a:solidFill>
                  <a:srgbClr val="FF0000"/>
                </a:solidFill>
                <a:latin typeface="微软雅黑" panose="020B0503020204020204" pitchFamily="34" charset="-122"/>
                <a:ea typeface="微软雅黑" panose="020B0503020204020204" pitchFamily="34" charset="-122"/>
              </a:rPr>
              <a:t>1,000,000</a:t>
            </a:r>
            <a:r>
              <a:rPr lang="zh-CN" altLang="en-US" sz="2800" b="1" dirty="0">
                <a:solidFill>
                  <a:srgbClr val="FF0000"/>
                </a:solidFill>
                <a:latin typeface="微软雅黑" panose="020B0503020204020204" pitchFamily="34" charset="-122"/>
                <a:ea typeface="微软雅黑" panose="020B0503020204020204" pitchFamily="34" charset="-122"/>
              </a:rPr>
              <a:t>关注</a:t>
            </a:r>
            <a:r>
              <a:rPr lang="zh-CN" altLang="en-US" sz="2800" b="1" dirty="0">
                <a:latin typeface="微软雅黑" panose="020B0503020204020204" pitchFamily="34" charset="-122"/>
                <a:ea typeface="微软雅黑" panose="020B0503020204020204" pitchFamily="34" charset="-122"/>
              </a:rPr>
              <a:t>，但是没有商业收入；</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北京奥组委</a:t>
            </a:r>
            <a:r>
              <a:rPr lang="zh-CN" altLang="en-US" sz="2800" b="1" dirty="0">
                <a:latin typeface="微软雅黑" panose="020B0503020204020204" pitchFamily="34" charset="-122"/>
                <a:ea typeface="微软雅黑" panose="020B0503020204020204" pitchFamily="34" charset="-122"/>
              </a:rPr>
              <a:t>需要一个</a:t>
            </a:r>
            <a:r>
              <a:rPr lang="zh-CN" altLang="en-US" sz="2800" b="1" dirty="0">
                <a:solidFill>
                  <a:srgbClr val="000000"/>
                </a:solidFill>
                <a:latin typeface="微软雅黑" panose="020B0503020204020204" pitchFamily="34" charset="-122"/>
                <a:ea typeface="微软雅黑" panose="020B0503020204020204" pitchFamily="34" charset="-122"/>
              </a:rPr>
              <a:t>志愿者</a:t>
            </a:r>
            <a:r>
              <a:rPr lang="zh-CN" altLang="en-US" sz="2800" b="1" dirty="0">
                <a:solidFill>
                  <a:srgbClr val="FF0000"/>
                </a:solidFill>
                <a:latin typeface="微软雅黑" panose="020B0503020204020204" pitchFamily="34" charset="-122"/>
                <a:ea typeface="微软雅黑" panose="020B0503020204020204" pitchFamily="34" charset="-122"/>
              </a:rPr>
              <a:t>信息管理平台</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000000"/>
                </a:solidFill>
                <a:latin typeface="微软雅黑" panose="020B0503020204020204" pitchFamily="34" charset="-122"/>
                <a:ea typeface="微软雅黑" panose="020B0503020204020204" pitchFamily="34" charset="-122"/>
              </a:rPr>
              <a:t>刘老师每天坐</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号</a:t>
            </a:r>
            <a:r>
              <a:rPr lang="zh-CN" altLang="en-US" sz="2800" b="1" dirty="0" smtClean="0">
                <a:solidFill>
                  <a:srgbClr val="000000"/>
                </a:solidFill>
                <a:latin typeface="微软雅黑" panose="020B0503020204020204" pitchFamily="34" charset="-122"/>
                <a:ea typeface="微软雅黑" panose="020B0503020204020204" pitchFamily="34" charset="-122"/>
              </a:rPr>
              <a:t>线上班</a:t>
            </a:r>
            <a:r>
              <a:rPr lang="zh-CN" altLang="en-US" sz="2800" b="1" dirty="0">
                <a:solidFill>
                  <a:srgbClr val="000000"/>
                </a:solidFill>
                <a:latin typeface="微软雅黑" panose="020B0503020204020204" pitchFamily="34" charset="-122"/>
                <a:ea typeface="微软雅黑" panose="020B0503020204020204" pitchFamily="34" charset="-122"/>
              </a:rPr>
              <a:t>，但是</a:t>
            </a:r>
            <a:r>
              <a:rPr lang="zh-CN" altLang="en-US" sz="2800" b="1" u="sng" dirty="0">
                <a:solidFill>
                  <a:srgbClr val="000000"/>
                </a:solidFill>
                <a:latin typeface="微软雅黑" panose="020B0503020204020204" pitchFamily="34" charset="-122"/>
                <a:ea typeface="微软雅黑" panose="020B0503020204020204" pitchFamily="34" charset="-122"/>
              </a:rPr>
              <a:t>西直门地铁站</a:t>
            </a:r>
            <a:r>
              <a:rPr lang="zh-CN" altLang="en-US" sz="2800" b="1" dirty="0">
                <a:solidFill>
                  <a:srgbClr val="000000"/>
                </a:solidFill>
                <a:latin typeface="微软雅黑" panose="020B0503020204020204" pitchFamily="34" charset="-122"/>
                <a:ea typeface="微软雅黑" panose="020B0503020204020204" pitchFamily="34" charset="-122"/>
              </a:rPr>
              <a:t>离逸夫</a:t>
            </a:r>
            <a:r>
              <a:rPr lang="zh-CN" altLang="en-US" sz="2800" b="1" dirty="0" smtClean="0">
                <a:solidFill>
                  <a:srgbClr val="000000"/>
                </a:solidFill>
                <a:latin typeface="微软雅黑" panose="020B0503020204020204" pitchFamily="34" charset="-122"/>
                <a:ea typeface="微软雅黑" panose="020B0503020204020204" pitchFamily="34" charset="-122"/>
              </a:rPr>
              <a:t>楼</a:t>
            </a:r>
            <a:r>
              <a:rPr lang="zh-CN" altLang="en-US" sz="2800" b="1" dirty="0" smtClean="0">
                <a:solidFill>
                  <a:srgbClr val="FF0000"/>
                </a:solidFill>
                <a:latin typeface="微软雅黑" panose="020B0503020204020204" pitchFamily="34" charset="-122"/>
                <a:ea typeface="微软雅黑" panose="020B0503020204020204" pitchFamily="34" charset="-122"/>
              </a:rPr>
              <a:t>有些</a:t>
            </a:r>
            <a:r>
              <a:rPr lang="zh-CN" altLang="en-US" sz="2800" b="1" dirty="0">
                <a:solidFill>
                  <a:srgbClr val="FF0000"/>
                </a:solidFill>
                <a:latin typeface="微软雅黑" panose="020B0503020204020204" pitchFamily="34" charset="-122"/>
                <a:ea typeface="微软雅黑" panose="020B0503020204020204" pitchFamily="34" charset="-122"/>
              </a:rPr>
              <a:t>距离，但是打车又很贵</a:t>
            </a:r>
            <a:r>
              <a:rPr lang="zh-CN" altLang="en-US" sz="2800" b="1" dirty="0" smtClean="0">
                <a:solidFill>
                  <a:srgbClr val="000000"/>
                </a:solidFill>
                <a:latin typeface="微软雅黑" panose="020B0503020204020204" pitchFamily="34" charset="-122"/>
                <a:ea typeface="微软雅黑" panose="020B0503020204020204" pitchFamily="34" charset="-122"/>
              </a:rPr>
              <a:t>；</a:t>
            </a:r>
            <a:endParaRPr lang="en-US" altLang="zh-CN" sz="28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小明是一</a:t>
            </a:r>
            <a:r>
              <a:rPr lang="zh-CN" altLang="en-US" sz="2800" b="1" dirty="0" smtClean="0">
                <a:latin typeface="微软雅黑" panose="020B0503020204020204" pitchFamily="34" charset="-122"/>
                <a:ea typeface="微软雅黑" panose="020B0503020204020204" pitchFamily="34" charset="-122"/>
              </a:rPr>
              <a:t>位</a:t>
            </a:r>
            <a:r>
              <a:rPr lang="en-US" altLang="zh-CN" sz="2800" b="1" dirty="0" smtClean="0">
                <a:latin typeface="微软雅黑" panose="020B0503020204020204" pitchFamily="34" charset="-122"/>
                <a:ea typeface="微软雅黑" panose="020B0503020204020204" pitchFamily="34" charset="-122"/>
              </a:rPr>
              <a:t>PC</a:t>
            </a:r>
            <a:r>
              <a:rPr lang="zh-CN" altLang="en-US" sz="2800" b="1" dirty="0" smtClean="0">
                <a:latin typeface="微软雅黑" panose="020B0503020204020204" pitchFamily="34" charset="-122"/>
                <a:ea typeface="微软雅黑" panose="020B0503020204020204" pitchFamily="34" charset="-122"/>
              </a:rPr>
              <a:t>游戏</a:t>
            </a:r>
            <a:r>
              <a:rPr lang="zh-CN" altLang="en-US" sz="2800" b="1" dirty="0">
                <a:latin typeface="微软雅黑" panose="020B0503020204020204" pitchFamily="34" charset="-122"/>
                <a:ea typeface="微软雅黑" panose="020B0503020204020204" pitchFamily="34" charset="-122"/>
              </a:rPr>
              <a:t>玩家，他想和朋友一起</a:t>
            </a:r>
            <a:r>
              <a:rPr lang="zh-CN" altLang="en-US" sz="2800" b="1" dirty="0">
                <a:solidFill>
                  <a:srgbClr val="FF0000"/>
                </a:solidFill>
                <a:latin typeface="微软雅黑" panose="020B0503020204020204" pitchFamily="34" charset="-122"/>
                <a:ea typeface="微软雅黑" panose="020B0503020204020204" pitchFamily="34" charset="-122"/>
              </a:rPr>
              <a:t>在线联网进行游戏</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254246" y="286604"/>
            <a:ext cx="7429444" cy="879121"/>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问题分类框架：</a:t>
            </a:r>
            <a:r>
              <a:rPr kumimoji="0" lang="en-US" altLang="zh-CN" sz="3600" b="1" i="0" u="none" strike="noStrike" kern="1200" cap="none" spc="0" normalizeH="0" baseline="0" noProof="0" dirty="0">
                <a:ln>
                  <a:noFill/>
                </a:ln>
                <a:solidFill>
                  <a:srgbClr val="000000"/>
                </a:solidFill>
                <a:effectLst/>
                <a:uLnTx/>
                <a:uFillTx/>
                <a:latin typeface="Arial"/>
                <a:ea typeface="微软雅黑"/>
                <a:cs typeface="+mj-cs"/>
              </a:rPr>
              <a:t>PIECES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9764972" y="1739510"/>
            <a:ext cx="2290550" cy="4543165"/>
            <a:chOff x="9764972" y="1739510"/>
            <a:chExt cx="2290550" cy="4543165"/>
          </a:xfrm>
        </p:grpSpPr>
        <p:sp>
          <p:nvSpPr>
            <p:cNvPr id="8" name="Rectangle: Rounded Corners 7">
              <a:extLst>
                <a:ext uri="{FF2B5EF4-FFF2-40B4-BE49-F238E27FC236}">
                  <a16:creationId xmlns:a16="http://schemas.microsoft.com/office/drawing/2014/main" id="{FD4ACFFA-12E5-4922-83C4-5BD804CECD14}"/>
                </a:ext>
              </a:extLst>
            </p:cNvPr>
            <p:cNvSpPr/>
            <p:nvPr/>
          </p:nvSpPr>
          <p:spPr>
            <a:xfrm>
              <a:off x="9764972" y="1739510"/>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P</a:t>
              </a:r>
              <a:r>
                <a:rPr lang="en-US" altLang="zh-CN" sz="2000" b="1" dirty="0">
                  <a:ln w="0"/>
                  <a:solidFill>
                    <a:schemeClr val="accent1"/>
                  </a:solidFill>
                  <a:effectLst>
                    <a:outerShdw blurRad="38100" dist="25400" dir="5400000" algn="ctr" rotWithShape="0">
                      <a:srgbClr val="6E747A">
                        <a:alpha val="43000"/>
                      </a:srgbClr>
                    </a:outerShdw>
                  </a:effectLst>
                </a:rPr>
                <a:t>erformance </a:t>
              </a:r>
              <a:r>
                <a:rPr lang="zh-CN" altLang="en-US" sz="2000" b="1" dirty="0">
                  <a:ln w="0"/>
                  <a:solidFill>
                    <a:schemeClr val="accent1"/>
                  </a:solidFill>
                  <a:effectLst>
                    <a:outerShdw blurRad="38100" dist="25400" dir="5400000" algn="ctr" rotWithShape="0">
                      <a:srgbClr val="6E747A">
                        <a:alpha val="43000"/>
                      </a:srgbClr>
                    </a:outerShdw>
                  </a:effectLst>
                </a:rPr>
                <a:t>性能</a:t>
              </a:r>
            </a:p>
          </p:txBody>
        </p:sp>
        <p:sp>
          <p:nvSpPr>
            <p:cNvPr id="9" name="Rectangle: Rounded Corners 8">
              <a:extLst>
                <a:ext uri="{FF2B5EF4-FFF2-40B4-BE49-F238E27FC236}">
                  <a16:creationId xmlns:a16="http://schemas.microsoft.com/office/drawing/2014/main" id="{6F328A15-B11A-42B4-8642-DEC0AFEAFFD3}"/>
                </a:ext>
              </a:extLst>
            </p:cNvPr>
            <p:cNvSpPr/>
            <p:nvPr/>
          </p:nvSpPr>
          <p:spPr>
            <a:xfrm>
              <a:off x="9764972" y="2423306"/>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I</a:t>
              </a:r>
              <a:r>
                <a:rPr lang="en-US" altLang="zh-CN" sz="2000" b="1" dirty="0">
                  <a:ln w="0"/>
                  <a:solidFill>
                    <a:schemeClr val="accent1"/>
                  </a:solidFill>
                  <a:effectLst>
                    <a:outerShdw blurRad="38100" dist="25400" dir="5400000" algn="ctr" rotWithShape="0">
                      <a:srgbClr val="6E747A">
                        <a:alpha val="43000"/>
                      </a:srgbClr>
                    </a:outerShdw>
                  </a:effectLst>
                </a:rPr>
                <a:t>nformation </a:t>
              </a:r>
              <a:r>
                <a:rPr lang="zh-CN" altLang="en-US" sz="2000" b="1" dirty="0">
                  <a:ln w="0"/>
                  <a:solidFill>
                    <a:schemeClr val="accent1"/>
                  </a:solidFill>
                  <a:effectLst>
                    <a:outerShdw blurRad="38100" dist="25400" dir="5400000" algn="ctr" rotWithShape="0">
                      <a:srgbClr val="6E747A">
                        <a:alpha val="43000"/>
                      </a:srgbClr>
                    </a:outerShdw>
                  </a:effectLst>
                </a:rPr>
                <a:t>信息</a:t>
              </a:r>
            </a:p>
          </p:txBody>
        </p:sp>
        <p:sp>
          <p:nvSpPr>
            <p:cNvPr id="12" name="Rectangle: Rounded Corners 11">
              <a:extLst>
                <a:ext uri="{FF2B5EF4-FFF2-40B4-BE49-F238E27FC236}">
                  <a16:creationId xmlns:a16="http://schemas.microsoft.com/office/drawing/2014/main" id="{0BC7A92F-AE50-4FA6-8520-2D340975119F}"/>
                </a:ext>
              </a:extLst>
            </p:cNvPr>
            <p:cNvSpPr/>
            <p:nvPr/>
          </p:nvSpPr>
          <p:spPr>
            <a:xfrm>
              <a:off x="9764972" y="3100907"/>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E</a:t>
              </a:r>
              <a:r>
                <a:rPr lang="en-US" altLang="zh-CN" sz="2000" b="1" dirty="0">
                  <a:ln w="0"/>
                  <a:solidFill>
                    <a:schemeClr val="accent1"/>
                  </a:solidFill>
                  <a:effectLst>
                    <a:outerShdw blurRad="38100" dist="25400" dir="5400000" algn="ctr" rotWithShape="0">
                      <a:srgbClr val="6E747A">
                        <a:alpha val="43000"/>
                      </a:srgbClr>
                    </a:outerShdw>
                  </a:effectLst>
                </a:rPr>
                <a:t>conomics </a:t>
              </a:r>
              <a:r>
                <a:rPr lang="zh-CN" altLang="en-US" sz="2000" b="1" dirty="0">
                  <a:ln w="0"/>
                  <a:solidFill>
                    <a:schemeClr val="accent1"/>
                  </a:solidFill>
                  <a:effectLst>
                    <a:outerShdw blurRad="38100" dist="25400" dir="5400000" algn="ctr" rotWithShape="0">
                      <a:srgbClr val="6E747A">
                        <a:alpha val="43000"/>
                      </a:srgbClr>
                    </a:outerShdw>
                  </a:effectLst>
                </a:rPr>
                <a:t>经济</a:t>
              </a:r>
            </a:p>
          </p:txBody>
        </p:sp>
        <p:sp>
          <p:nvSpPr>
            <p:cNvPr id="13" name="Rectangle: Rounded Corners 12">
              <a:extLst>
                <a:ext uri="{FF2B5EF4-FFF2-40B4-BE49-F238E27FC236}">
                  <a16:creationId xmlns:a16="http://schemas.microsoft.com/office/drawing/2014/main" id="{1EB60790-96A6-48DE-8A76-3E8571016455}"/>
                </a:ext>
              </a:extLst>
            </p:cNvPr>
            <p:cNvSpPr/>
            <p:nvPr/>
          </p:nvSpPr>
          <p:spPr>
            <a:xfrm>
              <a:off x="9764972" y="3844361"/>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C</a:t>
              </a:r>
              <a:r>
                <a:rPr lang="en-US" altLang="zh-CN" sz="2000" b="1" dirty="0">
                  <a:ln w="0"/>
                  <a:solidFill>
                    <a:schemeClr val="accent1"/>
                  </a:solidFill>
                  <a:effectLst>
                    <a:outerShdw blurRad="38100" dist="25400" dir="5400000" algn="ctr" rotWithShape="0">
                      <a:srgbClr val="6E747A">
                        <a:alpha val="43000"/>
                      </a:srgbClr>
                    </a:outerShdw>
                  </a:effectLst>
                </a:rPr>
                <a:t>ontrol </a:t>
              </a:r>
              <a:r>
                <a:rPr lang="zh-CN" altLang="en-US" sz="2000" b="1" dirty="0">
                  <a:ln w="0"/>
                  <a:solidFill>
                    <a:schemeClr val="accent1"/>
                  </a:solidFill>
                  <a:effectLst>
                    <a:outerShdw blurRad="38100" dist="25400" dir="5400000" algn="ctr" rotWithShape="0">
                      <a:srgbClr val="6E747A">
                        <a:alpha val="43000"/>
                      </a:srgbClr>
                    </a:outerShdw>
                  </a:effectLst>
                </a:rPr>
                <a:t>控制</a:t>
              </a:r>
            </a:p>
          </p:txBody>
        </p:sp>
        <p:sp>
          <p:nvSpPr>
            <p:cNvPr id="14" name="Rectangle: Rounded Corners 13">
              <a:extLst>
                <a:ext uri="{FF2B5EF4-FFF2-40B4-BE49-F238E27FC236}">
                  <a16:creationId xmlns:a16="http://schemas.microsoft.com/office/drawing/2014/main" id="{901B441D-A8CD-4ACA-955F-A8EE4E9B44F3}"/>
                </a:ext>
              </a:extLst>
            </p:cNvPr>
            <p:cNvSpPr/>
            <p:nvPr/>
          </p:nvSpPr>
          <p:spPr>
            <a:xfrm>
              <a:off x="9764973" y="4561797"/>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E</a:t>
              </a:r>
              <a:r>
                <a:rPr lang="en-US" altLang="zh-CN" sz="2000" b="1" dirty="0">
                  <a:ln w="0"/>
                  <a:solidFill>
                    <a:schemeClr val="accent1"/>
                  </a:solidFill>
                  <a:effectLst>
                    <a:outerShdw blurRad="38100" dist="25400" dir="5400000" algn="ctr" rotWithShape="0">
                      <a:srgbClr val="6E747A">
                        <a:alpha val="43000"/>
                      </a:srgbClr>
                    </a:outerShdw>
                  </a:effectLst>
                </a:rPr>
                <a:t>fficiency </a:t>
              </a:r>
              <a:r>
                <a:rPr lang="zh-CN" altLang="en-US" sz="2000" b="1" dirty="0">
                  <a:ln w="0"/>
                  <a:solidFill>
                    <a:schemeClr val="accent1"/>
                  </a:solidFill>
                  <a:effectLst>
                    <a:outerShdw blurRad="38100" dist="25400" dir="5400000" algn="ctr" rotWithShape="0">
                      <a:srgbClr val="6E747A">
                        <a:alpha val="43000"/>
                      </a:srgbClr>
                    </a:outerShdw>
                  </a:effectLst>
                </a:rPr>
                <a:t>效率</a:t>
              </a:r>
            </a:p>
          </p:txBody>
        </p:sp>
        <p:sp>
          <p:nvSpPr>
            <p:cNvPr id="15" name="Rectangle: Rounded Corners 14">
              <a:extLst>
                <a:ext uri="{FF2B5EF4-FFF2-40B4-BE49-F238E27FC236}">
                  <a16:creationId xmlns:a16="http://schemas.microsoft.com/office/drawing/2014/main" id="{B301CCB0-F94C-4524-9E9F-414E57AC348E}"/>
                </a:ext>
              </a:extLst>
            </p:cNvPr>
            <p:cNvSpPr/>
            <p:nvPr/>
          </p:nvSpPr>
          <p:spPr>
            <a:xfrm>
              <a:off x="9764972" y="5716301"/>
              <a:ext cx="2290549" cy="5663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b="1" u="sng" dirty="0">
                  <a:ln w="0"/>
                  <a:solidFill>
                    <a:srgbClr val="FF0000"/>
                  </a:solidFill>
                  <a:effectLst>
                    <a:outerShdw blurRad="38100" dist="25400" dir="5400000" algn="ctr" rotWithShape="0">
                      <a:srgbClr val="6E747A">
                        <a:alpha val="43000"/>
                      </a:srgbClr>
                    </a:outerShdw>
                  </a:effectLst>
                </a:rPr>
                <a:t>S</a:t>
              </a:r>
              <a:r>
                <a:rPr lang="en-US" altLang="zh-CN" sz="2000" b="1" dirty="0">
                  <a:ln w="0"/>
                  <a:solidFill>
                    <a:schemeClr val="accent1"/>
                  </a:solidFill>
                  <a:effectLst>
                    <a:outerShdw blurRad="38100" dist="25400" dir="5400000" algn="ctr" rotWithShape="0">
                      <a:srgbClr val="6E747A">
                        <a:alpha val="43000"/>
                      </a:srgbClr>
                    </a:outerShdw>
                  </a:effectLst>
                </a:rPr>
                <a:t>ervice </a:t>
              </a:r>
              <a:r>
                <a:rPr lang="zh-CN" altLang="en-US" sz="2000" b="1" dirty="0">
                  <a:ln w="0"/>
                  <a:solidFill>
                    <a:schemeClr val="accent1"/>
                  </a:solidFill>
                  <a:effectLst>
                    <a:outerShdw blurRad="38100" dist="25400" dir="5400000" algn="ctr" rotWithShape="0">
                      <a:srgbClr val="6E747A">
                        <a:alpha val="43000"/>
                      </a:srgbClr>
                    </a:outerShdw>
                  </a:effectLst>
                </a:rPr>
                <a:t>服务</a:t>
              </a:r>
            </a:p>
          </p:txBody>
        </p:sp>
      </p:grpSp>
    </p:spTree>
    <p:extLst>
      <p:ext uri="{BB962C8B-B14F-4D97-AF65-F5344CB8AC3E}">
        <p14:creationId xmlns:p14="http://schemas.microsoft.com/office/powerpoint/2010/main" val="92077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65785" y="220853"/>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4800" b="1" i="0" u="none" strike="noStrike" kern="1200" cap="none" spc="0" normalizeH="0" baseline="0" noProof="0" dirty="0">
                <a:ln>
                  <a:noFill/>
                </a:ln>
                <a:solidFill>
                  <a:srgbClr val="000000"/>
                </a:solidFill>
                <a:effectLst/>
                <a:uLnTx/>
                <a:uFillTx/>
                <a:latin typeface="Arial"/>
                <a:ea typeface="微软雅黑"/>
                <a:cs typeface="+mj-cs"/>
              </a:rPr>
              <a:t>PIECES </a:t>
            </a:r>
            <a:r>
              <a:rPr kumimoji="0" lang="zh-CN" altLang="en-US" sz="4800" b="1" i="0" u="none" strike="noStrike" kern="1200" cap="none" spc="0" normalizeH="0" baseline="0" noProof="0" dirty="0">
                <a:ln>
                  <a:noFill/>
                </a:ln>
                <a:solidFill>
                  <a:srgbClr val="000000"/>
                </a:solidFill>
                <a:effectLst/>
                <a:uLnTx/>
                <a:uFillTx/>
                <a:latin typeface="Arial"/>
                <a:ea typeface="微软雅黑"/>
                <a:cs typeface="+mj-cs"/>
              </a:rPr>
              <a:t>框架</a:t>
            </a:r>
            <a:endParaRPr kumimoji="0" lang="en-US" altLang="zh-CN" sz="48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2CB982BC-08D9-456C-994C-A08A74D2329F}"/>
              </a:ext>
            </a:extLst>
          </p:cNvPr>
          <p:cNvGrpSpPr/>
          <p:nvPr/>
        </p:nvGrpSpPr>
        <p:grpSpPr>
          <a:xfrm>
            <a:off x="465785" y="2027989"/>
            <a:ext cx="2946155" cy="3989975"/>
            <a:chOff x="402609" y="1911984"/>
            <a:chExt cx="2290549" cy="3989975"/>
          </a:xfrm>
        </p:grpSpPr>
        <p:sp>
          <p:nvSpPr>
            <p:cNvPr id="8" name="Rectangle: Rounded Corners 7">
              <a:extLst>
                <a:ext uri="{FF2B5EF4-FFF2-40B4-BE49-F238E27FC236}">
                  <a16:creationId xmlns:a16="http://schemas.microsoft.com/office/drawing/2014/main" id="{FD4ACFFA-12E5-4922-83C4-5BD804CECD14}"/>
                </a:ext>
              </a:extLst>
            </p:cNvPr>
            <p:cNvSpPr/>
            <p:nvPr/>
          </p:nvSpPr>
          <p:spPr>
            <a:xfrm>
              <a:off x="402609" y="1911984"/>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erformance</a:t>
              </a:r>
              <a:r>
                <a:rPr lang="en-US" altLang="zh-CN" sz="2400" b="1" dirty="0">
                  <a:ln w="0"/>
                  <a:solidFill>
                    <a:schemeClr val="tx1"/>
                  </a:solidFill>
                  <a:effectLst>
                    <a:outerShdw blurRad="38100" dist="25400" dir="5400000" algn="ctr" rotWithShape="0">
                      <a:srgbClr val="6E747A">
                        <a:alpha val="43000"/>
                      </a:srgbClr>
                    </a:outerShdw>
                  </a:effectLst>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性能</a:t>
              </a:r>
            </a:p>
          </p:txBody>
        </p:sp>
        <p:sp>
          <p:nvSpPr>
            <p:cNvPr id="9" name="Rectangle: Rounded Corners 8">
              <a:extLst>
                <a:ext uri="{FF2B5EF4-FFF2-40B4-BE49-F238E27FC236}">
                  <a16:creationId xmlns:a16="http://schemas.microsoft.com/office/drawing/2014/main" id="{6F328A15-B11A-42B4-8642-DEC0AFEAFFD3}"/>
                </a:ext>
              </a:extLst>
            </p:cNvPr>
            <p:cNvSpPr/>
            <p:nvPr/>
          </p:nvSpPr>
          <p:spPr>
            <a:xfrm>
              <a:off x="402609" y="2585778"/>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I</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nformation</a:t>
              </a:r>
              <a:r>
                <a:rPr lang="en-US" altLang="zh-CN"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信息</a:t>
              </a:r>
            </a:p>
          </p:txBody>
        </p:sp>
        <p:sp>
          <p:nvSpPr>
            <p:cNvPr id="12" name="Rectangle: Rounded Corners 11">
              <a:extLst>
                <a:ext uri="{FF2B5EF4-FFF2-40B4-BE49-F238E27FC236}">
                  <a16:creationId xmlns:a16="http://schemas.microsoft.com/office/drawing/2014/main" id="{0BC7A92F-AE50-4FA6-8520-2D340975119F}"/>
                </a:ext>
              </a:extLst>
            </p:cNvPr>
            <p:cNvSpPr/>
            <p:nvPr/>
          </p:nvSpPr>
          <p:spPr>
            <a:xfrm>
              <a:off x="402609" y="3269574"/>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conomics</a:t>
              </a:r>
              <a:r>
                <a:rPr lang="en-US" altLang="zh-CN" sz="2400" b="1" dirty="0">
                  <a:ln w="0"/>
                  <a:solidFill>
                    <a:schemeClr val="tx1"/>
                  </a:solidFill>
                  <a:effectLst>
                    <a:outerShdw blurRad="38100" dist="25400" dir="5400000" algn="ctr" rotWithShape="0">
                      <a:srgbClr val="6E747A">
                        <a:alpha val="43000"/>
                      </a:srgbClr>
                    </a:outerShdw>
                  </a:effectLst>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经济</a:t>
              </a:r>
            </a:p>
          </p:txBody>
        </p:sp>
        <p:sp>
          <p:nvSpPr>
            <p:cNvPr id="13" name="Rectangle: Rounded Corners 12">
              <a:extLst>
                <a:ext uri="{FF2B5EF4-FFF2-40B4-BE49-F238E27FC236}">
                  <a16:creationId xmlns:a16="http://schemas.microsoft.com/office/drawing/2014/main" id="{1EB60790-96A6-48DE-8A76-3E8571016455}"/>
                </a:ext>
              </a:extLst>
            </p:cNvPr>
            <p:cNvSpPr/>
            <p:nvPr/>
          </p:nvSpPr>
          <p:spPr>
            <a:xfrm>
              <a:off x="402609" y="3953370"/>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ontrol</a:t>
              </a:r>
              <a:r>
                <a:rPr lang="en-US" altLang="zh-CN" sz="2400" b="1" dirty="0">
                  <a:ln w="0"/>
                  <a:solidFill>
                    <a:schemeClr val="tx1"/>
                  </a:solidFill>
                  <a:effectLst>
                    <a:outerShdw blurRad="38100" dist="25400" dir="5400000" algn="ctr" rotWithShape="0">
                      <a:srgbClr val="6E747A">
                        <a:alpha val="43000"/>
                      </a:srgbClr>
                    </a:outerShdw>
                  </a:effectLst>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控制</a:t>
              </a:r>
            </a:p>
          </p:txBody>
        </p:sp>
        <p:sp>
          <p:nvSpPr>
            <p:cNvPr id="14" name="Rectangle: Rounded Corners 13">
              <a:extLst>
                <a:ext uri="{FF2B5EF4-FFF2-40B4-BE49-F238E27FC236}">
                  <a16:creationId xmlns:a16="http://schemas.microsoft.com/office/drawing/2014/main" id="{901B441D-A8CD-4ACA-955F-A8EE4E9B44F3}"/>
                </a:ext>
              </a:extLst>
            </p:cNvPr>
            <p:cNvSpPr/>
            <p:nvPr/>
          </p:nvSpPr>
          <p:spPr>
            <a:xfrm>
              <a:off x="402609" y="4657331"/>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fficiency</a:t>
              </a:r>
              <a:r>
                <a:rPr lang="en-US" altLang="zh-CN"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效率</a:t>
              </a:r>
            </a:p>
          </p:txBody>
        </p:sp>
        <p:sp>
          <p:nvSpPr>
            <p:cNvPr id="15" name="Rectangle: Rounded Corners 14">
              <a:extLst>
                <a:ext uri="{FF2B5EF4-FFF2-40B4-BE49-F238E27FC236}">
                  <a16:creationId xmlns:a16="http://schemas.microsoft.com/office/drawing/2014/main" id="{B301CCB0-F94C-4524-9E9F-414E57AC348E}"/>
                </a:ext>
              </a:extLst>
            </p:cNvPr>
            <p:cNvSpPr/>
            <p:nvPr/>
          </p:nvSpPr>
          <p:spPr>
            <a:xfrm>
              <a:off x="402609" y="5335585"/>
              <a:ext cx="2290549" cy="566374"/>
            </a:xfrm>
            <a:prstGeom prst="roundRect">
              <a:avLst/>
            </a:prstGeom>
            <a:ln w="254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dist"/>
              <a:r>
                <a:rPr lang="en-US" altLang="zh-CN" sz="2400" b="1" u="sng"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S</a:t>
              </a:r>
              <a:r>
                <a:rPr lang="en-US" altLang="zh-CN" sz="2400"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ervice  </a:t>
              </a:r>
              <a:r>
                <a:rPr lang="en-US" altLang="zh-CN"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sz="2400" b="1" dirty="0">
                  <a:ln w="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服务</a:t>
              </a:r>
            </a:p>
          </p:txBody>
        </p:sp>
      </p:grpSp>
      <p:grpSp>
        <p:nvGrpSpPr>
          <p:cNvPr id="16" name="Group 15">
            <a:extLst>
              <a:ext uri="{FF2B5EF4-FFF2-40B4-BE49-F238E27FC236}">
                <a16:creationId xmlns:a16="http://schemas.microsoft.com/office/drawing/2014/main" id="{D19FA293-F592-4454-B628-2C4F53CDDDEF}"/>
              </a:ext>
            </a:extLst>
          </p:cNvPr>
          <p:cNvGrpSpPr/>
          <p:nvPr/>
        </p:nvGrpSpPr>
        <p:grpSpPr>
          <a:xfrm>
            <a:off x="3837297" y="2027989"/>
            <a:ext cx="7572231" cy="3989975"/>
            <a:chOff x="402609" y="1911984"/>
            <a:chExt cx="2290549" cy="3989975"/>
          </a:xfrm>
        </p:grpSpPr>
        <p:sp>
          <p:nvSpPr>
            <p:cNvPr id="17" name="Rectangle: Rounded Corners 16">
              <a:extLst>
                <a:ext uri="{FF2B5EF4-FFF2-40B4-BE49-F238E27FC236}">
                  <a16:creationId xmlns:a16="http://schemas.microsoft.com/office/drawing/2014/main" id="{3F3D4F66-F440-4D16-95DC-5B419A6A4B1E}"/>
                </a:ext>
              </a:extLst>
            </p:cNvPr>
            <p:cNvSpPr/>
            <p:nvPr/>
          </p:nvSpPr>
          <p:spPr>
            <a:xfrm>
              <a:off x="402609" y="1911984"/>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性能</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的需要</a:t>
              </a:r>
            </a:p>
          </p:txBody>
        </p:sp>
        <p:sp>
          <p:nvSpPr>
            <p:cNvPr id="18" name="Rectangle: Rounded Corners 17">
              <a:extLst>
                <a:ext uri="{FF2B5EF4-FFF2-40B4-BE49-F238E27FC236}">
                  <a16:creationId xmlns:a16="http://schemas.microsoft.com/office/drawing/2014/main" id="{B6F3300A-AE1F-46E3-8E51-C95F27B63B2C}"/>
                </a:ext>
              </a:extLst>
            </p:cNvPr>
            <p:cNvSpPr/>
            <p:nvPr/>
          </p:nvSpPr>
          <p:spPr>
            <a:xfrm>
              <a:off x="402609" y="2585778"/>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信息</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和数据的需要</a:t>
              </a:r>
            </a:p>
          </p:txBody>
        </p:sp>
        <p:sp>
          <p:nvSpPr>
            <p:cNvPr id="19" name="Rectangle: Rounded Corners 18">
              <a:extLst>
                <a:ext uri="{FF2B5EF4-FFF2-40B4-BE49-F238E27FC236}">
                  <a16:creationId xmlns:a16="http://schemas.microsoft.com/office/drawing/2014/main" id="{FCDB4D8E-2EBE-4A53-BB0F-45DF2F221055}"/>
                </a:ext>
              </a:extLst>
            </p:cNvPr>
            <p:cNvSpPr/>
            <p:nvPr/>
          </p:nvSpPr>
          <p:spPr>
            <a:xfrm>
              <a:off x="402609" y="3269574"/>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经济</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、控制成本或增加收益的需要</a:t>
              </a:r>
            </a:p>
          </p:txBody>
        </p:sp>
        <p:sp>
          <p:nvSpPr>
            <p:cNvPr id="20" name="Rectangle: Rounded Corners 19">
              <a:extLst>
                <a:ext uri="{FF2B5EF4-FFF2-40B4-BE49-F238E27FC236}">
                  <a16:creationId xmlns:a16="http://schemas.microsoft.com/office/drawing/2014/main" id="{D46E29BB-FAE4-4CB7-9DAE-631DBD35FB6B}"/>
                </a:ext>
              </a:extLst>
            </p:cNvPr>
            <p:cNvSpPr/>
            <p:nvPr/>
          </p:nvSpPr>
          <p:spPr>
            <a:xfrm>
              <a:off x="402609" y="3953370"/>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控制</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或安全的需要</a:t>
              </a:r>
            </a:p>
          </p:txBody>
        </p:sp>
        <p:sp>
          <p:nvSpPr>
            <p:cNvPr id="21" name="Rectangle: Rounded Corners 20">
              <a:extLst>
                <a:ext uri="{FF2B5EF4-FFF2-40B4-BE49-F238E27FC236}">
                  <a16:creationId xmlns:a16="http://schemas.microsoft.com/office/drawing/2014/main" id="{E0A9B3F2-ACD9-461F-BD2B-33927CE222DE}"/>
                </a:ext>
              </a:extLst>
            </p:cNvPr>
            <p:cNvSpPr/>
            <p:nvPr/>
          </p:nvSpPr>
          <p:spPr>
            <a:xfrm>
              <a:off x="402609" y="4657331"/>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改进人与过程的</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效率</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的需要</a:t>
              </a:r>
            </a:p>
          </p:txBody>
        </p:sp>
        <p:sp>
          <p:nvSpPr>
            <p:cNvPr id="22" name="Rectangle: Rounded Corners 21">
              <a:extLst>
                <a:ext uri="{FF2B5EF4-FFF2-40B4-BE49-F238E27FC236}">
                  <a16:creationId xmlns:a16="http://schemas.microsoft.com/office/drawing/2014/main" id="{704BFC6C-65CA-4D48-BEC2-0A90EA787F68}"/>
                </a:ext>
              </a:extLst>
            </p:cNvPr>
            <p:cNvSpPr/>
            <p:nvPr/>
          </p:nvSpPr>
          <p:spPr>
            <a:xfrm>
              <a:off x="402609" y="5335585"/>
              <a:ext cx="2290549" cy="566374"/>
            </a:xfrm>
            <a:prstGeom prst="roundRect">
              <a:avLst/>
            </a:prstGeom>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改进对客户、供应商、合作伙伴、雇员等的</a:t>
              </a:r>
              <a:r>
                <a:rPr lang="zh-CN" altLang="en-US" sz="24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服务</a:t>
              </a:r>
              <a:r>
                <a:rPr lang="zh-CN" altLang="en-US" sz="2400" b="1" dirty="0">
                  <a:ln w="0"/>
                  <a:solidFill>
                    <a:schemeClr val="tx1"/>
                  </a:solidFill>
                  <a:effectLst>
                    <a:outerShdw blurRad="38100" dist="25400" dir="5400000" algn="ctr" rotWithShape="0">
                      <a:srgbClr val="6E747A">
                        <a:alpha val="43000"/>
                      </a:srgbClr>
                    </a:outerShdw>
                  </a:effectLst>
                  <a:latin typeface="华文仿宋" panose="02010600040101010101" pitchFamily="2" charset="-122"/>
                  <a:ea typeface="华文仿宋" panose="02010600040101010101" pitchFamily="2" charset="-122"/>
                </a:rPr>
                <a:t>需要</a:t>
              </a:r>
            </a:p>
          </p:txBody>
        </p:sp>
      </p:grpSp>
    </p:spTree>
    <p:extLst>
      <p:ext uri="{BB962C8B-B14F-4D97-AF65-F5344CB8AC3E}">
        <p14:creationId xmlns:p14="http://schemas.microsoft.com/office/powerpoint/2010/main" val="28340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477452" y="2745526"/>
            <a:ext cx="1159329" cy="1007993"/>
          </a:xfrm>
          <a:prstGeom prst="rect">
            <a:avLst/>
          </a:prstGeom>
          <a:noFill/>
          <a:ln w="117475">
            <a:noFill/>
          </a:ln>
        </p:spPr>
        <p:txBody>
          <a:bodyPr wrap="none" rtlCol="0">
            <a:prstTxWarp prst="textPlain">
              <a:avLst/>
            </a:prstTxWarp>
            <a:spAutoFit/>
          </a:bodyPr>
          <a:lstStyle/>
          <a:p>
            <a:pPr algn="ctr"/>
            <a:r>
              <a:rPr lang="en-US" altLang="zh-CN" sz="1350" spc="75" dirty="0">
                <a:latin typeface="Impact" panose="020B0806030902050204" pitchFamily="34" charset="0"/>
                <a:cs typeface="Arial" panose="020B0604020202020204" pitchFamily="34" charset="0"/>
              </a:rPr>
              <a:t>/-1</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6020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01760" y="2703218"/>
            <a:ext cx="7621416" cy="1092607"/>
          </a:xfrm>
          <a:prstGeom prst="rect">
            <a:avLst/>
          </a:prstGeom>
          <a:noFill/>
        </p:spPr>
        <p:txBody>
          <a:bodyPr wrap="square">
            <a:spAutoFit/>
          </a:bodyPr>
          <a:lstStyle/>
          <a:p>
            <a:pPr algn="l">
              <a:lnSpc>
                <a:spcPct val="100000"/>
              </a:lnSpc>
              <a:spcAft>
                <a:spcPts val="600"/>
              </a:spcAft>
            </a:pPr>
            <a:r>
              <a:rPr lang="zh-CN" altLang="en-US" sz="3000" b="1" dirty="0">
                <a:latin typeface="微软雅黑" panose="020B0503020204020204" pitchFamily="34" charset="-122"/>
                <a:ea typeface="微软雅黑" panose="020B0503020204020204" pitchFamily="34" charset="-122"/>
              </a:rPr>
              <a:t>系统分析方法</a:t>
            </a:r>
            <a:endParaRPr lang="en-US" altLang="zh-CN" sz="3000" b="1" dirty="0">
              <a:latin typeface="微软雅黑" panose="020B0503020204020204" pitchFamily="34" charset="-122"/>
              <a:ea typeface="微软雅黑" panose="020B0503020204020204" pitchFamily="34" charset="-122"/>
            </a:endParaRPr>
          </a:p>
          <a:p>
            <a:pPr algn="l">
              <a:lnSpc>
                <a:spcPct val="100000"/>
              </a:lnSpc>
              <a:spcAft>
                <a:spcPts val="600"/>
              </a:spcAft>
            </a:pPr>
            <a:r>
              <a:rPr lang="en-US" altLang="zh-CN" sz="3000" b="1" i="0" strike="noStrike" baseline="0" dirty="0">
                <a:latin typeface="微软雅黑" panose="020B0503020204020204" pitchFamily="34" charset="-122"/>
                <a:ea typeface="微软雅黑" panose="020B0503020204020204" pitchFamily="34" charset="-122"/>
              </a:rPr>
              <a:t>System Analysis Approaches</a:t>
            </a:r>
          </a:p>
        </p:txBody>
      </p:sp>
    </p:spTree>
    <p:extLst>
      <p:ext uri="{BB962C8B-B14F-4D97-AF65-F5344CB8AC3E}">
        <p14:creationId xmlns:p14="http://schemas.microsoft.com/office/powerpoint/2010/main" val="877139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09909"/>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系统分析方法</a:t>
            </a:r>
            <a:r>
              <a:rPr lang="en-US" altLang="zh-CN" sz="3600" dirty="0">
                <a:solidFill>
                  <a:srgbClr val="000000"/>
                </a:solidFill>
                <a:latin typeface="Arial"/>
                <a:ea typeface="微软雅黑"/>
              </a:rPr>
              <a:t>  </a:t>
            </a: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System Analysis Approaches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652A7163-E7B2-4BA5-A288-930EBC3BC7EF}"/>
              </a:ext>
            </a:extLst>
          </p:cNvPr>
          <p:cNvGrpSpPr/>
          <p:nvPr/>
        </p:nvGrpSpPr>
        <p:grpSpPr>
          <a:xfrm>
            <a:off x="609472" y="1967156"/>
            <a:ext cx="9953894" cy="2923687"/>
            <a:chOff x="616296" y="2112334"/>
            <a:chExt cx="9953894" cy="2923687"/>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616296" y="2112334"/>
              <a:ext cx="3798755" cy="2923687"/>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spcAft>
                  <a:spcPts val="1200"/>
                </a:spcAft>
                <a:buFont typeface="Wingdings" panose="05000000000000000000" pitchFamily="2" charset="2"/>
                <a:buChar char="l"/>
              </a:pPr>
              <a:r>
                <a:rPr lang="zh-CN" altLang="en-US" sz="2800" b="1" dirty="0"/>
                <a:t> 模型驱动分析法</a:t>
              </a:r>
              <a:endParaRPr lang="en-US" altLang="zh-CN" sz="2800" b="1" dirty="0"/>
            </a:p>
            <a:p>
              <a:pPr>
                <a:lnSpc>
                  <a:spcPct val="100000"/>
                </a:lnSpc>
                <a:spcBef>
                  <a:spcPts val="0"/>
                </a:spcBef>
                <a:spcAft>
                  <a:spcPts val="1200"/>
                </a:spcAft>
                <a:buFont typeface="Wingdings" panose="05000000000000000000" pitchFamily="2" charset="2"/>
                <a:buChar char="l"/>
              </a:pPr>
              <a:r>
                <a:rPr lang="zh-CN" altLang="en-US" sz="2800" b="1" dirty="0"/>
                <a:t> 加速系统分析法</a:t>
              </a:r>
              <a:endParaRPr lang="en-US" altLang="zh-CN" sz="2800" b="1" dirty="0"/>
            </a:p>
            <a:p>
              <a:pPr>
                <a:lnSpc>
                  <a:spcPct val="100000"/>
                </a:lnSpc>
                <a:spcBef>
                  <a:spcPts val="0"/>
                </a:spcBef>
                <a:spcAft>
                  <a:spcPts val="1200"/>
                </a:spcAft>
                <a:buFont typeface="Wingdings" panose="05000000000000000000" pitchFamily="2" charset="2"/>
                <a:buChar char="l"/>
              </a:pPr>
              <a:r>
                <a:rPr lang="zh-CN" altLang="en-US" sz="2800" b="1" dirty="0"/>
                <a:t> 需求获取法</a:t>
              </a:r>
              <a:endParaRPr lang="en-US" altLang="zh-CN" sz="2800" b="1" dirty="0"/>
            </a:p>
            <a:p>
              <a:pPr>
                <a:lnSpc>
                  <a:spcPct val="100000"/>
                </a:lnSpc>
                <a:spcBef>
                  <a:spcPts val="0"/>
                </a:spcBef>
                <a:spcAft>
                  <a:spcPts val="1200"/>
                </a:spcAft>
                <a:buFont typeface="Wingdings" panose="05000000000000000000" pitchFamily="2" charset="2"/>
                <a:buChar char="l"/>
              </a:pPr>
              <a:r>
                <a:rPr lang="zh-CN" altLang="en-US" sz="2800" b="1" dirty="0"/>
                <a:t> 业务过程重构法</a:t>
              </a:r>
              <a:endParaRPr lang="en-US" altLang="zh-CN" sz="2800" b="1" dirty="0"/>
            </a:p>
            <a:p>
              <a:pPr>
                <a:lnSpc>
                  <a:spcPct val="100000"/>
                </a:lnSpc>
                <a:spcBef>
                  <a:spcPts val="0"/>
                </a:spcBef>
                <a:spcAft>
                  <a:spcPts val="1200"/>
                </a:spcAft>
                <a:buFont typeface="Wingdings" panose="05000000000000000000" pitchFamily="2" charset="2"/>
                <a:buChar char="l"/>
              </a:pPr>
              <a:r>
                <a:rPr lang="en-US" altLang="zh-CN" sz="2800" b="1" dirty="0">
                  <a:solidFill>
                    <a:srgbClr val="002FA7"/>
                  </a:solidFill>
                </a:rPr>
                <a:t> </a:t>
              </a:r>
              <a:r>
                <a:rPr kumimoji="0" lang="en-US" altLang="zh-CN" sz="2800" b="1" i="1" u="none" strike="noStrike" kern="1200" cap="none" spc="0" normalizeH="0" baseline="0" noProof="0" dirty="0">
                  <a:ln>
                    <a:noFill/>
                  </a:ln>
                  <a:solidFill>
                    <a:srgbClr val="002FA7"/>
                  </a:solidFill>
                  <a:effectLst/>
                  <a:uLnTx/>
                  <a:uFillTx/>
                  <a:latin typeface="等线" panose="020F0502020204030204"/>
                  <a:ea typeface="等线" panose="02010600030101010101" pitchFamily="2" charset="-122"/>
                  <a:cs typeface="+mn-cs"/>
                </a:rPr>
                <a:t>FAST </a:t>
              </a:r>
              <a:r>
                <a:rPr lang="zh-CN" altLang="en-US" sz="2800" b="1" dirty="0"/>
                <a:t>系统分析策略</a:t>
              </a:r>
              <a:endParaRPr lang="en-US" altLang="zh-CN" sz="2800" b="1" dirty="0"/>
            </a:p>
          </p:txBody>
        </p:sp>
        <p:sp>
          <p:nvSpPr>
            <p:cNvPr id="9" name="TextBox 8">
              <a:extLst>
                <a:ext uri="{FF2B5EF4-FFF2-40B4-BE49-F238E27FC236}">
                  <a16:creationId xmlns:a16="http://schemas.microsoft.com/office/drawing/2014/main" id="{29081821-263F-4F1A-9AA9-4B2CFE39E836}"/>
                </a:ext>
              </a:extLst>
            </p:cNvPr>
            <p:cNvSpPr txBox="1"/>
            <p:nvPr/>
          </p:nvSpPr>
          <p:spPr>
            <a:xfrm>
              <a:off x="4462818" y="2112334"/>
              <a:ext cx="61073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Model-Driven Analysis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Accelerated Systems Analysis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Requirements Discovery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Business Process Redesign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1" i="1" u="none" strike="noStrike" kern="1200" cap="none" spc="0" normalizeH="0" baseline="0" noProof="0" dirty="0">
                  <a:ln>
                    <a:noFill/>
                  </a:ln>
                  <a:solidFill>
                    <a:srgbClr val="002FA7"/>
                  </a:solidFill>
                  <a:effectLst/>
                  <a:uLnTx/>
                  <a:uFillTx/>
                  <a:latin typeface="等线" panose="020F0502020204030204"/>
                  <a:ea typeface="等线" panose="02010600030101010101" pitchFamily="2" charset="-122"/>
                  <a:cs typeface="+mn-cs"/>
                </a:rPr>
                <a:t>FAST</a:t>
              </a:r>
              <a:r>
                <a:rPr kumimoji="0" lang="en-US" altLang="zh-CN" sz="2800" b="1" i="0" u="none" strike="noStrike" kern="1200" cap="none" spc="0" normalizeH="0" baseline="0" noProof="0" dirty="0">
                  <a:ln>
                    <a:noFill/>
                  </a:ln>
                  <a:solidFill>
                    <a:srgbClr val="002FA7"/>
                  </a:solidFill>
                  <a:effectLst/>
                  <a:uLnTx/>
                  <a:uFillTx/>
                  <a:latin typeface="等线" panose="020F0502020204030204"/>
                  <a:ea typeface="等线" panose="02010600030101010101" pitchFamily="2" charset="-122"/>
                  <a:cs typeface="+mn-cs"/>
                </a:rPr>
                <a:t> </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Systems Analysis Strategies</a:t>
              </a:r>
            </a:p>
          </p:txBody>
        </p:sp>
      </p:grpSp>
    </p:spTree>
    <p:extLst>
      <p:ext uri="{BB962C8B-B14F-4D97-AF65-F5344CB8AC3E}">
        <p14:creationId xmlns:p14="http://schemas.microsoft.com/office/powerpoint/2010/main" val="6720549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09909"/>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模型驱动分析法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Model-Driven Analysis Approaches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825624" y="3429000"/>
            <a:ext cx="9762827" cy="2580612"/>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kumimoji="0" lang="en-US" altLang="zh-CN" sz="295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Model-driven analysis</a:t>
            </a:r>
            <a:r>
              <a:rPr kumimoji="0" lang="en-US" altLang="zh-CN" sz="295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 a problem-solving approach that emphasizes the drawing of pictorial system models to document and validate both existing and/or proposed systems. Ultimately, the system model becomes the blueprint for designing and constructing an improved system.</a:t>
            </a:r>
          </a:p>
        </p:txBody>
      </p:sp>
      <p:sp>
        <p:nvSpPr>
          <p:cNvPr id="8" name="Content Placeholder 3">
            <a:extLst>
              <a:ext uri="{FF2B5EF4-FFF2-40B4-BE49-F238E27FC236}">
                <a16:creationId xmlns:a16="http://schemas.microsoft.com/office/drawing/2014/main" id="{63F3B0B0-6397-484B-A222-72510C727D57}"/>
              </a:ext>
            </a:extLst>
          </p:cNvPr>
          <p:cNvSpPr txBox="1">
            <a:spLocks/>
          </p:cNvSpPr>
          <p:nvPr/>
        </p:nvSpPr>
        <p:spPr>
          <a:xfrm>
            <a:off x="825624" y="1786078"/>
            <a:ext cx="9762827" cy="2580612"/>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模型驱动分析：一种解决问题的方法，强调绘制图形系统模型以记录和验证现有和提议的系统。 最终，系统模型成为设计和构建改进系统的蓝图。</a:t>
            </a:r>
            <a:endPar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562598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09909"/>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什么是模型？</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What is a Model?</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825623" y="3772061"/>
            <a:ext cx="9762827" cy="1668439"/>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kumimoji="0" lang="en-US" altLang="zh-CN" sz="295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Model – </a:t>
            </a:r>
            <a:r>
              <a:rPr kumimoji="0" lang="en-US" altLang="zh-CN" sz="295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 representation of either reality or vision. Since “a picture is worth a thousand words,” most models use pictures to represent the reality or vision. </a:t>
            </a:r>
          </a:p>
        </p:txBody>
      </p:sp>
      <p:sp>
        <p:nvSpPr>
          <p:cNvPr id="8" name="Content Placeholder 3">
            <a:extLst>
              <a:ext uri="{FF2B5EF4-FFF2-40B4-BE49-F238E27FC236}">
                <a16:creationId xmlns:a16="http://schemas.microsoft.com/office/drawing/2014/main" id="{63F3B0B0-6397-484B-A222-72510C727D57}"/>
              </a:ext>
            </a:extLst>
          </p:cNvPr>
          <p:cNvSpPr txBox="1">
            <a:spLocks/>
          </p:cNvSpPr>
          <p:nvPr/>
        </p:nvSpPr>
        <p:spPr>
          <a:xfrm>
            <a:off x="825624" y="1786078"/>
            <a:ext cx="9762827" cy="1588330"/>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lnSpc>
                <a:spcPts val="4200"/>
              </a:lnSpc>
              <a:spcBef>
                <a:spcPts val="1200"/>
              </a:spcBef>
              <a:spcAft>
                <a:spcPts val="60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模型：对于某个实际问题或客观事物、规律进行抽象后的一种形式化表达方式。“一图抵千言”，大多数模型都用图形来进行交流与分析。</a:t>
            </a:r>
            <a:endPar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68771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模型驱动分析 </a:t>
            </a:r>
            <a:r>
              <a:rPr lang="en-US" altLang="zh-CN" sz="3600" dirty="0">
                <a:solidFill>
                  <a:srgbClr val="000000"/>
                </a:solidFill>
                <a:latin typeface="Arial"/>
                <a:ea typeface="微软雅黑"/>
              </a:rPr>
              <a:t>— </a:t>
            </a:r>
            <a:r>
              <a:rPr lang="zh-CN" altLang="en-US" sz="3600" dirty="0">
                <a:solidFill>
                  <a:srgbClr val="000000"/>
                </a:solidFill>
                <a:latin typeface="Arial"/>
                <a:ea typeface="微软雅黑"/>
              </a:rPr>
              <a:t>传统方法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Model-Driven Analysis Traditional Approaches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825623" y="4353039"/>
            <a:ext cx="9762827" cy="2356018"/>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实体关系图 </a:t>
            </a:r>
            <a:r>
              <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(Entity Relationship Diagram)</a:t>
            </a: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endPar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关注</a:t>
            </a:r>
            <a:r>
              <a:rPr lang="zh-CN" altLang="en-US" sz="23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系统</a:t>
            </a:r>
            <a:r>
              <a:rPr lang="zh-CN" altLang="en-US"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中存储的</a:t>
            </a:r>
            <a:r>
              <a:rPr lang="zh-CN" altLang="en-US" sz="23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数据</a:t>
            </a:r>
            <a:r>
              <a:rPr lang="zh-CN" altLang="en-US"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结构，以数据为中心，强调对</a:t>
            </a:r>
            <a:r>
              <a:rPr lang="zh-CN" altLang="en-US" sz="2300" b="1" u="sng" dirty="0">
                <a:latin typeface="Times New Roman" panose="02020603050405020304" pitchFamily="18" charset="0"/>
                <a:ea typeface="华文仿宋" panose="02010600040101010101" pitchFamily="2" charset="-122"/>
                <a:cs typeface="Times New Roman" panose="02020603050405020304" pitchFamily="18" charset="0"/>
              </a:rPr>
              <a:t>数据需求</a:t>
            </a:r>
            <a:r>
              <a:rPr lang="zh-CN" altLang="en-US"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的分析。广泛用于设计关系数据库。</a:t>
            </a:r>
            <a:endParaRPr lang="en-US" altLang="zh-CN"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en-US" altLang="zh-CN"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Focuses on structure of stored data</a:t>
            </a:r>
          </a:p>
        </p:txBody>
      </p:sp>
      <p:sp>
        <p:nvSpPr>
          <p:cNvPr id="8" name="Content Placeholder 3">
            <a:extLst>
              <a:ext uri="{FF2B5EF4-FFF2-40B4-BE49-F238E27FC236}">
                <a16:creationId xmlns:a16="http://schemas.microsoft.com/office/drawing/2014/main" id="{63F3B0B0-6397-484B-A222-72510C727D57}"/>
              </a:ext>
            </a:extLst>
          </p:cNvPr>
          <p:cNvSpPr txBox="1">
            <a:spLocks/>
          </p:cNvSpPr>
          <p:nvPr/>
        </p:nvSpPr>
        <p:spPr>
          <a:xfrm>
            <a:off x="825623" y="1644956"/>
            <a:ext cx="6794343" cy="2356018"/>
          </a:xfrm>
          <a:prstGeom prst="rect">
            <a:avLst/>
          </a:prstGeom>
        </p:spPr>
        <p:txBody>
          <a:bodyPr vert="horz" lIns="91440" tIns="45720" rIns="91440" bIns="45720" numCol="1" rtlCol="0">
            <a:normAutofit fontScale="62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45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数据流图</a:t>
            </a:r>
            <a:r>
              <a:rPr lang="en-US" altLang="zh-CN" sz="45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(Data </a:t>
            </a:r>
            <a:r>
              <a:rPr lang="en-US" altLang="zh-CN" sz="45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Flow Diagram)</a:t>
            </a:r>
            <a:r>
              <a:rPr lang="zh-CN" altLang="en-US" sz="45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45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描述在一个</a:t>
            </a:r>
            <a:r>
              <a:rPr lang="zh-CN" altLang="en-US" sz="37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系统</a:t>
            </a: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中现有的和</a:t>
            </a:r>
            <a:r>
              <a:rPr lang="en-US" altLang="zh-CN"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或建议的</a:t>
            </a:r>
            <a:r>
              <a:rPr lang="zh-CN" altLang="en-US" sz="37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过程</a:t>
            </a: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，以及它们的输入、输出和数据。</a:t>
            </a:r>
            <a:endParaRPr lang="en-US" altLang="zh-CN"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模型描述了</a:t>
            </a:r>
            <a:r>
              <a:rPr lang="zh-CN" altLang="en-US" sz="3700" b="1" dirty="0">
                <a:latin typeface="Times New Roman" panose="02020603050405020304" pitchFamily="18" charset="0"/>
                <a:ea typeface="华文仿宋" panose="02010600040101010101" pitchFamily="2" charset="-122"/>
                <a:cs typeface="Times New Roman" panose="02020603050405020304" pitchFamily="18" charset="0"/>
              </a:rPr>
              <a:t>过程之间和通过过程的</a:t>
            </a:r>
            <a:r>
              <a:rPr lang="zh-CN" altLang="en-US"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数据流，并展示了数据存储在哪里。</a:t>
            </a:r>
            <a:endParaRPr lang="en-US" altLang="zh-CN"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en-US" altLang="zh-CN" sz="37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Focuses on the flow of data through processes</a:t>
            </a:r>
          </a:p>
        </p:txBody>
      </p:sp>
    </p:spTree>
    <p:extLst>
      <p:ext uri="{BB962C8B-B14F-4D97-AF65-F5344CB8AC3E}">
        <p14:creationId xmlns:p14="http://schemas.microsoft.com/office/powerpoint/2010/main" val="333258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甘特图（</a:t>
            </a:r>
            <a:r>
              <a:rPr lang="en-US" altLang="zh-CN" sz="3600" dirty="0">
                <a:latin typeface="微软雅黑" panose="020B0503020204020204" pitchFamily="34" charset="-122"/>
                <a:ea typeface="微软雅黑" panose="020B0503020204020204" pitchFamily="34" charset="-122"/>
              </a:rPr>
              <a:t>Gantt chart</a:t>
            </a:r>
            <a:r>
              <a:rPr lang="zh-CN" altLang="en-US" sz="3600" dirty="0">
                <a:latin typeface="微软雅黑" panose="020B0503020204020204" pitchFamily="34" charset="-122"/>
                <a:ea typeface="微软雅黑" panose="020B0503020204020204" pitchFamily="34" charset="-122"/>
              </a:rPr>
              <a:t>）</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598631" y="1234428"/>
            <a:ext cx="11478350"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甘特图是</a:t>
            </a:r>
            <a:r>
              <a:rPr lang="zh-CN" altLang="en-US" sz="2400" b="1" dirty="0">
                <a:latin typeface="微软雅黑" panose="020B0503020204020204" pitchFamily="34" charset="-122"/>
                <a:ea typeface="微软雅黑" panose="020B0503020204020204" pitchFamily="34" charset="-122"/>
              </a:rPr>
              <a:t>表示工作进度计划以及工作实际进度情况最为简明的图示</a:t>
            </a:r>
            <a:r>
              <a:rPr lang="zh-CN" altLang="en-US" sz="2400" b="1" dirty="0" smtClean="0">
                <a:latin typeface="微软雅黑" panose="020B0503020204020204" pitchFamily="34" charset="-122"/>
                <a:ea typeface="微软雅黑" panose="020B0503020204020204" pitchFamily="34" charset="-122"/>
              </a:rPr>
              <a:t>方法</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甘特图中横坐标表示时间，以水平线段表示子任务的工作阶段，可以为其</a:t>
            </a:r>
            <a:r>
              <a:rPr lang="zh-CN" altLang="en-US" sz="2400" b="1" dirty="0" smtClean="0">
                <a:latin typeface="微软雅黑" panose="020B0503020204020204" pitchFamily="34" charset="-122"/>
                <a:ea typeface="微软雅黑" panose="020B0503020204020204" pitchFamily="34" charset="-122"/>
              </a:rPr>
              <a:t>命名</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线段的起点和终点分别对应着该项子任务的开工时间和完成时间，线段的长度表示完成它所需的时间，有实线和虚线之分，一开始做出各项子任务的计划时间，应该都以虚线</a:t>
            </a:r>
            <a:r>
              <a:rPr lang="zh-CN" altLang="en-US" sz="2400" b="1" dirty="0" smtClean="0">
                <a:latin typeface="微软雅黑" panose="020B0503020204020204" pitchFamily="34" charset="-122"/>
                <a:ea typeface="微软雅黑" panose="020B0503020204020204" pitchFamily="34" charset="-122"/>
              </a:rPr>
              <a:t>表示</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甘特图可以清楚地表示各项子任务在时间对比上的关系，但无法表达多个子任务之间更为复杂的衔接</a:t>
            </a:r>
            <a:r>
              <a:rPr lang="zh-CN" altLang="en-US" sz="2400" b="1" dirty="0" smtClean="0">
                <a:latin typeface="微软雅黑" panose="020B0503020204020204" pitchFamily="34" charset="-122"/>
                <a:ea typeface="微软雅黑" panose="020B0503020204020204" pitchFamily="34" charset="-122"/>
              </a:rPr>
              <a:t>关系</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6" descr="1407"/>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68527" y="5247216"/>
            <a:ext cx="2913939" cy="153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模型驱动分析 </a:t>
            </a:r>
            <a:r>
              <a:rPr lang="en-US" altLang="zh-CN" sz="3600" dirty="0">
                <a:solidFill>
                  <a:srgbClr val="000000"/>
                </a:solidFill>
                <a:latin typeface="Arial"/>
                <a:ea typeface="微软雅黑"/>
              </a:rPr>
              <a:t>— </a:t>
            </a:r>
            <a:r>
              <a:rPr lang="zh-CN" altLang="en-US" sz="3600" dirty="0">
                <a:solidFill>
                  <a:srgbClr val="000000"/>
                </a:solidFill>
                <a:latin typeface="Arial"/>
                <a:ea typeface="微软雅黑"/>
              </a:rPr>
              <a:t>面向对象方法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Object-Oriented Approach</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p:cNvSpPr>
          <p:nvPr/>
        </p:nvSpPr>
        <p:spPr>
          <a:xfrm>
            <a:off x="825623" y="1644955"/>
            <a:ext cx="8952998" cy="4660311"/>
          </a:xfrm>
          <a:prstGeom prst="rect">
            <a:avLst/>
          </a:prstGeom>
        </p:spPr>
        <p:txBody>
          <a:bodyPr vert="horz" lIns="91440" tIns="45720" rIns="91440" bIns="45720" numCol="1" rtlCol="0">
            <a:normAutofit fontScale="47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lnSpc>
                <a:spcPct val="120000"/>
              </a:lnSpc>
              <a:spcBef>
                <a:spcPct val="20000"/>
              </a:spcBef>
              <a:spcAft>
                <a:spcPct val="0"/>
              </a:spcAft>
              <a:buClr>
                <a:srgbClr val="660066"/>
              </a:buClr>
              <a:buFont typeface="Wingdings" panose="05000000000000000000" pitchFamily="2" charset="2"/>
              <a:buChar char="l"/>
              <a:defRPr/>
            </a:pP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统一建模语言</a:t>
            </a:r>
            <a:r>
              <a:rPr lang="en-US" altLang="zh-CN"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(Unified Modeling Language,</a:t>
            </a: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UML)</a:t>
            </a: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lnSpc>
                <a:spcPct val="120000"/>
              </a:lnSpc>
              <a:spcBef>
                <a:spcPct val="20000"/>
              </a:spcBef>
              <a:spcAft>
                <a:spcPct val="0"/>
              </a:spcAft>
              <a:buClr>
                <a:srgbClr val="660066"/>
              </a:buClr>
              <a:buFont typeface="Wingdings" panose="05000000000000000000" pitchFamily="2" charset="2"/>
              <a:buChar char="l"/>
              <a:defRPr/>
            </a:pPr>
            <a:endParaRPr lang="en-US" altLang="zh-CN" sz="23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对象</a:t>
            </a:r>
            <a:r>
              <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封装了描述离散的人、对象、地点、事件或事物的数据（称为属性），以及所有使用或修改数据和属性的过程（称为方法）。</a:t>
            </a:r>
            <a:endPar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访问或修改对象的数据的唯一方法是使用对象预定义的进程。</a:t>
            </a:r>
            <a:endPar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endPar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800082" lvl="2" indent="0" defTabSz="914400" fontAlgn="base">
              <a:lnSpc>
                <a:spcPct val="120000"/>
              </a:lnSpc>
              <a:spcBef>
                <a:spcPct val="20000"/>
              </a:spcBef>
              <a:spcAft>
                <a:spcPct val="0"/>
              </a:spcAft>
              <a:buClr>
                <a:srgbClr val="660066"/>
              </a:buClr>
              <a:buSzPct val="70000"/>
              <a:buNone/>
              <a:defRPr/>
            </a:pPr>
            <a:r>
              <a:rPr lang="en-US" altLang="zh-CN" sz="4800" dirty="0"/>
              <a:t>— </a:t>
            </a:r>
            <a:r>
              <a:rPr lang="zh-CN" altLang="en-US"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属性：对象的数据部分</a:t>
            </a:r>
            <a:endPar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800082" lvl="2" indent="0" defTabSz="914400" fontAlgn="base">
              <a:lnSpc>
                <a:spcPct val="120000"/>
              </a:lnSpc>
              <a:spcBef>
                <a:spcPct val="20000"/>
              </a:spcBef>
              <a:spcAft>
                <a:spcPct val="0"/>
              </a:spcAft>
              <a:buClr>
                <a:srgbClr val="660066"/>
              </a:buClr>
              <a:buSzPct val="70000"/>
              <a:buNone/>
              <a:defRPr/>
            </a:pPr>
            <a:r>
              <a:rPr lang="en-US" altLang="zh-CN" sz="4800" dirty="0"/>
              <a:t>— </a:t>
            </a:r>
            <a:r>
              <a:rPr lang="zh-CN" altLang="en-US" sz="46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行为：指对象可以做的事情，以及在对象数据上执行的功能。在面向对象环境中，对象的行为通常称为方法、操作 或者 服务。</a:t>
            </a:r>
          </a:p>
        </p:txBody>
      </p:sp>
    </p:spTree>
    <p:extLst>
      <p:ext uri="{BB962C8B-B14F-4D97-AF65-F5344CB8AC3E}">
        <p14:creationId xmlns:p14="http://schemas.microsoft.com/office/powerpoint/2010/main" val="83993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模型驱动分析 </a:t>
            </a:r>
            <a:r>
              <a:rPr lang="en-US" altLang="zh-CN" sz="3600" dirty="0">
                <a:solidFill>
                  <a:srgbClr val="000000"/>
                </a:solidFill>
                <a:latin typeface="Arial"/>
                <a:ea typeface="微软雅黑"/>
              </a:rPr>
              <a:t>— </a:t>
            </a:r>
            <a:r>
              <a:rPr lang="zh-CN" altLang="en-US" sz="3600" dirty="0">
                <a:solidFill>
                  <a:srgbClr val="000000"/>
                </a:solidFill>
                <a:latin typeface="Arial"/>
                <a:ea typeface="微软雅黑"/>
              </a:rPr>
              <a:t>面向对象方法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Object-Oriented Approach</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p:cNvSpPr>
          <p:nvPr/>
        </p:nvSpPr>
        <p:spPr>
          <a:xfrm>
            <a:off x="818798" y="1890614"/>
            <a:ext cx="9792335" cy="4660311"/>
          </a:xfrm>
          <a:prstGeom prst="rect">
            <a:avLst/>
          </a:prstGeom>
        </p:spPr>
        <p:txBody>
          <a:bodyPr vert="horz" lIns="91440" tIns="45720" rIns="91440" bIns="45720" numCol="1" rtlCol="0">
            <a:normAutofit fontScale="550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统一建模语言</a:t>
            </a:r>
            <a:r>
              <a:rPr lang="en-US" altLang="zh-CN"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(Unified Modeling Language,</a:t>
            </a: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UML)</a:t>
            </a:r>
            <a:r>
              <a:rPr lang="zh-CN" altLang="en-US" sz="59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Integrates data and process concerns into objects</a:t>
            </a: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en-US" altLang="zh-CN" sz="4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Object – the encapsulation of the data (called properties) that describes a discrete person, object, place, event, or thing, with all the processes (called methods) that are allowed to use or update the data and properties. The only way to access or update the object’s data is to use the object’s predefined processes.</a:t>
            </a:r>
          </a:p>
        </p:txBody>
      </p:sp>
    </p:spTree>
    <p:extLst>
      <p:ext uri="{BB962C8B-B14F-4D97-AF65-F5344CB8AC3E}">
        <p14:creationId xmlns:p14="http://schemas.microsoft.com/office/powerpoint/2010/main" val="19022750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b="1" dirty="0">
                <a:latin typeface="微软雅黑" panose="020B0503020204020204" pitchFamily="34" charset="-122"/>
                <a:ea typeface="微软雅黑" panose="020B0503020204020204" pitchFamily="34" charset="-122"/>
              </a:rPr>
              <a:t>对象模型</a:t>
            </a:r>
            <a:endParaRPr lang="en-US" altLang="zh-CN" sz="3600" b="1" dirty="0">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A Simple Object Model </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BDA22AE7-15A6-4C55-9F29-F6317B4C7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133" y="1473960"/>
            <a:ext cx="6537136" cy="5051423"/>
          </a:xfrm>
          <a:prstGeom prst="rect">
            <a:avLst/>
          </a:prstGeom>
        </p:spPr>
      </p:pic>
    </p:spTree>
    <p:extLst>
      <p:ext uri="{BB962C8B-B14F-4D97-AF65-F5344CB8AC3E}">
        <p14:creationId xmlns:p14="http://schemas.microsoft.com/office/powerpoint/2010/main" val="117402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FC22A-6EFC-4225-A1DA-459BC0111A8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433" r="5828"/>
          <a:stretch/>
        </p:blipFill>
        <p:spPr>
          <a:xfrm>
            <a:off x="8145439" y="1086268"/>
            <a:ext cx="4046561" cy="2342732"/>
          </a:xfrm>
          <a:prstGeom prst="rect">
            <a:avLst/>
          </a:prstGeom>
        </p:spPr>
      </p:pic>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加速</a:t>
            </a:r>
            <a:r>
              <a:rPr lang="zh-CN" altLang="en-US" sz="3600" dirty="0" smtClean="0">
                <a:solidFill>
                  <a:srgbClr val="000000"/>
                </a:solidFill>
                <a:latin typeface="Arial"/>
                <a:ea typeface="微软雅黑"/>
              </a:rPr>
              <a:t>系统分析法</a:t>
            </a:r>
            <a:endParaRPr lang="en-US" altLang="zh-CN" sz="3600" dirty="0">
              <a:solidFill>
                <a:srgbClr val="000000"/>
              </a:solidFill>
              <a:latin typeface="Arial"/>
              <a:ea typeface="微软雅黑"/>
            </a:endParaRPr>
          </a:p>
          <a:p>
            <a:pPr lvl="0">
              <a:spcAft>
                <a:spcPts val="1200"/>
              </a:spcAft>
              <a:defRPr/>
            </a:pPr>
            <a:r>
              <a:rPr lang="en-US" altLang="zh-CN" sz="3600" b="1" dirty="0">
                <a:latin typeface="微软雅黑" panose="020B0503020204020204" pitchFamily="34" charset="-122"/>
                <a:ea typeface="微软雅黑" panose="020B0503020204020204" pitchFamily="34" charset="-122"/>
              </a:rPr>
              <a:t>Accelerated Systems </a:t>
            </a:r>
            <a:r>
              <a:rPr lang="en-US" altLang="zh-CN" sz="3600" dirty="0">
                <a:latin typeface="微软雅黑" panose="020B0503020204020204" pitchFamily="34" charset="-122"/>
                <a:ea typeface="微软雅黑" panose="020B0503020204020204" pitchFamily="34" charset="-122"/>
              </a:rPr>
              <a:t>Analysis Approaches</a:t>
            </a:r>
            <a:endParaRPr lang="en-US" altLang="zh-CN" sz="36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54590" y="1889740"/>
            <a:ext cx="9778620"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快速原型分析方法 </a:t>
            </a:r>
            <a:r>
              <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000" dirty="0">
                <a:latin typeface="Times New Roman" panose="02020603050405020304" pitchFamily="18" charset="0"/>
                <a:ea typeface="宋体" panose="02010600030101010101" pitchFamily="2" charset="-122"/>
                <a:cs typeface="Times New Roman" panose="02020603050405020304" pitchFamily="18" charset="0"/>
              </a:rPr>
              <a:t>Rapid Prototype Analysis</a:t>
            </a:r>
            <a:r>
              <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强调构建原型以更快地识别新系统的业务和用户需求</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原型 </a:t>
            </a:r>
            <a:r>
              <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(Prototype)</a:t>
            </a:r>
            <a:r>
              <a:rPr lang="zh-CN" altLang="en-US"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以最低的成本实现一个可工作的系统，该系统只关注功能，不考虑开发工具、性能、容错、未来实际运行环境等。</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通过反复与客户交流和修改原型，使原型的功能能够充分体现业务需求。在</a:t>
            </a:r>
            <a:r>
              <a:rPr lang="zh-CN" altLang="en-US" sz="26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验证</a:t>
            </a: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了需求之后，原型会被</a:t>
            </a:r>
            <a:r>
              <a:rPr lang="zh-CN" altLang="en-US" sz="26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丢弃</a:t>
            </a:r>
            <a:r>
              <a:rPr lang="en-US" altLang="zh-CN" sz="26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6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反复修改</a:t>
            </a: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519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91F00BE1-06B0-4338-895F-52F6FFDC753D}"/>
              </a:ext>
            </a:extLst>
          </p:cNvPr>
          <p:cNvPicPr>
            <a:picLocks noChangeAspect="1"/>
          </p:cNvPicPr>
          <p:nvPr/>
        </p:nvPicPr>
        <p:blipFill rotWithShape="1">
          <a:blip r:embed="rId3">
            <a:extLst>
              <a:ext uri="{28A0092B-C50C-407E-A947-70E740481C1C}">
                <a14:useLocalDpi xmlns:a14="http://schemas.microsoft.com/office/drawing/2010/main" val="0"/>
              </a:ext>
            </a:extLst>
          </a:blip>
          <a:srcRect l="2398" t="5123" r="54557" b="5123"/>
          <a:stretch/>
        </p:blipFill>
        <p:spPr>
          <a:xfrm>
            <a:off x="307075" y="2094455"/>
            <a:ext cx="1434081" cy="1330650"/>
          </a:xfrm>
          <a:prstGeom prst="rect">
            <a:avLst/>
          </a:prstGeom>
        </p:spPr>
      </p:pic>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获取原型</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Discovery Prototyping</a:t>
            </a:r>
            <a:endParaRPr lang="en-US" altLang="zh-CN" sz="36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71EC909E-1C77-4242-ADFF-B001E6A81058}"/>
              </a:ext>
            </a:extLst>
          </p:cNvPr>
          <p:cNvPicPr>
            <a:picLocks noChangeAspect="1"/>
          </p:cNvPicPr>
          <p:nvPr/>
        </p:nvPicPr>
        <p:blipFill rotWithShape="1">
          <a:blip r:embed="rId3">
            <a:extLst>
              <a:ext uri="{28A0092B-C50C-407E-A947-70E740481C1C}">
                <a14:useLocalDpi xmlns:a14="http://schemas.microsoft.com/office/drawing/2010/main" val="0"/>
              </a:ext>
            </a:extLst>
          </a:blip>
          <a:srcRect l="55038" t="5123" r="1917" b="5123"/>
          <a:stretch/>
        </p:blipFill>
        <p:spPr>
          <a:xfrm>
            <a:off x="6403076" y="2094455"/>
            <a:ext cx="1434081" cy="1330650"/>
          </a:xfrm>
          <a:prstGeom prst="rect">
            <a:avLst/>
          </a:prstGeom>
        </p:spPr>
      </p:pic>
      <p:sp>
        <p:nvSpPr>
          <p:cNvPr id="10" name="Content Placeholder 3">
            <a:extLst>
              <a:ext uri="{FF2B5EF4-FFF2-40B4-BE49-F238E27FC236}">
                <a16:creationId xmlns:a16="http://schemas.microsoft.com/office/drawing/2014/main" id="{0121B7B9-92EC-4463-A3F9-328E730BFB61}"/>
              </a:ext>
            </a:extLst>
          </p:cNvPr>
          <p:cNvSpPr txBox="1">
            <a:spLocks/>
          </p:cNvSpPr>
          <p:nvPr/>
        </p:nvSpPr>
        <p:spPr>
          <a:xfrm>
            <a:off x="2058026" y="2076451"/>
            <a:ext cx="3758195" cy="431704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发现需求分析中的问题</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减少设计和开发时间</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降低整体产品开发成本</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消除或降低失败风险</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允许功能测试</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rPr>
              <a:t>改进和增加用户参与度</a:t>
            </a:r>
            <a:endParaRPr kumimoji="0" lang="en-US" altLang="zh-CN" sz="2400" b="1" i="0" u="none" strike="noStrike" kern="1200" cap="none" spc="0" normalizeH="0" baseline="0" noProof="0" dirty="0">
              <a:ln>
                <a:noFill/>
              </a:ln>
              <a:solidFill>
                <a:srgbClr val="81D8CF"/>
              </a:solidFill>
              <a:effectLst/>
              <a:uLnTx/>
              <a:uFillTx/>
              <a:latin typeface="微软雅黑" panose="020B0503020204020204" pitchFamily="34" charset="-122"/>
              <a:ea typeface="微软雅黑" panose="020B0503020204020204" pitchFamily="34" charset="-122"/>
              <a:cs typeface="+mn-cs"/>
            </a:endParaRPr>
          </a:p>
        </p:txBody>
      </p:sp>
      <p:sp>
        <p:nvSpPr>
          <p:cNvPr id="11" name="Content Placeholder 3">
            <a:extLst>
              <a:ext uri="{FF2B5EF4-FFF2-40B4-BE49-F238E27FC236}">
                <a16:creationId xmlns:a16="http://schemas.microsoft.com/office/drawing/2014/main" id="{5CABB90F-7975-43DA-AA8E-28A2277F88CF}"/>
              </a:ext>
            </a:extLst>
          </p:cNvPr>
          <p:cNvSpPr txBox="1">
            <a:spLocks/>
          </p:cNvSpPr>
          <p:nvPr/>
        </p:nvSpPr>
        <p:spPr>
          <a:xfrm>
            <a:off x="8099435" y="2094455"/>
            <a:ext cx="3758195" cy="415327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缺乏准确性</a:t>
            </a:r>
            <a:endParaRPr kumimoji="0" lang="en-US" altLang="zh-CN"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增加的初始成本</a:t>
            </a:r>
            <a:endParaRPr kumimoji="0" lang="en-US" altLang="zh-CN"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需要经验丰富的工程师</a:t>
            </a:r>
            <a:endParaRPr kumimoji="0" lang="en-US" altLang="zh-CN"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关键需求不能被原型化</a:t>
            </a:r>
            <a:endParaRPr kumimoji="0" lang="en-US" altLang="zh-CN"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对复杂的产品无效</a:t>
            </a:r>
            <a:endParaRPr kumimoji="0" lang="en-US" altLang="zh-CN"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混淆用户认知</a:t>
            </a:r>
            <a:endParaRPr lang="en-US" altLang="zh-CN" sz="2400"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792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33662" y="92240"/>
            <a:ext cx="10801351" cy="923924"/>
          </a:xfrm>
        </p:spPr>
        <p:txBody>
          <a:bodyPr>
            <a:noAutofit/>
          </a:bodyPr>
          <a:lstStyle/>
          <a:p>
            <a:r>
              <a:rPr lang="zh-CN" altLang="en-US" sz="3200" dirty="0">
                <a:latin typeface="+mj-ea"/>
              </a:rPr>
              <a:t>原型设计工具</a:t>
            </a:r>
            <a:r>
              <a:rPr lang="en-US" altLang="ja-JP" sz="3200" dirty="0">
                <a:ea typeface="ＭＳ Ｐゴシック" panose="020B0600070205080204" pitchFamily="34" charset="-128"/>
              </a:rPr>
              <a:t/>
            </a:r>
            <a:br>
              <a:rPr lang="en-US" altLang="ja-JP" sz="3200" dirty="0">
                <a:ea typeface="ＭＳ Ｐゴシック" panose="020B0600070205080204" pitchFamily="34" charset="-128"/>
              </a:rPr>
            </a:br>
            <a:r>
              <a:rPr lang="en-US" altLang="ja-JP" sz="3200" dirty="0">
                <a:ea typeface="ＭＳ Ｐゴシック" panose="020B0600070205080204" pitchFamily="34" charset="-128"/>
              </a:rPr>
              <a:t>Prototyping Tools – </a:t>
            </a:r>
            <a:r>
              <a:rPr lang="en-US" altLang="zh-CN" sz="3200" dirty="0">
                <a:ea typeface="ＭＳ Ｐゴシック" panose="020B0600070205080204" pitchFamily="34" charset="-128"/>
              </a:rPr>
              <a:t>Axure RP</a:t>
            </a:r>
            <a:endParaRPr lang="en-US" altLang="ja-JP" sz="3200" dirty="0">
              <a:ea typeface="ＭＳ Ｐゴシック" panose="020B0600070205080204" pitchFamily="34" charset="-128"/>
            </a:endParaRPr>
          </a:p>
        </p:txBody>
      </p:sp>
      <p:sp>
        <p:nvSpPr>
          <p:cNvPr id="4" name="AutoShape 6">
            <a:extLst>
              <a:ext uri="{FF2B5EF4-FFF2-40B4-BE49-F238E27FC236}">
                <a16:creationId xmlns:a16="http://schemas.microsoft.com/office/drawing/2014/main" id="{3E51A759-B0BC-4EFD-AE6A-B871E19BFD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a:ea typeface="微软雅黑"/>
            </a:endParaRPr>
          </a:p>
        </p:txBody>
      </p:sp>
      <p:sp>
        <p:nvSpPr>
          <p:cNvPr id="7" name="AutoShape 8">
            <a:extLst>
              <a:ext uri="{FF2B5EF4-FFF2-40B4-BE49-F238E27FC236}">
                <a16:creationId xmlns:a16="http://schemas.microsoft.com/office/drawing/2014/main" id="{14DC9DEF-12C5-4F4D-A2B8-641856D1A09D}"/>
              </a:ext>
            </a:extLst>
          </p:cNvPr>
          <p:cNvSpPr>
            <a:spLocks noChangeAspect="1" noChangeArrowheads="1"/>
          </p:cNvSpPr>
          <p:nvPr/>
        </p:nvSpPr>
        <p:spPr bwMode="auto">
          <a:xfrm>
            <a:off x="5217042" y="2231065"/>
            <a:ext cx="3232298" cy="3232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Arial"/>
              <a:ea typeface="微软雅黑"/>
            </a:endParaRPr>
          </a:p>
        </p:txBody>
      </p:sp>
      <p:pic>
        <p:nvPicPr>
          <p:cNvPr id="5" name="Graphic 4">
            <a:extLst>
              <a:ext uri="{FF2B5EF4-FFF2-40B4-BE49-F238E27FC236}">
                <a16:creationId xmlns:a16="http://schemas.microsoft.com/office/drawing/2014/main" id="{F55CD30C-3F7A-4337-B874-595CE9C67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978768" y="1394564"/>
            <a:ext cx="2668273" cy="655762"/>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311469CB-68E2-4DD8-A4A3-F0F6951F9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361" y="2307164"/>
            <a:ext cx="5281377" cy="3080099"/>
          </a:xfrm>
          <a:prstGeom prst="rect">
            <a:avLst/>
          </a:prstGeom>
        </p:spPr>
      </p:pic>
      <p:pic>
        <p:nvPicPr>
          <p:cNvPr id="8" name="Graphic 8">
            <a:extLst>
              <a:ext uri="{FF2B5EF4-FFF2-40B4-BE49-F238E27FC236}">
                <a16:creationId xmlns:a16="http://schemas.microsoft.com/office/drawing/2014/main" id="{33453D26-139C-470E-8725-A3D18FFE198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854605" y="1300952"/>
            <a:ext cx="2264993" cy="842986"/>
          </a:xfrm>
          <a:prstGeom prst="rect">
            <a:avLst/>
          </a:prstGeom>
        </p:spPr>
      </p:pic>
      <p:pic>
        <p:nvPicPr>
          <p:cNvPr id="9" name="Picture 10">
            <a:extLst>
              <a:ext uri="{FF2B5EF4-FFF2-40B4-BE49-F238E27FC236}">
                <a16:creationId xmlns:a16="http://schemas.microsoft.com/office/drawing/2014/main" id="{EDB223E5-85D0-4F4D-B26A-AD28800128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9340" y="2318192"/>
            <a:ext cx="3885465" cy="4208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id="{3F1CEFAE-97C8-4E10-8D9B-8703474F15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3348" y="2602980"/>
            <a:ext cx="3591984" cy="36387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10"/>
          <a:stretch>
            <a:fillRect/>
          </a:stretch>
        </p:blipFill>
        <p:spPr>
          <a:xfrm>
            <a:off x="2781243" y="1103291"/>
            <a:ext cx="6939160" cy="4699627"/>
          </a:xfrm>
          <a:prstGeom prst="rect">
            <a:avLst/>
          </a:prstGeom>
        </p:spPr>
      </p:pic>
      <p:pic>
        <p:nvPicPr>
          <p:cNvPr id="3" name="图片 2"/>
          <p:cNvPicPr>
            <a:picLocks noChangeAspect="1"/>
          </p:cNvPicPr>
          <p:nvPr/>
        </p:nvPicPr>
        <p:blipFill>
          <a:blip r:embed="rId11"/>
          <a:stretch>
            <a:fillRect/>
          </a:stretch>
        </p:blipFill>
        <p:spPr>
          <a:xfrm>
            <a:off x="1177315" y="874116"/>
            <a:ext cx="8867775" cy="5581650"/>
          </a:xfrm>
          <a:prstGeom prst="rect">
            <a:avLst/>
          </a:prstGeom>
        </p:spPr>
      </p:pic>
    </p:spTree>
    <p:extLst>
      <p:ext uri="{BB962C8B-B14F-4D97-AF65-F5344CB8AC3E}">
        <p14:creationId xmlns:p14="http://schemas.microsoft.com/office/powerpoint/2010/main" val="28425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快速架构分析 </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Rapid Architected Analysis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54590" y="1889740"/>
            <a:ext cx="9778620"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快速架构分析 ：</a:t>
            </a:r>
            <a:endPar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通过</a:t>
            </a:r>
            <a:r>
              <a:rPr lang="zh-CN" altLang="en-US" sz="26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逆向工程</a:t>
            </a: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技术从现有系统或原型中导出系统模型。这些模型作为模型驱动的需求分析的出发点。</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逆向工程 </a:t>
            </a:r>
            <a:r>
              <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(Reverse Engineering)</a:t>
            </a:r>
            <a:r>
              <a:rPr lang="zh-CN" altLang="en-US"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通过 </a:t>
            </a:r>
            <a:r>
              <a:rPr lang="en-US" altLang="zh-CN" sz="2600" b="1" i="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CASE </a:t>
            </a: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工具和编程语言等，建立等价的系统模型。</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lnSpc>
                <a:spcPct val="120000"/>
              </a:lnSpc>
              <a:spcBef>
                <a:spcPct val="20000"/>
              </a:spcBef>
              <a:spcAft>
                <a:spcPct val="0"/>
              </a:spcAft>
              <a:buClr>
                <a:srgbClr val="660066"/>
              </a:buClr>
              <a:buSzPct val="70000"/>
              <a:buFont typeface="Wingdings" panose="05000000000000000000" pitchFamily="2" charset="2"/>
              <a:buChar char="p"/>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相比已建立的原型，更易于分析用户需求的一致性、完整性、稳定性和灵活性。</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698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逆向工程</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Reverse Engineering</a:t>
            </a:r>
            <a:endParaRPr lang="en-US" altLang="zh-CN" sz="36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56866" y="1486657"/>
            <a:ext cx="11325366" cy="5254190"/>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67" indent="-285750" defTabSz="914400" fontAlgn="base">
              <a:lnSpc>
                <a:spcPts val="2500"/>
              </a:lnSpc>
              <a:spcBef>
                <a:spcPct val="20000"/>
              </a:spcBef>
              <a:spcAft>
                <a:spcPts val="1200"/>
              </a:spcAft>
              <a:buClr>
                <a:srgbClr val="660066"/>
              </a:buClr>
              <a:defRPr/>
            </a:pP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代码</a:t>
            </a:r>
            <a:r>
              <a:rPr lang="zh-CN" altLang="en-US" sz="28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静态结构分析</a:t>
            </a: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，又叫模块结构分析。</a:t>
            </a:r>
            <a:b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目的：静态结构的主要作用是增强代码的复用性，可维护性和扩展性。通过分析代码的静态结构，我们可以得出代码的复用模式。</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输入：软件设计文档</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(design document)</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类似于</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java doc</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的代码结构文档，源代码。</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输出：模块结构图，类图。</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方法：通过</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UML reverse engineering</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工具直接从代码生成类图</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(class diagram)</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，观察代码的组织方式（目录结构）。</a:t>
            </a:r>
            <a:endPar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400067" indent="-285750" defTabSz="914400" fontAlgn="base">
              <a:lnSpc>
                <a:spcPts val="2500"/>
              </a:lnSpc>
              <a:spcBef>
                <a:spcPct val="20000"/>
              </a:spcBef>
              <a:spcAft>
                <a:spcPts val="1200"/>
              </a:spcAft>
              <a:buClr>
                <a:srgbClr val="660066"/>
              </a:buClr>
              <a:defRPr/>
            </a:pP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代码</a:t>
            </a:r>
            <a:r>
              <a:rPr lang="zh-CN" altLang="en-US" sz="28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动态结构分析</a:t>
            </a: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，又叫功能流</a:t>
            </a:r>
            <a:r>
              <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(flow)</a:t>
            </a: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分析。</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目的： 功能流的是软件的核心，它代表了软件实现该功能的方法，决定了软件的基本架构。</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输入：源代码，用例</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输出： 活动图，顺序图。</a:t>
            </a:r>
            <a:b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b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方法：可以用的手段有动态和静态两种。动态手段包括设置断点</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(break point)</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，查看调用栈</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(call stack)</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；静态手段包括通过集成开发环境</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(IDE)</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直接对函数调用进行跟踪，包括正向跟踪（直接查看被调函数）和反向跟踪（查找函数的调用者</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(reference)</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），或者使用</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UML reverse engineering</a:t>
            </a:r>
            <a:r>
              <a:rPr lang="zh-CN" altLang="en-US"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工具直接从代码逆向生成顺序图</a:t>
            </a:r>
            <a:r>
              <a:rPr lang="en-US" altLang="zh-CN" sz="1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(sequence diagram)</a:t>
            </a:r>
          </a:p>
        </p:txBody>
      </p:sp>
    </p:spTree>
    <p:extLst>
      <p:ext uri="{BB962C8B-B14F-4D97-AF65-F5344CB8AC3E}">
        <p14:creationId xmlns:p14="http://schemas.microsoft.com/office/powerpoint/2010/main" val="26721271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420094" y="2320121"/>
            <a:ext cx="9778620"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逆向工程 </a:t>
            </a:r>
            <a:r>
              <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(Reverse engineering)</a:t>
            </a:r>
            <a:r>
              <a:rPr lang="zh-CN" altLang="en-US"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660066"/>
              </a:buClr>
              <a:buFont typeface="Times New Roman" panose="02020603050405020304" pitchFamily="18" charset="0"/>
              <a:buChar char="‣"/>
              <a:defRPr/>
            </a:pPr>
            <a:r>
              <a:rPr lang="en-US" altLang="zh-CN" sz="285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Eclipse JDT</a:t>
            </a:r>
          </a:p>
          <a:p>
            <a:pPr marL="914400" lvl="1" indent="-457200" defTabSz="914400" fontAlgn="base">
              <a:spcBef>
                <a:spcPct val="20000"/>
              </a:spcBef>
              <a:spcAft>
                <a:spcPct val="0"/>
              </a:spcAft>
              <a:buClr>
                <a:srgbClr val="660066"/>
              </a:buClr>
              <a:buFont typeface="Times New Roman" panose="02020603050405020304" pitchFamily="18" charset="0"/>
              <a:buChar char="‣"/>
              <a:defRPr/>
            </a:pPr>
            <a:r>
              <a:rPr lang="en-US" altLang="zh-CN" sz="285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IntelliJ IDEA</a:t>
            </a:r>
          </a:p>
          <a:p>
            <a:pPr marL="914400" lvl="1" indent="-457200" defTabSz="914400" fontAlgn="base">
              <a:spcBef>
                <a:spcPct val="20000"/>
              </a:spcBef>
              <a:spcAft>
                <a:spcPct val="0"/>
              </a:spcAft>
              <a:buClr>
                <a:srgbClr val="660066"/>
              </a:buClr>
              <a:buFont typeface="Times New Roman" panose="02020603050405020304" pitchFamily="18" charset="0"/>
              <a:buChar char="‣"/>
              <a:defRPr/>
            </a:pPr>
            <a:r>
              <a:rPr lang="en-US" altLang="zh-CN" sz="285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EA(Enterprise Architect)</a:t>
            </a:r>
          </a:p>
          <a:p>
            <a:pPr marL="914400" lvl="1" indent="-457200" defTabSz="914400" fontAlgn="base">
              <a:spcBef>
                <a:spcPct val="20000"/>
              </a:spcBef>
              <a:spcAft>
                <a:spcPct val="0"/>
              </a:spcAft>
              <a:buClr>
                <a:srgbClr val="660066"/>
              </a:buClr>
              <a:buFont typeface="Times New Roman" panose="02020603050405020304" pitchFamily="18" charset="0"/>
              <a:buChar char="‣"/>
              <a:defRPr/>
            </a:pPr>
            <a:r>
              <a:rPr lang="en-US" altLang="zh-CN" sz="2850" dirty="0" err="1">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etc</a:t>
            </a:r>
            <a:r>
              <a:rPr lang="en-US" altLang="zh-CN" sz="285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1" name="Rectangle 2">
            <a:extLst>
              <a:ext uri="{FF2B5EF4-FFF2-40B4-BE49-F238E27FC236}">
                <a16:creationId xmlns:a16="http://schemas.microsoft.com/office/drawing/2014/main" id="{AAFAD0D6-45CD-4AFD-8841-4EAF58D4C5C1}"/>
              </a:ext>
            </a:extLst>
          </p:cNvPr>
          <p:cNvSpPr txBox="1">
            <a:spLocks noChangeArrowheads="1"/>
          </p:cNvSpPr>
          <p:nvPr/>
        </p:nvSpPr>
        <p:spPr>
          <a:xfrm>
            <a:off x="420094" y="253517"/>
            <a:ext cx="11276037" cy="1383740"/>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r>
              <a:rPr lang="en-US" altLang="zh-CN" sz="3600" i="1" dirty="0">
                <a:solidFill>
                  <a:srgbClr val="002FA7"/>
                </a:solidFill>
                <a:latin typeface="Arial"/>
                <a:ea typeface="ＭＳ Ｐゴシック" panose="020B0600070205080204" pitchFamily="34" charset="-128"/>
              </a:rPr>
              <a:t>CASE </a:t>
            </a:r>
            <a:r>
              <a:rPr lang="zh-CN" altLang="en-US" sz="3600" dirty="0">
                <a:solidFill>
                  <a:srgbClr val="000000"/>
                </a:solidFill>
                <a:latin typeface="微软雅黑"/>
                <a:ea typeface="微软雅黑"/>
              </a:rPr>
              <a:t>工具</a:t>
            </a:r>
            <a:r>
              <a:rPr lang="en-US" altLang="ja-JP" sz="3600" dirty="0">
                <a:solidFill>
                  <a:srgbClr val="000000"/>
                </a:solidFill>
                <a:latin typeface="Arial"/>
                <a:ea typeface="ＭＳ Ｐゴシック" panose="020B0600070205080204" pitchFamily="34" charset="-128"/>
              </a:rPr>
              <a:t/>
            </a:r>
            <a:br>
              <a:rPr lang="en-US" altLang="ja-JP" sz="3600" dirty="0">
                <a:solidFill>
                  <a:srgbClr val="000000"/>
                </a:solidFill>
                <a:latin typeface="Arial"/>
                <a:ea typeface="ＭＳ Ｐゴシック" panose="020B0600070205080204" pitchFamily="34" charset="-128"/>
              </a:rPr>
            </a:br>
            <a:r>
              <a:rPr lang="en-US" altLang="zh-CN" sz="3600" i="1" dirty="0">
                <a:solidFill>
                  <a:srgbClr val="002FA7"/>
                </a:solidFill>
                <a:latin typeface="Arial"/>
                <a:ea typeface="ＭＳ Ｐゴシック" panose="020B0600070205080204" pitchFamily="34" charset="-128"/>
              </a:rPr>
              <a:t>CASE</a:t>
            </a:r>
            <a:r>
              <a:rPr lang="en-US" altLang="zh-CN" sz="3600" dirty="0">
                <a:solidFill>
                  <a:srgbClr val="000000"/>
                </a:solidFill>
                <a:latin typeface="Arial"/>
                <a:ea typeface="ＭＳ Ｐゴシック" panose="020B0600070205080204" pitchFamily="34" charset="-128"/>
              </a:rPr>
              <a:t> (Computer-Assisted Software Engineering )</a:t>
            </a:r>
            <a:r>
              <a:rPr lang="en-US" altLang="ja-JP" sz="3600" dirty="0">
                <a:solidFill>
                  <a:srgbClr val="000000"/>
                </a:solidFill>
                <a:latin typeface="Arial"/>
                <a:ea typeface="ＭＳ Ｐゴシック" panose="020B0600070205080204" pitchFamily="34" charset="-128"/>
              </a:rPr>
              <a:t> Tools</a:t>
            </a:r>
          </a:p>
        </p:txBody>
      </p:sp>
      <p:pic>
        <p:nvPicPr>
          <p:cNvPr id="3" name="Picture 2" descr="Diagram&#10;&#10;Description automatically generated">
            <a:extLst>
              <a:ext uri="{FF2B5EF4-FFF2-40B4-BE49-F238E27FC236}">
                <a16:creationId xmlns:a16="http://schemas.microsoft.com/office/drawing/2014/main" id="{86830F81-CBDE-4AF0-97AE-E71193B3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997" y="1160059"/>
            <a:ext cx="5242328" cy="5626717"/>
          </a:xfrm>
          <a:prstGeom prst="rect">
            <a:avLst/>
          </a:prstGeom>
        </p:spPr>
      </p:pic>
    </p:spTree>
    <p:extLst>
      <p:ext uri="{BB962C8B-B14F-4D97-AF65-F5344CB8AC3E}">
        <p14:creationId xmlns:p14="http://schemas.microsoft.com/office/powerpoint/2010/main" val="10082788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需求获取法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Requirements Discovery</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506728" y="1757076"/>
            <a:ext cx="10554781"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17" indent="0" defTabSz="914400" fontAlgn="base">
              <a:spcBef>
                <a:spcPct val="20000"/>
              </a:spcBef>
              <a:spcAft>
                <a:spcPct val="0"/>
              </a:spcAft>
              <a:buClr>
                <a:srgbClr val="660066"/>
              </a:buClr>
              <a:buNone/>
              <a:defRPr/>
            </a:pPr>
            <a:r>
              <a:rPr lang="zh-CN" altLang="en-US" sz="3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调查研究</a:t>
            </a:r>
            <a:r>
              <a:rPr lang="zh-CN" altLang="en-US" sz="3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技术 </a:t>
            </a:r>
            <a:r>
              <a:rPr lang="en-US" altLang="zh-CN" sz="3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(Fact-finding) </a:t>
            </a:r>
          </a:p>
          <a:p>
            <a:pPr marL="114317" indent="0" defTabSz="914400" fontAlgn="base">
              <a:spcBef>
                <a:spcPct val="20000"/>
              </a:spcBef>
              <a:spcAft>
                <a:spcPct val="0"/>
              </a:spcAft>
              <a:buClr>
                <a:srgbClr val="660066"/>
              </a:buClr>
              <a:buNone/>
              <a:defRPr/>
            </a:pPr>
            <a:endParaRPr lang="en-US" altLang="zh-CN" sz="1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defTabSz="914400" fontAlgn="base">
              <a:spcBef>
                <a:spcPct val="20000"/>
              </a:spcBef>
              <a:spcAft>
                <a:spcPct val="0"/>
              </a:spcAft>
              <a:buClr>
                <a:srgbClr val="002FA7"/>
              </a:buClr>
              <a:defRPr/>
            </a:pPr>
            <a:r>
              <a:rPr lang="zh-CN" altLang="en-US"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实地考察  </a:t>
            </a:r>
            <a:r>
              <a:rPr lang="en-US" altLang="zh-CN"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		Survey</a:t>
            </a:r>
          </a:p>
          <a:p>
            <a:pPr marL="914400" lvl="1" indent="-457200" defTabSz="914400" fontAlgn="base">
              <a:spcBef>
                <a:spcPct val="20000"/>
              </a:spcBef>
              <a:spcAft>
                <a:spcPct val="0"/>
              </a:spcAft>
              <a:buClr>
                <a:srgbClr val="002FA7"/>
              </a:buClr>
              <a:defRPr/>
            </a:pPr>
            <a:r>
              <a:rPr lang="zh-CN" altLang="en-US"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调查表      </a:t>
            </a:r>
            <a:r>
              <a:rPr lang="en-US" altLang="zh-CN"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		Questionnaire</a:t>
            </a:r>
          </a:p>
          <a:p>
            <a:pPr marL="914400" lvl="1" indent="-457200" defTabSz="914400" fontAlgn="base">
              <a:spcBef>
                <a:spcPct val="20000"/>
              </a:spcBef>
              <a:spcAft>
                <a:spcPct val="0"/>
              </a:spcAft>
              <a:buClr>
                <a:srgbClr val="002FA7"/>
              </a:buClr>
              <a:defRPr/>
            </a:pPr>
            <a:r>
              <a:rPr lang="zh-CN" altLang="en-US"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观察          </a:t>
            </a:r>
            <a:r>
              <a:rPr lang="en-US" altLang="zh-CN"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		Observation</a:t>
            </a:r>
          </a:p>
          <a:p>
            <a:pPr marL="914400" lvl="1" indent="-457200" defTabSz="914400" fontAlgn="base">
              <a:spcBef>
                <a:spcPct val="20000"/>
              </a:spcBef>
              <a:spcAft>
                <a:spcPct val="0"/>
              </a:spcAft>
              <a:buClr>
                <a:srgbClr val="002FA7"/>
              </a:buClr>
              <a:defRPr/>
            </a:pPr>
            <a:r>
              <a:rPr lang="zh-CN" altLang="en-US"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访谈         </a:t>
            </a:r>
            <a:r>
              <a:rPr lang="en-US" altLang="zh-CN" sz="2850" b="1" dirty="0" smtClean="0">
                <a:solidFill>
                  <a:srgbClr val="002FA7"/>
                </a:solidFill>
                <a:latin typeface="微软雅黑" panose="020B0503020204020204" pitchFamily="34" charset="-122"/>
                <a:ea typeface="微软雅黑" panose="020B0503020204020204" pitchFamily="34" charset="-122"/>
                <a:cs typeface="Times New Roman" panose="02020603050405020304" pitchFamily="18" charset="0"/>
              </a:rPr>
              <a:t>		Interview</a:t>
            </a:r>
          </a:p>
          <a:p>
            <a:pPr marL="457200" lvl="1" indent="0" defTabSz="914400" fontAlgn="base">
              <a:spcBef>
                <a:spcPct val="20000"/>
              </a:spcBef>
              <a:spcAft>
                <a:spcPct val="0"/>
              </a:spcAft>
              <a:buClr>
                <a:srgbClr val="002FA7"/>
              </a:buClr>
              <a:buNone/>
              <a:defRPr/>
            </a:pPr>
            <a:endParaRPr lang="en-US" altLang="zh-CN" sz="3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defTabSz="914400" fontAlgn="base">
              <a:spcBef>
                <a:spcPct val="20000"/>
              </a:spcBef>
              <a:spcAft>
                <a:spcPct val="0"/>
              </a:spcAft>
              <a:buClr>
                <a:srgbClr val="002FA7"/>
              </a:buClr>
              <a:buNone/>
              <a:defRPr/>
            </a:pPr>
            <a:r>
              <a:rPr lang="zh-CN" altLang="en-US" sz="3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联合需求计划</a:t>
            </a:r>
            <a:r>
              <a:rPr lang="en-US" altLang="zh-CN" sz="3000" b="1"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Joint Requirements Planning (JRP)</a:t>
            </a:r>
            <a:endParaRPr lang="en-US" altLang="zh-CN" sz="30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643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甘特图</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7" name="Picture 4" descr="1408"/>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722263" y="1186162"/>
            <a:ext cx="6840537"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480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solidFill>
                  <a:srgbClr val="000000"/>
                </a:solidFill>
                <a:latin typeface="Arial"/>
                <a:ea typeface="微软雅黑"/>
              </a:rPr>
              <a:t>业务过程重构法</a:t>
            </a:r>
            <a:endParaRPr lang="en-US" altLang="zh-CN" sz="3600" dirty="0">
              <a:solidFill>
                <a:srgbClr val="000000"/>
              </a:solidFill>
              <a:latin typeface="Arial"/>
              <a:ea typeface="微软雅黑"/>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ＭＳ Ｐゴシック" panose="020B0600070205080204" pitchFamily="34" charset="-128"/>
              </a:rPr>
              <a:t>Business Process Redesign</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Content Placeholder 3">
            <a:extLst>
              <a:ext uri="{FF2B5EF4-FFF2-40B4-BE49-F238E27FC236}">
                <a16:creationId xmlns:a16="http://schemas.microsoft.com/office/drawing/2014/main" id="{69DE94F4-100A-433F-9BB1-BB75B6A468A4}"/>
              </a:ext>
            </a:extLst>
          </p:cNvPr>
          <p:cNvSpPr txBox="1">
            <a:spLocks noChangeAspect="1"/>
          </p:cNvSpPr>
          <p:nvPr/>
        </p:nvSpPr>
        <p:spPr>
          <a:xfrm>
            <a:off x="370252" y="1780558"/>
            <a:ext cx="9778620"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517" indent="-457200" defTabSz="914400" fontAlgn="base">
              <a:spcBef>
                <a:spcPct val="20000"/>
              </a:spcBef>
              <a:spcAft>
                <a:spcPct val="0"/>
              </a:spcAft>
              <a:buClr>
                <a:srgbClr val="660066"/>
              </a:buClr>
              <a:buFont typeface="Wingdings" panose="05000000000000000000" pitchFamily="2" charset="2"/>
              <a:buChar char="l"/>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业务过程重构 </a:t>
            </a:r>
            <a:r>
              <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(BPR)</a:t>
            </a: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a:t>
            </a:r>
            <a:endPar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将原有的业务过程，针对存在的问题进行重构，并应用信息技术</a:t>
            </a:r>
            <a:r>
              <a:rPr lang="zh-CN" altLang="en-US" sz="2600" b="1" u="sng"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改进或重新设计</a:t>
            </a: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业务过程。</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marR="0" lvl="1" indent="-457200" algn="l" defTabSz="914400" rtl="0" eaLnBrk="1" fontAlgn="base" latinLnBrk="0" hangingPunct="1">
              <a:lnSpc>
                <a:spcPct val="120000"/>
              </a:lnSpc>
              <a:spcBef>
                <a:spcPct val="20000"/>
              </a:spcBef>
              <a:spcAft>
                <a:spcPct val="0"/>
              </a:spcAft>
              <a:buClr>
                <a:srgbClr val="660066"/>
              </a:buClr>
              <a:buSzPct val="70000"/>
              <a:buFont typeface="Wingdings" panose="05000000000000000000" pitchFamily="2" charset="2"/>
              <a:buChar char="p"/>
              <a:tabLst/>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过程中可能会产生新的信息系统和应用系统开发项目。</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20" name="Group 19">
            <a:extLst>
              <a:ext uri="{FF2B5EF4-FFF2-40B4-BE49-F238E27FC236}">
                <a16:creationId xmlns:a16="http://schemas.microsoft.com/office/drawing/2014/main" id="{465C66D9-30CD-4FB4-92D3-C8D1125ED3AF}"/>
              </a:ext>
            </a:extLst>
          </p:cNvPr>
          <p:cNvGrpSpPr/>
          <p:nvPr/>
        </p:nvGrpSpPr>
        <p:grpSpPr>
          <a:xfrm>
            <a:off x="4385766" y="4975610"/>
            <a:ext cx="4332878" cy="1511945"/>
            <a:chOff x="7859122" y="5346055"/>
            <a:chExt cx="4332878" cy="1511945"/>
          </a:xfrm>
        </p:grpSpPr>
        <p:pic>
          <p:nvPicPr>
            <p:cNvPr id="9" name="Graphic 8">
              <a:extLst>
                <a:ext uri="{FF2B5EF4-FFF2-40B4-BE49-F238E27FC236}">
                  <a16:creationId xmlns:a16="http://schemas.microsoft.com/office/drawing/2014/main" id="{499325EF-139C-4CBB-992E-4C5B90953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430873" y="5346055"/>
              <a:ext cx="2757457" cy="833104"/>
            </a:xfrm>
            <a:prstGeom prst="rect">
              <a:avLst/>
            </a:prstGeom>
          </p:spPr>
        </p:pic>
        <p:sp>
          <p:nvSpPr>
            <p:cNvPr id="13" name="Rectangle 3">
              <a:extLst>
                <a:ext uri="{FF2B5EF4-FFF2-40B4-BE49-F238E27FC236}">
                  <a16:creationId xmlns:a16="http://schemas.microsoft.com/office/drawing/2014/main" id="{8FB88EB1-0AC1-49B7-928E-5795F9B59B69}"/>
                </a:ext>
              </a:extLst>
            </p:cNvPr>
            <p:cNvSpPr txBox="1">
              <a:spLocks noChangeArrowheads="1"/>
            </p:cNvSpPr>
            <p:nvPr/>
          </p:nvSpPr>
          <p:spPr>
            <a:xfrm>
              <a:off x="7859122" y="6586791"/>
              <a:ext cx="4332878" cy="27120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altLang="zh-CN" sz="1200" b="0" i="1" u="none" strike="noStrike" baseline="0" dirty="0">
                  <a:solidFill>
                    <a:srgbClr val="000000"/>
                  </a:solidFill>
                  <a:latin typeface="RotisSansSerif-Italic"/>
                </a:rPr>
                <a:t>From </a:t>
              </a:r>
              <a:r>
                <a:rPr lang="en-US" altLang="zh-CN" sz="1200" b="0" i="1" u="none" strike="noStrike" baseline="0" dirty="0">
                  <a:solidFill>
                    <a:srgbClr val="0C8EBC"/>
                  </a:solidFill>
                  <a:latin typeface="RotisSansSerif-Italic"/>
                </a:rPr>
                <a:t>https://mp.weixin.qq.com/s/197jNGjCbTwa-GFYwvBEEQ</a:t>
              </a:r>
              <a:r>
                <a:rPr lang="en-US" altLang="zh-CN" sz="1200" b="0" i="1" u="none" strike="noStrike" baseline="0" dirty="0">
                  <a:solidFill>
                    <a:srgbClr val="000000"/>
                  </a:solidFill>
                  <a:latin typeface="RotisSansSerif-Italic"/>
                </a:rPr>
                <a:t>.</a:t>
              </a:r>
              <a:endParaRPr lang="en-GB" altLang="zh-CN" sz="1100" dirty="0"/>
            </a:p>
          </p:txBody>
        </p:sp>
      </p:grpSp>
      <p:grpSp>
        <p:nvGrpSpPr>
          <p:cNvPr id="18" name="Group 17">
            <a:extLst>
              <a:ext uri="{FF2B5EF4-FFF2-40B4-BE49-F238E27FC236}">
                <a16:creationId xmlns:a16="http://schemas.microsoft.com/office/drawing/2014/main" id="{129B37D7-FD81-4168-A873-AC11B1867592}"/>
              </a:ext>
            </a:extLst>
          </p:cNvPr>
          <p:cNvGrpSpPr/>
          <p:nvPr/>
        </p:nvGrpSpPr>
        <p:grpSpPr>
          <a:xfrm>
            <a:off x="524534" y="4476232"/>
            <a:ext cx="3575085" cy="2011323"/>
            <a:chOff x="2947012" y="4870436"/>
            <a:chExt cx="3575085" cy="2011323"/>
          </a:xfrm>
        </p:grpSpPr>
        <p:grpSp>
          <p:nvGrpSpPr>
            <p:cNvPr id="17" name="Group 16">
              <a:extLst>
                <a:ext uri="{FF2B5EF4-FFF2-40B4-BE49-F238E27FC236}">
                  <a16:creationId xmlns:a16="http://schemas.microsoft.com/office/drawing/2014/main" id="{A304E147-061B-49FE-ABD3-9C9C7020AC89}"/>
                </a:ext>
              </a:extLst>
            </p:cNvPr>
            <p:cNvGrpSpPr/>
            <p:nvPr/>
          </p:nvGrpSpPr>
          <p:grpSpPr>
            <a:xfrm>
              <a:off x="3074151" y="4870436"/>
              <a:ext cx="3115671" cy="1537935"/>
              <a:chOff x="2532985" y="4946079"/>
              <a:chExt cx="3115671" cy="1537935"/>
            </a:xfrm>
          </p:grpSpPr>
          <p:pic>
            <p:nvPicPr>
              <p:cNvPr id="14" name="Picture 13" descr="Logo&#10;&#10;Description automatically generated with medium confidence">
                <a:extLst>
                  <a:ext uri="{FF2B5EF4-FFF2-40B4-BE49-F238E27FC236}">
                    <a16:creationId xmlns:a16="http://schemas.microsoft.com/office/drawing/2014/main" id="{E36E8B67-8324-4EE0-BC4E-D1112063F4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353" y="5730100"/>
                <a:ext cx="2986937" cy="753914"/>
              </a:xfrm>
              <a:prstGeom prst="rect">
                <a:avLst/>
              </a:prstGeom>
            </p:spPr>
          </p:pic>
          <p:pic>
            <p:nvPicPr>
              <p:cNvPr id="16" name="Picture 15">
                <a:extLst>
                  <a:ext uri="{FF2B5EF4-FFF2-40B4-BE49-F238E27FC236}">
                    <a16:creationId xmlns:a16="http://schemas.microsoft.com/office/drawing/2014/main" id="{00F8DE5E-56DB-40F5-839E-2306FDB08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2985" y="4946079"/>
                <a:ext cx="3115671" cy="581842"/>
              </a:xfrm>
              <a:prstGeom prst="rect">
                <a:avLst/>
              </a:prstGeom>
            </p:spPr>
          </p:pic>
        </p:grpSp>
        <p:sp>
          <p:nvSpPr>
            <p:cNvPr id="19" name="Rectangle 3">
              <a:extLst>
                <a:ext uri="{FF2B5EF4-FFF2-40B4-BE49-F238E27FC236}">
                  <a16:creationId xmlns:a16="http://schemas.microsoft.com/office/drawing/2014/main" id="{EF921A32-62C9-4EA6-BD28-26EE673C9B9F}"/>
                </a:ext>
              </a:extLst>
            </p:cNvPr>
            <p:cNvSpPr txBox="1">
              <a:spLocks noChangeArrowheads="1"/>
            </p:cNvSpPr>
            <p:nvPr/>
          </p:nvSpPr>
          <p:spPr>
            <a:xfrm>
              <a:off x="2947012" y="6610550"/>
              <a:ext cx="3575085" cy="27120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altLang="zh-CN" sz="1200" b="0" i="1" u="none" strike="noStrike" baseline="0" dirty="0">
                  <a:solidFill>
                    <a:srgbClr val="000000"/>
                  </a:solidFill>
                  <a:latin typeface="RotisSansSerif-Italic"/>
                </a:rPr>
                <a:t>From </a:t>
              </a:r>
              <a:r>
                <a:rPr lang="en-US" altLang="zh-CN" sz="1200" b="0" i="1" u="none" strike="noStrike" baseline="0" dirty="0">
                  <a:solidFill>
                    <a:srgbClr val="0C8EBC"/>
                  </a:solidFill>
                  <a:latin typeface="RotisSansSerif-Italic"/>
                </a:rPr>
                <a:t>https://zhuanlan.zhihu.com/p/357524808</a:t>
              </a:r>
              <a:r>
                <a:rPr lang="en-US" altLang="zh-CN" sz="1200" b="0" i="1" u="none" strike="noStrike" baseline="0" dirty="0">
                  <a:solidFill>
                    <a:srgbClr val="000000"/>
                  </a:solidFill>
                  <a:latin typeface="RotisSansSerif-Italic"/>
                </a:rPr>
                <a:t>.</a:t>
              </a:r>
              <a:endParaRPr lang="en-GB" altLang="zh-CN" sz="1100" dirty="0"/>
            </a:p>
          </p:txBody>
        </p:sp>
      </p:grpSp>
      <p:pic>
        <p:nvPicPr>
          <p:cNvPr id="25" name="Graphic 24">
            <a:extLst>
              <a:ext uri="{FF2B5EF4-FFF2-40B4-BE49-F238E27FC236}">
                <a16:creationId xmlns:a16="http://schemas.microsoft.com/office/drawing/2014/main" id="{08D9306E-7987-40A7-A90A-6D33FF9B91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969512" y="4975610"/>
            <a:ext cx="2586991" cy="833099"/>
          </a:xfrm>
          <a:prstGeom prst="rect">
            <a:avLst/>
          </a:prstGeom>
        </p:spPr>
      </p:pic>
    </p:spTree>
    <p:extLst>
      <p:ext uri="{BB962C8B-B14F-4D97-AF65-F5344CB8AC3E}">
        <p14:creationId xmlns:p14="http://schemas.microsoft.com/office/powerpoint/2010/main" val="165364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370252" y="464500"/>
            <a:ext cx="11011980"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i="1" dirty="0">
                <a:solidFill>
                  <a:srgbClr val="002FA7"/>
                </a:solidFill>
                <a:latin typeface="Arial"/>
                <a:ea typeface="微软雅黑"/>
              </a:rPr>
              <a:t>FAST</a:t>
            </a:r>
            <a:r>
              <a:rPr lang="en-US" altLang="zh-CN" sz="3600" dirty="0">
                <a:solidFill>
                  <a:srgbClr val="000000"/>
                </a:solidFill>
                <a:latin typeface="Arial"/>
                <a:ea typeface="微软雅黑"/>
              </a:rPr>
              <a:t> </a:t>
            </a:r>
            <a:r>
              <a:rPr lang="zh-CN" altLang="en-US" sz="3600" dirty="0">
                <a:solidFill>
                  <a:srgbClr val="000000"/>
                </a:solidFill>
                <a:latin typeface="Arial"/>
                <a:ea typeface="微软雅黑"/>
              </a:rPr>
              <a:t>系统分析策略</a:t>
            </a:r>
            <a:endParaRPr lang="en-US" altLang="zh-CN" sz="3600" dirty="0">
              <a:solidFill>
                <a:srgbClr val="000000"/>
              </a:solidFill>
              <a:latin typeface="Arial"/>
              <a:ea typeface="微软雅黑"/>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altLang="zh-CN" sz="3600" i="1" dirty="0">
                <a:solidFill>
                  <a:srgbClr val="002FA7"/>
                </a:solidFill>
                <a:latin typeface="Arial"/>
                <a:ea typeface="微软雅黑"/>
              </a:rPr>
              <a:t>FAST</a:t>
            </a:r>
            <a:r>
              <a:rPr kumimoji="0" lang="en-US" altLang="zh-CN" sz="3600" b="1" i="0" u="none" strike="noStrike" kern="1200" cap="none" spc="0" normalizeH="0" baseline="0" noProof="0" dirty="0">
                <a:ln>
                  <a:noFill/>
                </a:ln>
                <a:solidFill>
                  <a:srgbClr val="002FA7"/>
                </a:solidFill>
                <a:effectLst/>
                <a:uLnTx/>
                <a:uFillTx/>
                <a:latin typeface="等线" panose="020F0502020204030204"/>
                <a:ea typeface="等线" panose="02010600030101010101" pitchFamily="2" charset="-122"/>
                <a:cs typeface="+mn-cs"/>
              </a:rPr>
              <a:t> </a:t>
            </a:r>
            <a:r>
              <a:rPr kumimoji="0" lang="en-US" altLang="zh-CN" sz="36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Systems Analysis Strategies</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Content Placeholder 3">
            <a:extLst>
              <a:ext uri="{FF2B5EF4-FFF2-40B4-BE49-F238E27FC236}">
                <a16:creationId xmlns:a16="http://schemas.microsoft.com/office/drawing/2014/main" id="{63F3B0B0-6397-484B-A222-72510C727D57}"/>
              </a:ext>
            </a:extLst>
          </p:cNvPr>
          <p:cNvSpPr txBox="1">
            <a:spLocks noChangeAspect="1"/>
          </p:cNvSpPr>
          <p:nvPr/>
        </p:nvSpPr>
        <p:spPr>
          <a:xfrm>
            <a:off x="655093" y="1685024"/>
            <a:ext cx="9778620" cy="4196685"/>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17" indent="0" defTabSz="914400" fontAlgn="base">
              <a:spcBef>
                <a:spcPct val="20000"/>
              </a:spcBef>
              <a:spcAft>
                <a:spcPct val="0"/>
              </a:spcAft>
              <a:buClr>
                <a:schemeClr val="tx1"/>
              </a:buClr>
              <a:buNone/>
              <a:defRPr/>
            </a:pP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集成了前面介绍的所有方法，成为一套</a:t>
            </a:r>
            <a:r>
              <a:rPr lang="zh-CN" altLang="en-US" sz="30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敏捷方法</a:t>
            </a:r>
            <a:r>
              <a:rPr lang="zh-CN" altLang="en-US"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3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114317" indent="0" defTabSz="914400" fontAlgn="base">
              <a:spcBef>
                <a:spcPct val="20000"/>
              </a:spcBef>
              <a:spcAft>
                <a:spcPct val="0"/>
              </a:spcAft>
              <a:buClr>
                <a:schemeClr val="tx1"/>
              </a:buClr>
              <a:buNone/>
              <a:defRPr/>
            </a:pPr>
            <a:endParaRPr lang="en-US" altLang="zh-CN" sz="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002FA7"/>
              </a:buClr>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范围定义阶段</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81D8CF"/>
              </a:buClr>
              <a:defRPr/>
            </a:pPr>
            <a:r>
              <a:rPr lang="zh-CN" altLang="en-US"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项目值得关注吗？</a:t>
            </a: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002FA7"/>
              </a:buClr>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问题分析阶段</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81D8CF"/>
              </a:buClr>
              <a:defRPr/>
            </a:pPr>
            <a:r>
              <a:rPr lang="zh-CN" altLang="en-US"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新系统值得建立吗？</a:t>
            </a: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002FA7"/>
              </a:buClr>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需求分析阶段</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81D8CF"/>
              </a:buClr>
              <a:defRPr/>
            </a:pPr>
            <a:r>
              <a:rPr lang="zh-CN" altLang="en-US"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用户需要和希望从新系统中得到什么？</a:t>
            </a: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002FA7"/>
              </a:buClr>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逻辑设计阶段</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81D8CF"/>
              </a:buClr>
              <a:defRPr/>
            </a:pPr>
            <a:r>
              <a:rPr lang="zh-CN" altLang="en-US"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新系统必须做什么？</a:t>
            </a: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571517" indent="-457200" defTabSz="914400" fontAlgn="base">
              <a:spcBef>
                <a:spcPct val="20000"/>
              </a:spcBef>
              <a:spcAft>
                <a:spcPct val="0"/>
              </a:spcAft>
              <a:buClr>
                <a:srgbClr val="002FA7"/>
              </a:buClr>
              <a:defRPr/>
            </a:pPr>
            <a:r>
              <a:rPr lang="zh-CN" altLang="en-US"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决策分析阶段</a:t>
            </a:r>
            <a:endParaRPr lang="en-US" altLang="zh-CN" sz="26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914400" lvl="1" indent="-457200" defTabSz="914400" fontAlgn="base">
              <a:spcBef>
                <a:spcPct val="20000"/>
              </a:spcBef>
              <a:spcAft>
                <a:spcPct val="0"/>
              </a:spcAft>
              <a:buClr>
                <a:srgbClr val="81D8CF"/>
              </a:buClr>
              <a:defRPr/>
            </a:pPr>
            <a:r>
              <a:rPr lang="zh-CN" altLang="en-US"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什么是最好的解决方案？</a:t>
            </a:r>
            <a:endParaRPr lang="en-US" altLang="zh-CN" sz="245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8767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09909"/>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smtClean="0">
                <a:solidFill>
                  <a:srgbClr val="000000"/>
                </a:solidFill>
                <a:latin typeface="Arial"/>
                <a:ea typeface="微软雅黑"/>
              </a:rPr>
              <a:t>下面哪个不是系统分析方法？</a:t>
            </a:r>
            <a:r>
              <a:rPr lang="en-US" altLang="zh-CN" sz="3600" dirty="0" smtClean="0">
                <a:solidFill>
                  <a:srgbClr val="000000"/>
                </a:solidFill>
                <a:latin typeface="Arial"/>
                <a:ea typeface="微软雅黑"/>
              </a:rPr>
              <a:t>  </a:t>
            </a:r>
            <a:endParaRPr lang="en-US" altLang="zh-CN" sz="3600" dirty="0">
              <a:solidFill>
                <a:srgbClr val="000000"/>
              </a:solidFill>
              <a:latin typeface="Arial"/>
              <a:ea typeface="微软雅黑"/>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3549508" y="2164104"/>
            <a:ext cx="4370603" cy="2923687"/>
          </a:xfrm>
          <a:prstGeom prst="rect">
            <a:avLst/>
          </a:prstGeom>
        </p:spPr>
        <p:txBody>
          <a:bodyPr vert="horz" lIns="91440" tIns="45720" rIns="91440" bIns="45720" numCol="1"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a:lnSpc>
                <a:spcPct val="100000"/>
              </a:lnSpc>
              <a:spcBef>
                <a:spcPts val="0"/>
              </a:spcBef>
              <a:spcAft>
                <a:spcPts val="1200"/>
              </a:spcAft>
              <a:buFont typeface="+mj-lt"/>
              <a:buAutoNum type="alphaUcPeriod"/>
            </a:pPr>
            <a:r>
              <a:rPr lang="zh-CN" altLang="en-US" sz="2800" b="1" dirty="0"/>
              <a:t> </a:t>
            </a:r>
            <a:r>
              <a:rPr lang="zh-CN" altLang="en-US" sz="2800" b="1" dirty="0" smtClean="0"/>
              <a:t>实例驱动</a:t>
            </a:r>
            <a:r>
              <a:rPr lang="zh-CN" altLang="en-US" sz="2800" b="1" dirty="0"/>
              <a:t>分析法</a:t>
            </a:r>
            <a:endParaRPr lang="en-US" altLang="zh-CN" sz="2800" b="1" dirty="0"/>
          </a:p>
          <a:p>
            <a:pPr marL="514350" indent="-514350">
              <a:lnSpc>
                <a:spcPct val="100000"/>
              </a:lnSpc>
              <a:spcBef>
                <a:spcPts val="0"/>
              </a:spcBef>
              <a:spcAft>
                <a:spcPts val="1200"/>
              </a:spcAft>
              <a:buFont typeface="+mj-lt"/>
              <a:buAutoNum type="alphaUcPeriod"/>
            </a:pPr>
            <a:r>
              <a:rPr lang="zh-CN" altLang="en-US" sz="2800" b="1" dirty="0" smtClean="0"/>
              <a:t> 业务</a:t>
            </a:r>
            <a:r>
              <a:rPr lang="zh-CN" altLang="en-US" sz="2800" b="1" dirty="0"/>
              <a:t>过程重构</a:t>
            </a:r>
            <a:r>
              <a:rPr lang="zh-CN" altLang="en-US" sz="2800" b="1" dirty="0" smtClean="0"/>
              <a:t>法 </a:t>
            </a:r>
            <a:endParaRPr lang="en-US" altLang="zh-CN" sz="2800" b="1" dirty="0" smtClean="0"/>
          </a:p>
          <a:p>
            <a:pPr marL="514350" indent="-514350">
              <a:lnSpc>
                <a:spcPct val="100000"/>
              </a:lnSpc>
              <a:spcBef>
                <a:spcPts val="0"/>
              </a:spcBef>
              <a:spcAft>
                <a:spcPts val="1200"/>
              </a:spcAft>
              <a:buFont typeface="+mj-lt"/>
              <a:buAutoNum type="alphaUcPeriod"/>
            </a:pPr>
            <a:r>
              <a:rPr lang="zh-CN" altLang="en-US" sz="2800" b="1" dirty="0" smtClean="0"/>
              <a:t> 加速</a:t>
            </a:r>
            <a:r>
              <a:rPr lang="zh-CN" altLang="en-US" sz="2800" b="1" dirty="0"/>
              <a:t>系统分析法</a:t>
            </a:r>
            <a:endParaRPr lang="en-US" altLang="zh-CN" sz="2800" b="1" dirty="0"/>
          </a:p>
          <a:p>
            <a:pPr marL="514350" indent="-514350">
              <a:lnSpc>
                <a:spcPct val="100000"/>
              </a:lnSpc>
              <a:spcBef>
                <a:spcPts val="0"/>
              </a:spcBef>
              <a:spcAft>
                <a:spcPts val="1200"/>
              </a:spcAft>
              <a:buFont typeface="+mj-lt"/>
              <a:buAutoNum type="alphaUcPeriod"/>
            </a:pPr>
            <a:r>
              <a:rPr lang="zh-CN" altLang="en-US" sz="2800" b="1" dirty="0"/>
              <a:t> </a:t>
            </a:r>
            <a:r>
              <a:rPr lang="en-US" altLang="zh-CN" sz="2800" b="1" i="1" dirty="0" smtClean="0"/>
              <a:t>FAST </a:t>
            </a:r>
            <a:r>
              <a:rPr lang="zh-CN" altLang="en-US" sz="2800" b="1" dirty="0"/>
              <a:t>系统分析</a:t>
            </a:r>
            <a:r>
              <a:rPr lang="zh-CN" altLang="en-US" sz="2800" b="1" dirty="0" smtClean="0"/>
              <a:t>策略</a:t>
            </a:r>
            <a:endParaRPr lang="en-US" altLang="zh-CN" sz="2800" b="1" dirty="0"/>
          </a:p>
        </p:txBody>
      </p:sp>
    </p:spTree>
    <p:extLst>
      <p:ext uri="{BB962C8B-B14F-4D97-AF65-F5344CB8AC3E}">
        <p14:creationId xmlns:p14="http://schemas.microsoft.com/office/powerpoint/2010/main" val="229001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0" end="0"/>
                                            </p:txEl>
                                          </p:spTgt>
                                        </p:tgtEl>
                                        <p:attrNameLst>
                                          <p:attrName>style.color</p:attrName>
                                        </p:attrNameLst>
                                      </p:cBhvr>
                                      <p:to>
                                        <a:srgbClr val="FF0000"/>
                                      </p:to>
                                    </p:animClr>
                                    <p:animClr clrSpc="rgb" dir="cw">
                                      <p:cBhvr>
                                        <p:cTn id="7" dur="500" fill="hold"/>
                                        <p:tgtEl>
                                          <p:spTgt spid="7">
                                            <p:txEl>
                                              <p:pRg st="0" end="0"/>
                                            </p:txEl>
                                          </p:spTgt>
                                        </p:tgtEl>
                                        <p:attrNameLst>
                                          <p:attrName>fillcolor</p:attrName>
                                        </p:attrNameLst>
                                      </p:cBhvr>
                                      <p:to>
                                        <a:srgbClr val="FF0000"/>
                                      </p:to>
                                    </p:animClr>
                                    <p:set>
                                      <p:cBhvr>
                                        <p:cTn id="8" dur="500" fill="hold"/>
                                        <p:tgtEl>
                                          <p:spTgt spid="7">
                                            <p:txEl>
                                              <p:pRg st="0" end="0"/>
                                            </p:txEl>
                                          </p:spTgt>
                                        </p:tgtEl>
                                        <p:attrNameLst>
                                          <p:attrName>fill.type</p:attrName>
                                        </p:attrNameLst>
                                      </p:cBhvr>
                                      <p:to>
                                        <p:strVal val="solid"/>
                                      </p:to>
                                    </p:set>
                                    <p:set>
                                      <p:cBhvr>
                                        <p:cTn id="9" dur="500" fill="hold"/>
                                        <p:tgtEl>
                                          <p:spTgt spid="7">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477452" y="2745526"/>
            <a:ext cx="1159329" cy="1007993"/>
          </a:xfrm>
          <a:prstGeom prst="rect">
            <a:avLst/>
          </a:prstGeom>
          <a:noFill/>
          <a:ln w="117475">
            <a:noFill/>
          </a:ln>
        </p:spPr>
        <p:txBody>
          <a:bodyPr wrap="none" rtlCol="0">
            <a:prstTxWarp prst="textPlain">
              <a:avLst/>
            </a:prstTxWarp>
            <a:spAutoFit/>
          </a:bodyPr>
          <a:lstStyle/>
          <a:p>
            <a:pPr algn="ctr"/>
            <a:r>
              <a:rPr lang="en-US" altLang="zh-CN" sz="1350" spc="75" dirty="0">
                <a:latin typeface="Impact" panose="020B0806030902050204" pitchFamily="34" charset="0"/>
                <a:cs typeface="Arial" panose="020B0604020202020204" pitchFamily="34" charset="0"/>
              </a:rPr>
              <a:t>/-2</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6020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01760" y="2703218"/>
            <a:ext cx="7621416" cy="1092607"/>
          </a:xfrm>
          <a:prstGeom prst="rect">
            <a:avLst/>
          </a:prstGeom>
          <a:noFill/>
        </p:spPr>
        <p:txBody>
          <a:bodyPr wrap="square">
            <a:spAutoFit/>
          </a:bodyPr>
          <a:lstStyle/>
          <a:p>
            <a:pPr algn="l">
              <a:lnSpc>
                <a:spcPct val="100000"/>
              </a:lnSpc>
              <a:spcAft>
                <a:spcPts val="600"/>
              </a:spcAft>
            </a:pPr>
            <a:r>
              <a:rPr lang="zh-CN" altLang="en-US" sz="3000" b="1" dirty="0">
                <a:latin typeface="微软雅黑" panose="020B0503020204020204" pitchFamily="34" charset="-122"/>
                <a:ea typeface="微软雅黑" panose="020B0503020204020204" pitchFamily="34" charset="-122"/>
              </a:rPr>
              <a:t>范围定义与问题分析</a:t>
            </a:r>
            <a:endParaRPr lang="en-US" altLang="zh-CN" sz="3000" b="1" dirty="0">
              <a:latin typeface="微软雅黑" panose="020B0503020204020204" pitchFamily="34" charset="-122"/>
              <a:ea typeface="微软雅黑" panose="020B0503020204020204" pitchFamily="34" charset="-122"/>
            </a:endParaRPr>
          </a:p>
          <a:p>
            <a:pPr algn="l">
              <a:lnSpc>
                <a:spcPct val="100000"/>
              </a:lnSpc>
              <a:spcAft>
                <a:spcPts val="600"/>
              </a:spcAft>
            </a:pPr>
            <a:r>
              <a:rPr lang="en-US" altLang="zh-CN" sz="3000" b="1" i="0" strike="noStrike" baseline="0" dirty="0">
                <a:latin typeface="微软雅黑" panose="020B0503020204020204" pitchFamily="34" charset="-122"/>
                <a:ea typeface="微软雅黑" panose="020B0503020204020204" pitchFamily="34" charset="-122"/>
              </a:rPr>
              <a:t>Scope Definition &amp; </a:t>
            </a:r>
            <a:r>
              <a:rPr lang="en-US" altLang="zh-CN" sz="3000" b="1" dirty="0">
                <a:latin typeface="微软雅黑" panose="020B0503020204020204" pitchFamily="34" charset="-122"/>
                <a:ea typeface="微软雅黑" panose="020B0503020204020204" pitchFamily="34" charset="-122"/>
              </a:rPr>
              <a:t>Problem Analysis</a:t>
            </a:r>
            <a:r>
              <a:rPr lang="en-US" altLang="zh-CN" sz="3000" b="1" i="0" strike="noStrike" baseline="0" dirty="0">
                <a:latin typeface="微软雅黑" panose="020B0503020204020204" pitchFamily="34" charset="-122"/>
                <a:ea typeface="微软雅黑" panose="020B0503020204020204" pitchFamily="34" charset="-122"/>
              </a:rPr>
              <a:t> </a:t>
            </a:r>
            <a:endParaRPr lang="zh-CN" altLang="en-US" sz="3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8212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a:latin typeface="Bahnschrift SemiBold Condensed" panose="020B0502040204020203" pitchFamily="34" charset="0"/>
              </a:rPr>
              <a:t>范围定义阶段</a:t>
            </a:r>
            <a:endParaRPr lang="en-US" altLang="zh-CN" sz="6600" b="1" dirty="0">
              <a:latin typeface="Bahnschrift SemiBold Condensed" panose="020B0502040204020203" pitchFamily="34" charset="0"/>
            </a:endParaRPr>
          </a:p>
          <a:p>
            <a:pPr algn="ctr"/>
            <a:r>
              <a:rPr lang="en-US" altLang="zh-CN" sz="6600" b="1" dirty="0">
                <a:latin typeface="Bahnschrift SemiBold Condensed" panose="020B0502040204020203" pitchFamily="34" charset="0"/>
              </a:rPr>
              <a:t>Start Working on a Business Problem</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40717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47673" y="1385935"/>
            <a:ext cx="9613085" cy="501919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产品范围描述：</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即项目所创造的产品的特性</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可交付成果：</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在某一过程、阶段或项目完成时，必须产出的可核实的产品和成果</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r>
              <a:rPr lang="zh-CN" altLang="en-US" sz="2400" b="1" dirty="0">
                <a:latin typeface="微软雅黑" panose="020B0503020204020204" pitchFamily="34" charset="-122"/>
                <a:ea typeface="微软雅黑" panose="020B0503020204020204" pitchFamily="34" charset="-122"/>
              </a:rPr>
              <a:t>约束条件</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列举并描述会影响项目执行的各种内外部制约或限制条件，</a:t>
            </a:r>
            <a:r>
              <a:rPr kumimoji="0" lang="zh-CN" altLang="en-US" sz="2400" i="0" strike="noStrike" kern="1200" cap="none" spc="0" normalizeH="0" baseline="0" noProof="0" dirty="0">
                <a:ln>
                  <a:noFill/>
                </a:ln>
                <a:solidFill>
                  <a:srgbClr val="002FA7"/>
                </a:solidFill>
                <a:effectLst/>
                <a:uLnTx/>
                <a:uFillTx/>
                <a:latin typeface="微软雅黑" panose="020B0503020204020204" pitchFamily="34" charset="-122"/>
                <a:ea typeface="微软雅黑" panose="020B0503020204020204" pitchFamily="34" charset="-122"/>
                <a:cs typeface="+mn-cs"/>
              </a:rPr>
              <a:t>费用、期限、方法</a:t>
            </a:r>
            <a:r>
              <a:rPr kumimoji="0" lang="zh-CN" altLang="en-US"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等。</a:t>
            </a:r>
            <a:endParaRPr kumimoji="0" lang="en-US" altLang="zh-CN"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验收标准：</a:t>
            </a:r>
            <a:r>
              <a:rPr kumimoji="0" lang="zh-CN" altLang="en-US"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可交付成果通过验收前必须满足的一切条件。</a:t>
            </a:r>
            <a:endParaRPr kumimoji="0" lang="en-US" altLang="zh-CN" sz="2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endParaRPr kumimoji="0" lang="en-US" altLang="zh-CN" sz="240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547673" y="157425"/>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项目范围</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grpSp>
        <p:nvGrpSpPr>
          <p:cNvPr id="11" name="Group 10">
            <a:extLst>
              <a:ext uri="{FF2B5EF4-FFF2-40B4-BE49-F238E27FC236}">
                <a16:creationId xmlns:a16="http://schemas.microsoft.com/office/drawing/2014/main" id="{04B4767D-9671-4607-83E9-6D9018084243}"/>
              </a:ext>
            </a:extLst>
          </p:cNvPr>
          <p:cNvGrpSpPr/>
          <p:nvPr/>
        </p:nvGrpSpPr>
        <p:grpSpPr>
          <a:xfrm>
            <a:off x="182067" y="5319418"/>
            <a:ext cx="10904762" cy="1114286"/>
            <a:chOff x="182067" y="5319418"/>
            <a:chExt cx="10904762" cy="1114286"/>
          </a:xfrm>
        </p:grpSpPr>
        <p:pic>
          <p:nvPicPr>
            <p:cNvPr id="3" name="Picture 2">
              <a:extLst>
                <a:ext uri="{FF2B5EF4-FFF2-40B4-BE49-F238E27FC236}">
                  <a16:creationId xmlns:a16="http://schemas.microsoft.com/office/drawing/2014/main" id="{E06915FC-E0B4-409A-BA6C-E839C85E2716}"/>
                </a:ext>
              </a:extLst>
            </p:cNvPr>
            <p:cNvPicPr>
              <a:picLocks noChangeAspect="1"/>
            </p:cNvPicPr>
            <p:nvPr/>
          </p:nvPicPr>
          <p:blipFill>
            <a:blip r:embed="rId3"/>
            <a:stretch>
              <a:fillRect/>
            </a:stretch>
          </p:blipFill>
          <p:spPr>
            <a:xfrm>
              <a:off x="6648734" y="5347990"/>
              <a:ext cx="4438095" cy="1057143"/>
            </a:xfrm>
            <a:prstGeom prst="rect">
              <a:avLst/>
            </a:prstGeom>
          </p:spPr>
        </p:pic>
        <p:pic>
          <p:nvPicPr>
            <p:cNvPr id="10" name="Picture 9">
              <a:extLst>
                <a:ext uri="{FF2B5EF4-FFF2-40B4-BE49-F238E27FC236}">
                  <a16:creationId xmlns:a16="http://schemas.microsoft.com/office/drawing/2014/main" id="{06D37EC9-1838-4C8F-9234-647F5ED93191}"/>
                </a:ext>
              </a:extLst>
            </p:cNvPr>
            <p:cNvPicPr>
              <a:picLocks noChangeAspect="1"/>
            </p:cNvPicPr>
            <p:nvPr/>
          </p:nvPicPr>
          <p:blipFill>
            <a:blip r:embed="rId4"/>
            <a:stretch>
              <a:fillRect/>
            </a:stretch>
          </p:blipFill>
          <p:spPr>
            <a:xfrm>
              <a:off x="182067" y="5319418"/>
              <a:ext cx="6466667" cy="1114286"/>
            </a:xfrm>
            <a:prstGeom prst="rect">
              <a:avLst/>
            </a:prstGeom>
          </p:spPr>
        </p:pic>
      </p:grpSp>
    </p:spTree>
    <p:extLst>
      <p:ext uri="{BB962C8B-B14F-4D97-AF65-F5344CB8AC3E}">
        <p14:creationId xmlns:p14="http://schemas.microsoft.com/office/powerpoint/2010/main" val="413239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The Scope Definition Phase</a:t>
            </a: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 </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Cylinder 1">
            <a:extLst>
              <a:ext uri="{FF2B5EF4-FFF2-40B4-BE49-F238E27FC236}">
                <a16:creationId xmlns:a16="http://schemas.microsoft.com/office/drawing/2014/main" id="{E370E98A-2CCB-4C33-8518-DC6D1CC588BD}"/>
              </a:ext>
            </a:extLst>
          </p:cNvPr>
          <p:cNvSpPr/>
          <p:nvPr/>
        </p:nvSpPr>
        <p:spPr>
          <a:xfrm>
            <a:off x="5737745" y="3761545"/>
            <a:ext cx="1071349" cy="1091821"/>
          </a:xfrm>
          <a:prstGeom prst="can">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资料库</a:t>
            </a:r>
          </a:p>
        </p:txBody>
      </p:sp>
      <p:sp>
        <p:nvSpPr>
          <p:cNvPr id="4" name="Rectangle: Rounded Corners 3">
            <a:extLst>
              <a:ext uri="{FF2B5EF4-FFF2-40B4-BE49-F238E27FC236}">
                <a16:creationId xmlns:a16="http://schemas.microsoft.com/office/drawing/2014/main" id="{53FD892A-7EBB-4F3E-A77F-D1408D1001E6}"/>
              </a:ext>
            </a:extLst>
          </p:cNvPr>
          <p:cNvSpPr/>
          <p:nvPr/>
        </p:nvSpPr>
        <p:spPr>
          <a:xfrm>
            <a:off x="5662682" y="1613733"/>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列出问题和机会</a:t>
            </a:r>
          </a:p>
        </p:txBody>
      </p:sp>
      <p:sp>
        <p:nvSpPr>
          <p:cNvPr id="8" name="Rectangle: Rounded Corners 7">
            <a:extLst>
              <a:ext uri="{FF2B5EF4-FFF2-40B4-BE49-F238E27FC236}">
                <a16:creationId xmlns:a16="http://schemas.microsoft.com/office/drawing/2014/main" id="{3F1D5E08-017D-4061-B03A-97C114295A8A}"/>
              </a:ext>
            </a:extLst>
          </p:cNvPr>
          <p:cNvSpPr/>
          <p:nvPr/>
        </p:nvSpPr>
        <p:spPr>
          <a:xfrm>
            <a:off x="8471279" y="2860793"/>
            <a:ext cx="1461449"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协商项目的初步范围</a:t>
            </a:r>
          </a:p>
        </p:txBody>
      </p:sp>
      <p:sp>
        <p:nvSpPr>
          <p:cNvPr id="9" name="Rectangle: Rounded Corners 8">
            <a:extLst>
              <a:ext uri="{FF2B5EF4-FFF2-40B4-BE49-F238E27FC236}">
                <a16:creationId xmlns:a16="http://schemas.microsoft.com/office/drawing/2014/main" id="{BCA5CCB7-2FD2-45C7-B2BF-4B695208BD38}"/>
              </a:ext>
            </a:extLst>
          </p:cNvPr>
          <p:cNvSpPr/>
          <p:nvPr/>
        </p:nvSpPr>
        <p:spPr>
          <a:xfrm>
            <a:off x="8591266" y="4637062"/>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评估项目价值</a:t>
            </a:r>
          </a:p>
        </p:txBody>
      </p:sp>
      <p:sp>
        <p:nvSpPr>
          <p:cNvPr id="10" name="Rectangle: Rounded Corners 9">
            <a:extLst>
              <a:ext uri="{FF2B5EF4-FFF2-40B4-BE49-F238E27FC236}">
                <a16:creationId xmlns:a16="http://schemas.microsoft.com/office/drawing/2014/main" id="{02FA5301-46D6-452F-B1E1-3E0928E514B2}"/>
              </a:ext>
            </a:extLst>
          </p:cNvPr>
          <p:cNvSpPr/>
          <p:nvPr/>
        </p:nvSpPr>
        <p:spPr>
          <a:xfrm>
            <a:off x="5591033" y="5627212"/>
            <a:ext cx="1451211"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计划项目进度表和预算</a:t>
            </a:r>
          </a:p>
        </p:txBody>
      </p:sp>
      <p:sp>
        <p:nvSpPr>
          <p:cNvPr id="11" name="Rectangle: Rounded Corners 10">
            <a:extLst>
              <a:ext uri="{FF2B5EF4-FFF2-40B4-BE49-F238E27FC236}">
                <a16:creationId xmlns:a16="http://schemas.microsoft.com/office/drawing/2014/main" id="{F7D278C8-8167-45AD-922C-6D7D4AD5482B}"/>
              </a:ext>
            </a:extLst>
          </p:cNvPr>
          <p:cNvSpPr/>
          <p:nvPr/>
        </p:nvSpPr>
        <p:spPr>
          <a:xfrm>
            <a:off x="2546444" y="3758101"/>
            <a:ext cx="1221474" cy="1091821"/>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沟通项目计划</a:t>
            </a:r>
          </a:p>
        </p:txBody>
      </p:sp>
      <p:grpSp>
        <p:nvGrpSpPr>
          <p:cNvPr id="28" name="组合 27"/>
          <p:cNvGrpSpPr/>
          <p:nvPr/>
        </p:nvGrpSpPr>
        <p:grpSpPr>
          <a:xfrm>
            <a:off x="7042245" y="5728883"/>
            <a:ext cx="2212643" cy="613516"/>
            <a:chOff x="7042245" y="5728883"/>
            <a:chExt cx="2212643" cy="613516"/>
          </a:xfrm>
        </p:grpSpPr>
        <p:sp>
          <p:nvSpPr>
            <p:cNvPr id="5" name="Flowchart: Decision 4">
              <a:extLst>
                <a:ext uri="{FF2B5EF4-FFF2-40B4-BE49-F238E27FC236}">
                  <a16:creationId xmlns:a16="http://schemas.microsoft.com/office/drawing/2014/main" id="{6476329C-2D31-45BA-BA76-A341EB948C4A}"/>
                </a:ext>
              </a:extLst>
            </p:cNvPr>
            <p:cNvSpPr/>
            <p:nvPr/>
          </p:nvSpPr>
          <p:spPr>
            <a:xfrm>
              <a:off x="9149118" y="5728883"/>
              <a:ext cx="105770" cy="327547"/>
            </a:xfrm>
            <a:prstGeom prst="flowChartDecision">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042245" y="6003845"/>
              <a:ext cx="2159759" cy="338554"/>
              <a:chOff x="7042245" y="6003845"/>
              <a:chExt cx="2159759" cy="338554"/>
            </a:xfrm>
          </p:grpSpPr>
          <p:cxnSp>
            <p:nvCxnSpPr>
              <p:cNvPr id="15" name="Connector: Curved 14">
                <a:extLst>
                  <a:ext uri="{FF2B5EF4-FFF2-40B4-BE49-F238E27FC236}">
                    <a16:creationId xmlns:a16="http://schemas.microsoft.com/office/drawing/2014/main" id="{D9770851-3C86-453F-AA36-70E6917E394F}"/>
                  </a:ext>
                </a:extLst>
              </p:cNvPr>
              <p:cNvCxnSpPr>
                <a:cxnSpLocks/>
                <a:stCxn id="5" idx="2"/>
                <a:endCxn id="10" idx="3"/>
              </p:cNvCxnSpPr>
              <p:nvPr/>
            </p:nvCxnSpPr>
            <p:spPr>
              <a:xfrm rot="5400000">
                <a:off x="8063778" y="5034897"/>
                <a:ext cx="116693" cy="215975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C2E619-CA42-45B1-9107-1A5674D09995}"/>
                  </a:ext>
                </a:extLst>
              </p:cNvPr>
              <p:cNvSpPr txBox="1"/>
              <p:nvPr/>
            </p:nvSpPr>
            <p:spPr>
              <a:xfrm>
                <a:off x="7476841" y="6003845"/>
                <a:ext cx="1202993" cy="338554"/>
              </a:xfrm>
              <a:prstGeom prst="rect">
                <a:avLst/>
              </a:prstGeom>
              <a:solidFill>
                <a:schemeClr val="bg1"/>
              </a:solidFill>
            </p:spPr>
            <p:txBody>
              <a:bodyPr wrap="square" rtlCol="0">
                <a:spAutoFit/>
              </a:bodyPr>
              <a:lstStyle/>
              <a:p>
                <a:r>
                  <a:rPr lang="zh-CN" altLang="en-US" sz="1600" dirty="0"/>
                  <a:t>项目值得做</a:t>
                </a:r>
              </a:p>
            </p:txBody>
          </p:sp>
        </p:grpSp>
      </p:grpSp>
      <p:grpSp>
        <p:nvGrpSpPr>
          <p:cNvPr id="13" name="组合 12"/>
          <p:cNvGrpSpPr/>
          <p:nvPr/>
        </p:nvGrpSpPr>
        <p:grpSpPr>
          <a:xfrm>
            <a:off x="7839074" y="3952615"/>
            <a:ext cx="2725857" cy="684448"/>
            <a:chOff x="7839074" y="3952615"/>
            <a:chExt cx="2725857" cy="684448"/>
          </a:xfrm>
        </p:grpSpPr>
        <p:cxnSp>
          <p:nvCxnSpPr>
            <p:cNvPr id="19" name="Connector: Curved 18">
              <a:extLst>
                <a:ext uri="{FF2B5EF4-FFF2-40B4-BE49-F238E27FC236}">
                  <a16:creationId xmlns:a16="http://schemas.microsoft.com/office/drawing/2014/main" id="{05643733-A73D-4063-83FF-E2A90AB9316B}"/>
                </a:ext>
              </a:extLst>
            </p:cNvPr>
            <p:cNvCxnSpPr>
              <a:cxnSpLocks/>
              <a:stCxn id="8" idx="2"/>
              <a:endCxn id="9" idx="0"/>
            </p:cNvCxnSpPr>
            <p:nvPr/>
          </p:nvCxnSpPr>
          <p:spPr>
            <a:xfrm rot="5400000">
              <a:off x="8859780" y="4294838"/>
              <a:ext cx="684448" cy="1"/>
            </a:xfrm>
            <a:prstGeom prst="curved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AE80A4-C08A-4B24-8954-FB07B6FA950E}"/>
                </a:ext>
              </a:extLst>
            </p:cNvPr>
            <p:cNvSpPr txBox="1"/>
            <p:nvPr/>
          </p:nvSpPr>
          <p:spPr>
            <a:xfrm>
              <a:off x="7839074" y="4134735"/>
              <a:ext cx="2725857" cy="338554"/>
            </a:xfrm>
            <a:prstGeom prst="rect">
              <a:avLst/>
            </a:prstGeom>
            <a:solidFill>
              <a:schemeClr val="bg1"/>
            </a:solidFill>
          </p:spPr>
          <p:txBody>
            <a:bodyPr wrap="square" rtlCol="0">
              <a:spAutoFit/>
            </a:bodyPr>
            <a:lstStyle/>
            <a:p>
              <a:r>
                <a:rPr lang="zh-CN" altLang="en-US" sz="1600" dirty="0"/>
                <a:t>含项目范围的初始问题陈述</a:t>
              </a:r>
            </a:p>
          </p:txBody>
        </p:sp>
      </p:grpSp>
      <p:grpSp>
        <p:nvGrpSpPr>
          <p:cNvPr id="12" name="组合 11"/>
          <p:cNvGrpSpPr/>
          <p:nvPr/>
        </p:nvGrpSpPr>
        <p:grpSpPr>
          <a:xfrm>
            <a:off x="6884156" y="2159643"/>
            <a:ext cx="2317848" cy="701150"/>
            <a:chOff x="6884156" y="2159643"/>
            <a:chExt cx="2317848" cy="701150"/>
          </a:xfrm>
        </p:grpSpPr>
        <p:cxnSp>
          <p:nvCxnSpPr>
            <p:cNvPr id="24" name="Connector: Curved 23">
              <a:extLst>
                <a:ext uri="{FF2B5EF4-FFF2-40B4-BE49-F238E27FC236}">
                  <a16:creationId xmlns:a16="http://schemas.microsoft.com/office/drawing/2014/main" id="{8E4402D3-4D04-4B64-80CE-AA21946DC280}"/>
                </a:ext>
              </a:extLst>
            </p:cNvPr>
            <p:cNvCxnSpPr>
              <a:cxnSpLocks/>
              <a:stCxn id="4" idx="3"/>
              <a:endCxn id="8" idx="0"/>
            </p:cNvCxnSpPr>
            <p:nvPr/>
          </p:nvCxnSpPr>
          <p:spPr>
            <a:xfrm>
              <a:off x="6884156" y="2159644"/>
              <a:ext cx="2317848" cy="7011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186D6B-7FA8-4AB6-BB94-A3BAE3B3A171}"/>
                </a:ext>
              </a:extLst>
            </p:cNvPr>
            <p:cNvSpPr txBox="1"/>
            <p:nvPr/>
          </p:nvSpPr>
          <p:spPr>
            <a:xfrm>
              <a:off x="7456368" y="2159643"/>
              <a:ext cx="1429035" cy="338554"/>
            </a:xfrm>
            <a:prstGeom prst="rect">
              <a:avLst/>
            </a:prstGeom>
            <a:solidFill>
              <a:schemeClr val="bg1"/>
            </a:solidFill>
          </p:spPr>
          <p:txBody>
            <a:bodyPr wrap="square" rtlCol="0">
              <a:spAutoFit/>
            </a:bodyPr>
            <a:lstStyle/>
            <a:p>
              <a:r>
                <a:rPr lang="zh-CN" altLang="en-US" sz="1600" dirty="0"/>
                <a:t>初始问题陈述</a:t>
              </a:r>
            </a:p>
          </p:txBody>
        </p:sp>
      </p:grpSp>
      <p:grpSp>
        <p:nvGrpSpPr>
          <p:cNvPr id="21" name="组合 20"/>
          <p:cNvGrpSpPr/>
          <p:nvPr/>
        </p:nvGrpSpPr>
        <p:grpSpPr>
          <a:xfrm>
            <a:off x="6809094" y="3406704"/>
            <a:ext cx="1662185" cy="900752"/>
            <a:chOff x="6809094" y="3406704"/>
            <a:chExt cx="1662185" cy="900752"/>
          </a:xfrm>
        </p:grpSpPr>
        <p:cxnSp>
          <p:nvCxnSpPr>
            <p:cNvPr id="29" name="Connector: Elbow 28">
              <a:extLst>
                <a:ext uri="{FF2B5EF4-FFF2-40B4-BE49-F238E27FC236}">
                  <a16:creationId xmlns:a16="http://schemas.microsoft.com/office/drawing/2014/main" id="{01220840-E95F-425C-9E7C-421E88042837}"/>
                </a:ext>
              </a:extLst>
            </p:cNvPr>
            <p:cNvCxnSpPr>
              <a:stCxn id="2" idx="4"/>
              <a:endCxn id="8" idx="1"/>
            </p:cNvCxnSpPr>
            <p:nvPr/>
          </p:nvCxnSpPr>
          <p:spPr>
            <a:xfrm flipV="1">
              <a:off x="6809094" y="3406704"/>
              <a:ext cx="1662185" cy="900752"/>
            </a:xfrm>
            <a:prstGeom prst="bentConnector3">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0" name="TextBox 29">
              <a:extLst>
                <a:ext uri="{FF2B5EF4-FFF2-40B4-BE49-F238E27FC236}">
                  <a16:creationId xmlns:a16="http://schemas.microsoft.com/office/drawing/2014/main" id="{0E11313F-61A4-4C5D-BB63-9A6D6BCB7FB8}"/>
                </a:ext>
              </a:extLst>
            </p:cNvPr>
            <p:cNvSpPr txBox="1"/>
            <p:nvPr/>
          </p:nvSpPr>
          <p:spPr>
            <a:xfrm>
              <a:off x="7009190" y="3639132"/>
              <a:ext cx="1429035" cy="338554"/>
            </a:xfrm>
            <a:prstGeom prst="rect">
              <a:avLst/>
            </a:prstGeom>
            <a:solidFill>
              <a:schemeClr val="bg1"/>
            </a:solidFill>
          </p:spPr>
          <p:txBody>
            <a:bodyPr wrap="square" rtlCol="0">
              <a:spAutoFit/>
            </a:bodyPr>
            <a:lstStyle/>
            <a:p>
              <a:r>
                <a:rPr lang="zh-CN" altLang="en-US" sz="1600" dirty="0"/>
                <a:t>项目范围陈述</a:t>
              </a:r>
            </a:p>
          </p:txBody>
        </p:sp>
      </p:grpSp>
      <p:grpSp>
        <p:nvGrpSpPr>
          <p:cNvPr id="27" name="组合 26"/>
          <p:cNvGrpSpPr/>
          <p:nvPr/>
        </p:nvGrpSpPr>
        <p:grpSpPr>
          <a:xfrm>
            <a:off x="3767918" y="4011623"/>
            <a:ext cx="1969827" cy="584775"/>
            <a:chOff x="3767918" y="4011623"/>
            <a:chExt cx="1969827" cy="584775"/>
          </a:xfrm>
        </p:grpSpPr>
        <p:cxnSp>
          <p:nvCxnSpPr>
            <p:cNvPr id="32" name="Connector: Elbow 31">
              <a:extLst>
                <a:ext uri="{FF2B5EF4-FFF2-40B4-BE49-F238E27FC236}">
                  <a16:creationId xmlns:a16="http://schemas.microsoft.com/office/drawing/2014/main" id="{D561FA6B-55B1-463A-8817-C531E4D45724}"/>
                </a:ext>
              </a:extLst>
            </p:cNvPr>
            <p:cNvCxnSpPr>
              <a:cxnSpLocks/>
              <a:stCxn id="11" idx="3"/>
              <a:endCxn id="2" idx="2"/>
            </p:cNvCxnSpPr>
            <p:nvPr/>
          </p:nvCxnSpPr>
          <p:spPr>
            <a:xfrm>
              <a:off x="3767918" y="4304012"/>
              <a:ext cx="1969827" cy="3444"/>
            </a:xfrm>
            <a:prstGeom prst="bentConnector3">
              <a:avLst>
                <a:gd name="adj1" fmla="val 50000"/>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8DA85244-3F1D-4C9B-8F57-3077A98D8201}"/>
                </a:ext>
              </a:extLst>
            </p:cNvPr>
            <p:cNvSpPr txBox="1"/>
            <p:nvPr/>
          </p:nvSpPr>
          <p:spPr>
            <a:xfrm>
              <a:off x="4252232" y="4011623"/>
              <a:ext cx="1017117" cy="584775"/>
            </a:xfrm>
            <a:prstGeom prst="rect">
              <a:avLst/>
            </a:prstGeom>
            <a:solidFill>
              <a:schemeClr val="bg1"/>
            </a:solidFill>
          </p:spPr>
          <p:txBody>
            <a:bodyPr wrap="square" rtlCol="0">
              <a:spAutoFit/>
            </a:bodyPr>
            <a:lstStyle/>
            <a:p>
              <a:r>
                <a:rPr lang="zh-CN" altLang="en-US" sz="1600" dirty="0"/>
                <a:t>问题陈述和范围</a:t>
              </a:r>
            </a:p>
          </p:txBody>
        </p:sp>
      </p:grpSp>
      <p:grpSp>
        <p:nvGrpSpPr>
          <p:cNvPr id="26" name="组合 25"/>
          <p:cNvGrpSpPr/>
          <p:nvPr/>
        </p:nvGrpSpPr>
        <p:grpSpPr>
          <a:xfrm>
            <a:off x="5014237" y="4849922"/>
            <a:ext cx="2902605" cy="777290"/>
            <a:chOff x="5014237" y="4849922"/>
            <a:chExt cx="2902605" cy="777290"/>
          </a:xfrm>
        </p:grpSpPr>
        <p:cxnSp>
          <p:nvCxnSpPr>
            <p:cNvPr id="40" name="Straight Arrow Connector 39">
              <a:extLst>
                <a:ext uri="{FF2B5EF4-FFF2-40B4-BE49-F238E27FC236}">
                  <a16:creationId xmlns:a16="http://schemas.microsoft.com/office/drawing/2014/main" id="{0FE38DE4-B856-4284-8AD7-F589B058B16F}"/>
                </a:ext>
              </a:extLst>
            </p:cNvPr>
            <p:cNvCxnSpPr/>
            <p:nvPr/>
          </p:nvCxnSpPr>
          <p:spPr>
            <a:xfrm>
              <a:off x="6134669" y="4849922"/>
              <a:ext cx="0" cy="77729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44A10E40-DE95-464B-BDE5-84E630A849FF}"/>
                </a:ext>
              </a:extLst>
            </p:cNvPr>
            <p:cNvCxnSpPr/>
            <p:nvPr/>
          </p:nvCxnSpPr>
          <p:spPr>
            <a:xfrm>
              <a:off x="6430370" y="4849922"/>
              <a:ext cx="0" cy="77729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42" name="TextBox 41">
              <a:extLst>
                <a:ext uri="{FF2B5EF4-FFF2-40B4-BE49-F238E27FC236}">
                  <a16:creationId xmlns:a16="http://schemas.microsoft.com/office/drawing/2014/main" id="{5F33F9FB-9F2C-45EC-93F4-6FF3405581C1}"/>
                </a:ext>
              </a:extLst>
            </p:cNvPr>
            <p:cNvSpPr txBox="1"/>
            <p:nvPr/>
          </p:nvSpPr>
          <p:spPr>
            <a:xfrm>
              <a:off x="5014237" y="4928468"/>
              <a:ext cx="1017117" cy="584775"/>
            </a:xfrm>
            <a:prstGeom prst="rect">
              <a:avLst/>
            </a:prstGeom>
            <a:solidFill>
              <a:schemeClr val="bg1"/>
            </a:solidFill>
          </p:spPr>
          <p:txBody>
            <a:bodyPr wrap="square" rtlCol="0">
              <a:spAutoFit/>
            </a:bodyPr>
            <a:lstStyle/>
            <a:p>
              <a:r>
                <a:rPr lang="zh-CN" altLang="en-US" sz="1600" dirty="0"/>
                <a:t>工作陈述、资源分配</a:t>
              </a:r>
            </a:p>
          </p:txBody>
        </p:sp>
        <p:sp>
          <p:nvSpPr>
            <p:cNvPr id="43" name="TextBox 42">
              <a:extLst>
                <a:ext uri="{FF2B5EF4-FFF2-40B4-BE49-F238E27FC236}">
                  <a16:creationId xmlns:a16="http://schemas.microsoft.com/office/drawing/2014/main" id="{C849F589-CF90-46C8-BB7A-F622BFB64083}"/>
                </a:ext>
              </a:extLst>
            </p:cNvPr>
            <p:cNvSpPr txBox="1"/>
            <p:nvPr/>
          </p:nvSpPr>
          <p:spPr>
            <a:xfrm>
              <a:off x="6563259" y="4946179"/>
              <a:ext cx="1353583" cy="584775"/>
            </a:xfrm>
            <a:prstGeom prst="rect">
              <a:avLst/>
            </a:prstGeom>
            <a:solidFill>
              <a:schemeClr val="bg1"/>
            </a:solidFill>
          </p:spPr>
          <p:txBody>
            <a:bodyPr wrap="square" rtlCol="0">
              <a:spAutoFit/>
            </a:bodyPr>
            <a:lstStyle/>
            <a:p>
              <a:r>
                <a:rPr lang="zh-CN" altLang="en-US" sz="1600" dirty="0"/>
                <a:t>含项目范围的问题陈述</a:t>
              </a:r>
            </a:p>
          </p:txBody>
        </p:sp>
      </p:grpSp>
      <p:grpSp>
        <p:nvGrpSpPr>
          <p:cNvPr id="20" name="组合 19"/>
          <p:cNvGrpSpPr/>
          <p:nvPr/>
        </p:nvGrpSpPr>
        <p:grpSpPr>
          <a:xfrm>
            <a:off x="5737745" y="2705554"/>
            <a:ext cx="1038295" cy="1055991"/>
            <a:chOff x="5737745" y="2705554"/>
            <a:chExt cx="1038295" cy="1055991"/>
          </a:xfrm>
        </p:grpSpPr>
        <p:cxnSp>
          <p:nvCxnSpPr>
            <p:cNvPr id="44" name="Connector: Elbow 43">
              <a:extLst>
                <a:ext uri="{FF2B5EF4-FFF2-40B4-BE49-F238E27FC236}">
                  <a16:creationId xmlns:a16="http://schemas.microsoft.com/office/drawing/2014/main" id="{F54C126D-61BD-49EB-8B79-D01B4D904A76}"/>
                </a:ext>
              </a:extLst>
            </p:cNvPr>
            <p:cNvCxnSpPr>
              <a:cxnSpLocks/>
              <a:stCxn id="2" idx="1"/>
              <a:endCxn id="4" idx="2"/>
            </p:cNvCxnSpPr>
            <p:nvPr/>
          </p:nvCxnSpPr>
          <p:spPr>
            <a:xfrm rot="16200000" flipV="1">
              <a:off x="5745425" y="3233549"/>
              <a:ext cx="1055991" cy="1"/>
            </a:xfrm>
            <a:prstGeom prst="bentConnector3">
              <a:avLst>
                <a:gd name="adj1" fmla="val 50000"/>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54" name="TextBox 53">
              <a:extLst>
                <a:ext uri="{FF2B5EF4-FFF2-40B4-BE49-F238E27FC236}">
                  <a16:creationId xmlns:a16="http://schemas.microsoft.com/office/drawing/2014/main" id="{70CA9975-03ED-4D16-9BDB-D5A7159826FC}"/>
                </a:ext>
              </a:extLst>
            </p:cNvPr>
            <p:cNvSpPr txBox="1"/>
            <p:nvPr/>
          </p:nvSpPr>
          <p:spPr>
            <a:xfrm>
              <a:off x="5737745" y="2908343"/>
              <a:ext cx="1038295" cy="584775"/>
            </a:xfrm>
            <a:prstGeom prst="rect">
              <a:avLst/>
            </a:prstGeom>
            <a:solidFill>
              <a:schemeClr val="bg1"/>
            </a:solidFill>
          </p:spPr>
          <p:txBody>
            <a:bodyPr wrap="square" rtlCol="0">
              <a:spAutoFit/>
            </a:bodyPr>
            <a:lstStyle/>
            <a:p>
              <a:pPr algn="ctr"/>
              <a:r>
                <a:rPr lang="zh-CN" altLang="en-US" sz="1600" dirty="0"/>
                <a:t>问题陈述</a:t>
              </a:r>
              <a:endParaRPr lang="en-US" altLang="zh-CN" sz="1600" dirty="0"/>
            </a:p>
            <a:p>
              <a:pPr algn="ctr"/>
              <a:r>
                <a:rPr lang="en-US" altLang="zh-CN" sz="1600" dirty="0"/>
                <a:t>PIECES</a:t>
              </a:r>
              <a:endParaRPr lang="zh-CN" altLang="en-US" sz="1600" dirty="0"/>
            </a:p>
          </p:txBody>
        </p:sp>
      </p:grpSp>
      <p:grpSp>
        <p:nvGrpSpPr>
          <p:cNvPr id="16" name="组合 15"/>
          <p:cNvGrpSpPr/>
          <p:nvPr/>
        </p:nvGrpSpPr>
        <p:grpSpPr>
          <a:xfrm>
            <a:off x="3157181" y="4849923"/>
            <a:ext cx="2433852" cy="1323201"/>
            <a:chOff x="3157181" y="4849923"/>
            <a:chExt cx="2433852" cy="1323201"/>
          </a:xfrm>
        </p:grpSpPr>
        <p:cxnSp>
          <p:nvCxnSpPr>
            <p:cNvPr id="62" name="Connector: Curved 61">
              <a:extLst>
                <a:ext uri="{FF2B5EF4-FFF2-40B4-BE49-F238E27FC236}">
                  <a16:creationId xmlns:a16="http://schemas.microsoft.com/office/drawing/2014/main" id="{4E45CAE0-ECB7-4B93-95FD-9B52D4AEA873}"/>
                </a:ext>
              </a:extLst>
            </p:cNvPr>
            <p:cNvCxnSpPr>
              <a:stCxn id="10" idx="1"/>
              <a:endCxn id="11" idx="2"/>
            </p:cNvCxnSpPr>
            <p:nvPr/>
          </p:nvCxnSpPr>
          <p:spPr>
            <a:xfrm rot="10800000">
              <a:off x="3157181" y="4849923"/>
              <a:ext cx="2433852" cy="13232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6E5C6AE-CB68-4077-8C23-FCA0D14DF671}"/>
                </a:ext>
              </a:extLst>
            </p:cNvPr>
            <p:cNvSpPr txBox="1"/>
            <p:nvPr/>
          </p:nvSpPr>
          <p:spPr>
            <a:xfrm>
              <a:off x="3695862" y="5557875"/>
              <a:ext cx="1004085" cy="584775"/>
            </a:xfrm>
            <a:prstGeom prst="rect">
              <a:avLst/>
            </a:prstGeom>
            <a:solidFill>
              <a:schemeClr val="bg1"/>
            </a:solidFill>
          </p:spPr>
          <p:txBody>
            <a:bodyPr wrap="square" rtlCol="0">
              <a:spAutoFit/>
            </a:bodyPr>
            <a:lstStyle/>
            <a:p>
              <a:r>
                <a:rPr lang="zh-CN" altLang="en-US" sz="1600" dirty="0"/>
                <a:t>项目计划和进度表</a:t>
              </a:r>
            </a:p>
          </p:txBody>
        </p:sp>
      </p:grpSp>
      <p:grpSp>
        <p:nvGrpSpPr>
          <p:cNvPr id="3" name="组合 2"/>
          <p:cNvGrpSpPr/>
          <p:nvPr/>
        </p:nvGrpSpPr>
        <p:grpSpPr>
          <a:xfrm>
            <a:off x="903830" y="1555680"/>
            <a:ext cx="3063923" cy="1149873"/>
            <a:chOff x="903830" y="1555680"/>
            <a:chExt cx="3063923" cy="1149873"/>
          </a:xfrm>
        </p:grpSpPr>
        <p:sp>
          <p:nvSpPr>
            <p:cNvPr id="66" name="TextBox 65">
              <a:extLst>
                <a:ext uri="{FF2B5EF4-FFF2-40B4-BE49-F238E27FC236}">
                  <a16:creationId xmlns:a16="http://schemas.microsoft.com/office/drawing/2014/main" id="{8158FE3C-6F18-4E83-A072-438A13624FA4}"/>
                </a:ext>
              </a:extLst>
            </p:cNvPr>
            <p:cNvSpPr txBox="1"/>
            <p:nvPr/>
          </p:nvSpPr>
          <p:spPr>
            <a:xfrm>
              <a:off x="1276614" y="2366999"/>
              <a:ext cx="2419248" cy="338554"/>
            </a:xfrm>
            <a:prstGeom prst="rect">
              <a:avLst/>
            </a:prstGeom>
            <a:solidFill>
              <a:schemeClr val="bg1"/>
            </a:solidFill>
          </p:spPr>
          <p:txBody>
            <a:bodyPr wrap="square" rtlCol="0">
              <a:spAutoFit/>
            </a:bodyPr>
            <a:lstStyle/>
            <a:p>
              <a:pPr algn="ctr"/>
              <a:r>
                <a:rPr lang="zh-CN" altLang="en-US" sz="1600" dirty="0"/>
                <a:t>利益相关者</a:t>
              </a:r>
              <a:r>
                <a:rPr lang="zh-CN" altLang="en-US" sz="1600" dirty="0" smtClean="0"/>
                <a:t>（参与者）</a:t>
              </a:r>
              <a:endParaRPr lang="zh-CN" altLang="en-US" sz="1600" dirty="0"/>
            </a:p>
          </p:txBody>
        </p:sp>
        <p:pic>
          <p:nvPicPr>
            <p:cNvPr id="65" name="Picture 64" descr="A group of men in suits&#10;&#10;Description automatically generated with low confidence">
              <a:extLst>
                <a:ext uri="{FF2B5EF4-FFF2-40B4-BE49-F238E27FC236}">
                  <a16:creationId xmlns:a16="http://schemas.microsoft.com/office/drawing/2014/main" id="{4D3C5057-2622-471A-B147-6CFE33F5901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116" t="23367" r="5631" b="8840"/>
            <a:stretch/>
          </p:blipFill>
          <p:spPr>
            <a:xfrm>
              <a:off x="903830" y="1555680"/>
              <a:ext cx="3063923" cy="875314"/>
            </a:xfrm>
            <a:prstGeom prst="rect">
              <a:avLst/>
            </a:prstGeom>
          </p:spPr>
        </p:pic>
      </p:grpSp>
      <p:grpSp>
        <p:nvGrpSpPr>
          <p:cNvPr id="18" name="组合 17"/>
          <p:cNvGrpSpPr/>
          <p:nvPr/>
        </p:nvGrpSpPr>
        <p:grpSpPr>
          <a:xfrm>
            <a:off x="2673499" y="2661407"/>
            <a:ext cx="1004085" cy="1096694"/>
            <a:chOff x="2673499" y="2661407"/>
            <a:chExt cx="1004085" cy="1096694"/>
          </a:xfrm>
        </p:grpSpPr>
        <p:cxnSp>
          <p:nvCxnSpPr>
            <p:cNvPr id="68" name="Straight Arrow Connector 67">
              <a:extLst>
                <a:ext uri="{FF2B5EF4-FFF2-40B4-BE49-F238E27FC236}">
                  <a16:creationId xmlns:a16="http://schemas.microsoft.com/office/drawing/2014/main" id="{EEFDD0DD-EA0C-459B-AF88-AF6F27C2497D}"/>
                </a:ext>
              </a:extLst>
            </p:cNvPr>
            <p:cNvCxnSpPr>
              <a:cxnSpLocks/>
              <a:endCxn id="11" idx="0"/>
            </p:cNvCxnSpPr>
            <p:nvPr/>
          </p:nvCxnSpPr>
          <p:spPr>
            <a:xfrm>
              <a:off x="3157181" y="2661407"/>
              <a:ext cx="0" cy="109669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83E1D12-92F0-470C-9879-55D781D5A66A}"/>
                </a:ext>
              </a:extLst>
            </p:cNvPr>
            <p:cNvSpPr txBox="1"/>
            <p:nvPr/>
          </p:nvSpPr>
          <p:spPr>
            <a:xfrm>
              <a:off x="2673499" y="3040475"/>
              <a:ext cx="1004085" cy="338554"/>
            </a:xfrm>
            <a:prstGeom prst="rect">
              <a:avLst/>
            </a:prstGeom>
            <a:solidFill>
              <a:schemeClr val="bg1"/>
            </a:solidFill>
          </p:spPr>
          <p:txBody>
            <a:bodyPr wrap="square" rtlCol="0">
              <a:spAutoFit/>
            </a:bodyPr>
            <a:lstStyle/>
            <a:p>
              <a:r>
                <a:rPr lang="zh-CN" altLang="en-US" sz="1600" dirty="0"/>
                <a:t>项目章程</a:t>
              </a:r>
            </a:p>
          </p:txBody>
        </p:sp>
      </p:grpSp>
      <p:grpSp>
        <p:nvGrpSpPr>
          <p:cNvPr id="7" name="组合 6"/>
          <p:cNvGrpSpPr/>
          <p:nvPr/>
        </p:nvGrpSpPr>
        <p:grpSpPr>
          <a:xfrm>
            <a:off x="3967753" y="1760004"/>
            <a:ext cx="1694929" cy="584775"/>
            <a:chOff x="3967753" y="1760004"/>
            <a:chExt cx="1694929" cy="584775"/>
          </a:xfrm>
        </p:grpSpPr>
        <p:cxnSp>
          <p:nvCxnSpPr>
            <p:cNvPr id="71" name="Connector: Curved 70">
              <a:extLst>
                <a:ext uri="{FF2B5EF4-FFF2-40B4-BE49-F238E27FC236}">
                  <a16:creationId xmlns:a16="http://schemas.microsoft.com/office/drawing/2014/main" id="{6A84B514-C364-46F2-99F1-CB562D95069C}"/>
                </a:ext>
              </a:extLst>
            </p:cNvPr>
            <p:cNvCxnSpPr>
              <a:cxnSpLocks/>
              <a:stCxn id="65" idx="3"/>
              <a:endCxn id="4" idx="1"/>
            </p:cNvCxnSpPr>
            <p:nvPr/>
          </p:nvCxnSpPr>
          <p:spPr>
            <a:xfrm>
              <a:off x="3967753" y="1993337"/>
              <a:ext cx="1694929" cy="166307"/>
            </a:xfrm>
            <a:prstGeom prst="curvedConnector3">
              <a:avLst>
                <a:gd name="adj1" fmla="val 5201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9C91E40-F0EF-41CD-BD58-60F37B2F489D}"/>
                </a:ext>
              </a:extLst>
            </p:cNvPr>
            <p:cNvSpPr txBox="1"/>
            <p:nvPr/>
          </p:nvSpPr>
          <p:spPr>
            <a:xfrm>
              <a:off x="4295306" y="1760004"/>
              <a:ext cx="1017118" cy="584775"/>
            </a:xfrm>
            <a:prstGeom prst="rect">
              <a:avLst/>
            </a:prstGeom>
            <a:solidFill>
              <a:schemeClr val="bg1"/>
            </a:solidFill>
          </p:spPr>
          <p:txBody>
            <a:bodyPr wrap="square" rtlCol="0">
              <a:spAutoFit/>
            </a:bodyPr>
            <a:lstStyle/>
            <a:p>
              <a:r>
                <a:rPr lang="zh-CN" altLang="en-US" sz="1600" dirty="0"/>
                <a:t>项目请求、任务分配</a:t>
              </a:r>
            </a:p>
          </p:txBody>
        </p:sp>
      </p:grpSp>
    </p:spTree>
    <p:extLst>
      <p:ext uri="{BB962C8B-B14F-4D97-AF65-F5344CB8AC3E}">
        <p14:creationId xmlns:p14="http://schemas.microsoft.com/office/powerpoint/2010/main" val="53321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99906" y="1529237"/>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kumimoji="0" lang="zh-CN" altLang="en-US"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本阶段任务：</a:t>
            </a:r>
            <a:endParaRPr kumimoji="0" lang="en-US" altLang="zh-CN"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smtClean="0">
                <a:solidFill>
                  <a:srgbClr val="000000"/>
                </a:solidFill>
                <a:latin typeface="Arial"/>
                <a:ea typeface="微软雅黑"/>
                <a:cs typeface="+mj-cs"/>
              </a:rPr>
              <a:t>1.1</a:t>
            </a:r>
            <a:r>
              <a:rPr lang="zh-CN" altLang="en-US" sz="3200" dirty="0">
                <a:solidFill>
                  <a:srgbClr val="000000"/>
                </a:solidFill>
                <a:latin typeface="Arial"/>
                <a:ea typeface="微软雅黑"/>
                <a:cs typeface="+mj-cs"/>
              </a:rPr>
              <a:t>列出问题和</a:t>
            </a:r>
            <a:r>
              <a:rPr lang="zh-CN" altLang="en-US" sz="3200" dirty="0" smtClean="0">
                <a:solidFill>
                  <a:srgbClr val="000000"/>
                </a:solidFill>
                <a:latin typeface="Arial"/>
                <a:ea typeface="微软雅黑"/>
                <a:cs typeface="+mj-cs"/>
              </a:rPr>
              <a:t>机会</a:t>
            </a:r>
            <a:endParaRPr lang="en-US" altLang="zh-CN" sz="3200" dirty="0" smtClean="0">
              <a:solidFill>
                <a:srgbClr val="000000"/>
              </a:solidFill>
              <a:latin typeface="Arial"/>
              <a:ea typeface="微软雅黑"/>
              <a:cs typeface="+mj-cs"/>
            </a:endParaRPr>
          </a:p>
          <a:p>
            <a:pPr marL="0" indent="0">
              <a:lnSpc>
                <a:spcPct val="150000"/>
              </a:lnSpc>
              <a:buNone/>
            </a:pPr>
            <a:r>
              <a:rPr lang="en-US" altLang="zh-CN" sz="3200" dirty="0" smtClean="0">
                <a:solidFill>
                  <a:srgbClr val="000000"/>
                </a:solidFill>
                <a:latin typeface="Arial"/>
                <a:ea typeface="微软雅黑"/>
                <a:cs typeface="+mj-cs"/>
              </a:rPr>
              <a:t>1.2 </a:t>
            </a:r>
            <a:r>
              <a:rPr lang="zh-CN" altLang="en-US" sz="3200" dirty="0" smtClean="0">
                <a:solidFill>
                  <a:srgbClr val="000000"/>
                </a:solidFill>
                <a:latin typeface="Arial"/>
                <a:ea typeface="微软雅黑"/>
                <a:cs typeface="+mj-cs"/>
              </a:rPr>
              <a:t>协商项目的初步范围</a:t>
            </a:r>
            <a:endParaRPr lang="en-US" altLang="zh-CN" sz="3200" dirty="0" smtClean="0">
              <a:solidFill>
                <a:srgbClr val="000000"/>
              </a:solidFill>
              <a:latin typeface="Arial"/>
              <a:ea typeface="微软雅黑"/>
              <a:cs typeface="+mj-cs"/>
            </a:endParaRPr>
          </a:p>
          <a:p>
            <a:pPr marL="0" indent="0">
              <a:lnSpc>
                <a:spcPct val="150000"/>
              </a:lnSpc>
              <a:buNone/>
            </a:pPr>
            <a:r>
              <a:rPr lang="en-US" altLang="zh-CN" sz="3200" dirty="0" smtClean="0">
                <a:solidFill>
                  <a:srgbClr val="000000"/>
                </a:solidFill>
                <a:latin typeface="Arial"/>
                <a:ea typeface="微软雅黑"/>
                <a:cs typeface="+mj-cs"/>
              </a:rPr>
              <a:t>1.3 </a:t>
            </a:r>
            <a:r>
              <a:rPr lang="zh-CN" altLang="en-US" sz="3200" dirty="0">
                <a:solidFill>
                  <a:srgbClr val="000000"/>
                </a:solidFill>
                <a:latin typeface="Arial"/>
                <a:ea typeface="微软雅黑"/>
                <a:cs typeface="+mj-cs"/>
              </a:rPr>
              <a:t>评估项目价值</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1.4 </a:t>
            </a:r>
            <a:r>
              <a:rPr lang="zh-CN" altLang="en-US" sz="3200" dirty="0">
                <a:solidFill>
                  <a:srgbClr val="000000"/>
                </a:solidFill>
                <a:latin typeface="Arial"/>
                <a:ea typeface="微软雅黑"/>
                <a:cs typeface="+mj-cs"/>
              </a:rPr>
              <a:t>计划项目进度表和预算</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1.5 </a:t>
            </a:r>
            <a:r>
              <a:rPr lang="zh-CN" altLang="en-US" sz="3200" dirty="0">
                <a:solidFill>
                  <a:srgbClr val="000000"/>
                </a:solidFill>
                <a:latin typeface="Arial"/>
                <a:ea typeface="微软雅黑"/>
                <a:cs typeface="+mj-cs"/>
              </a:rPr>
              <a:t>沟通项目计划（与利益相关者）</a:t>
            </a:r>
            <a:endParaRPr lang="en-US" altLang="zh-CN" sz="32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The Scope Definition Phase</a:t>
            </a: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 </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86289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Decagon 58">
            <a:extLst>
              <a:ext uri="{FF2B5EF4-FFF2-40B4-BE49-F238E27FC236}">
                <a16:creationId xmlns:a16="http://schemas.microsoft.com/office/drawing/2014/main" id="{91E719F7-8CA2-447E-9E23-2B3099A674BA}"/>
              </a:ext>
            </a:extLst>
          </p:cNvPr>
          <p:cNvSpPr/>
          <p:nvPr/>
        </p:nvSpPr>
        <p:spPr>
          <a:xfrm>
            <a:off x="36452" y="1156264"/>
            <a:ext cx="1828800" cy="1828800"/>
          </a:xfrm>
          <a:prstGeom prst="decagon">
            <a:avLst/>
          </a:prstGeom>
          <a:solidFill>
            <a:srgbClr val="F0943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P</a:t>
            </a:r>
            <a:endParaRPr kumimoji="0" lang="en-IN" sz="9600" b="1" i="0" u="none" strike="noStrike" kern="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60" name="Decagon 59">
            <a:extLst>
              <a:ext uri="{FF2B5EF4-FFF2-40B4-BE49-F238E27FC236}">
                <a16:creationId xmlns:a16="http://schemas.microsoft.com/office/drawing/2014/main" id="{A5099017-B36C-437F-811D-A024204C993A}"/>
              </a:ext>
            </a:extLst>
          </p:cNvPr>
          <p:cNvSpPr/>
          <p:nvPr/>
        </p:nvSpPr>
        <p:spPr>
          <a:xfrm>
            <a:off x="119580"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Single Corner Rounded 60">
            <a:extLst>
              <a:ext uri="{FF2B5EF4-FFF2-40B4-BE49-F238E27FC236}">
                <a16:creationId xmlns:a16="http://schemas.microsoft.com/office/drawing/2014/main" id="{8434066C-A663-4E9C-9090-5D19100E2519}"/>
              </a:ext>
            </a:extLst>
          </p:cNvPr>
          <p:cNvSpPr/>
          <p:nvPr/>
        </p:nvSpPr>
        <p:spPr>
          <a:xfrm>
            <a:off x="78016" y="3244837"/>
            <a:ext cx="1745673" cy="3071813"/>
          </a:xfrm>
          <a:prstGeom prst="round1Rect">
            <a:avLst/>
          </a:prstGeom>
          <a:solidFill>
            <a:srgbClr val="F0943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Decagon 61">
            <a:extLst>
              <a:ext uri="{FF2B5EF4-FFF2-40B4-BE49-F238E27FC236}">
                <a16:creationId xmlns:a16="http://schemas.microsoft.com/office/drawing/2014/main" id="{A7223A10-3D48-4CD2-B419-1457D04944D8}"/>
              </a:ext>
            </a:extLst>
          </p:cNvPr>
          <p:cNvSpPr/>
          <p:nvPr/>
        </p:nvSpPr>
        <p:spPr>
          <a:xfrm>
            <a:off x="2078052" y="1156264"/>
            <a:ext cx="1828800" cy="1828800"/>
          </a:xfrm>
          <a:prstGeom prst="decagon">
            <a:avLst/>
          </a:prstGeom>
          <a:solidFill>
            <a:srgbClr val="16A7C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I</a:t>
            </a:r>
          </a:p>
        </p:txBody>
      </p:sp>
      <p:sp>
        <p:nvSpPr>
          <p:cNvPr id="63" name="Decagon 62">
            <a:extLst>
              <a:ext uri="{FF2B5EF4-FFF2-40B4-BE49-F238E27FC236}">
                <a16:creationId xmlns:a16="http://schemas.microsoft.com/office/drawing/2014/main" id="{8C37B4FC-AF95-4229-898A-761FF6C10883}"/>
              </a:ext>
            </a:extLst>
          </p:cNvPr>
          <p:cNvSpPr/>
          <p:nvPr/>
        </p:nvSpPr>
        <p:spPr>
          <a:xfrm>
            <a:off x="2161180"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Single Corner Rounded 63">
            <a:extLst>
              <a:ext uri="{FF2B5EF4-FFF2-40B4-BE49-F238E27FC236}">
                <a16:creationId xmlns:a16="http://schemas.microsoft.com/office/drawing/2014/main" id="{DF5C00C7-BE31-4A64-831D-25F31D2687CD}"/>
              </a:ext>
            </a:extLst>
          </p:cNvPr>
          <p:cNvSpPr/>
          <p:nvPr/>
        </p:nvSpPr>
        <p:spPr>
          <a:xfrm>
            <a:off x="2119616" y="3244837"/>
            <a:ext cx="1745673" cy="3071813"/>
          </a:xfrm>
          <a:prstGeom prst="round1Rect">
            <a:avLst/>
          </a:prstGeom>
          <a:solidFill>
            <a:srgbClr val="16A7C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Decagon 64">
            <a:extLst>
              <a:ext uri="{FF2B5EF4-FFF2-40B4-BE49-F238E27FC236}">
                <a16:creationId xmlns:a16="http://schemas.microsoft.com/office/drawing/2014/main" id="{B405D703-8617-4D84-8E9E-C1A5493B22AD}"/>
              </a:ext>
            </a:extLst>
          </p:cNvPr>
          <p:cNvSpPr/>
          <p:nvPr/>
        </p:nvSpPr>
        <p:spPr>
          <a:xfrm>
            <a:off x="4149000" y="1156264"/>
            <a:ext cx="1828800" cy="1828800"/>
          </a:xfrm>
          <a:prstGeom prst="decagon">
            <a:avLst/>
          </a:prstGeom>
          <a:solidFill>
            <a:srgbClr val="C72C2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E</a:t>
            </a:r>
          </a:p>
        </p:txBody>
      </p:sp>
      <p:sp>
        <p:nvSpPr>
          <p:cNvPr id="66" name="Decagon 65">
            <a:extLst>
              <a:ext uri="{FF2B5EF4-FFF2-40B4-BE49-F238E27FC236}">
                <a16:creationId xmlns:a16="http://schemas.microsoft.com/office/drawing/2014/main" id="{4D0FE4F2-3283-452C-8260-9E21849A6C62}"/>
              </a:ext>
            </a:extLst>
          </p:cNvPr>
          <p:cNvSpPr/>
          <p:nvPr/>
        </p:nvSpPr>
        <p:spPr>
          <a:xfrm>
            <a:off x="4232128"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Single Corner Rounded 66">
            <a:extLst>
              <a:ext uri="{FF2B5EF4-FFF2-40B4-BE49-F238E27FC236}">
                <a16:creationId xmlns:a16="http://schemas.microsoft.com/office/drawing/2014/main" id="{0413574F-6D6A-46B7-BE40-62D8B0A83808}"/>
              </a:ext>
            </a:extLst>
          </p:cNvPr>
          <p:cNvSpPr/>
          <p:nvPr/>
        </p:nvSpPr>
        <p:spPr>
          <a:xfrm>
            <a:off x="4190564" y="3244837"/>
            <a:ext cx="1745673" cy="3071813"/>
          </a:xfrm>
          <a:prstGeom prst="round1Rect">
            <a:avLst/>
          </a:prstGeom>
          <a:solidFill>
            <a:srgbClr val="C72C2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Decagon 67">
            <a:extLst>
              <a:ext uri="{FF2B5EF4-FFF2-40B4-BE49-F238E27FC236}">
                <a16:creationId xmlns:a16="http://schemas.microsoft.com/office/drawing/2014/main" id="{90FBD9E4-5CF3-4648-9893-34FF65A138AD}"/>
              </a:ext>
            </a:extLst>
          </p:cNvPr>
          <p:cNvSpPr/>
          <p:nvPr/>
        </p:nvSpPr>
        <p:spPr>
          <a:xfrm>
            <a:off x="6219948" y="1156264"/>
            <a:ext cx="1828800" cy="1828800"/>
          </a:xfrm>
          <a:prstGeom prst="decagon">
            <a:avLst/>
          </a:prstGeom>
          <a:solidFill>
            <a:srgbClr val="8CBE0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C</a:t>
            </a:r>
          </a:p>
        </p:txBody>
      </p:sp>
      <p:sp>
        <p:nvSpPr>
          <p:cNvPr id="69" name="Decagon 68">
            <a:extLst>
              <a:ext uri="{FF2B5EF4-FFF2-40B4-BE49-F238E27FC236}">
                <a16:creationId xmlns:a16="http://schemas.microsoft.com/office/drawing/2014/main" id="{EF4099D5-76C7-4031-BE2F-875CFCE6525E}"/>
              </a:ext>
            </a:extLst>
          </p:cNvPr>
          <p:cNvSpPr/>
          <p:nvPr/>
        </p:nvSpPr>
        <p:spPr>
          <a:xfrm>
            <a:off x="6303076"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Single Corner Rounded 69">
            <a:extLst>
              <a:ext uri="{FF2B5EF4-FFF2-40B4-BE49-F238E27FC236}">
                <a16:creationId xmlns:a16="http://schemas.microsoft.com/office/drawing/2014/main" id="{681A17A7-765B-4A73-8CD7-64602AD1377B}"/>
              </a:ext>
            </a:extLst>
          </p:cNvPr>
          <p:cNvSpPr/>
          <p:nvPr/>
        </p:nvSpPr>
        <p:spPr>
          <a:xfrm>
            <a:off x="6261512" y="3244837"/>
            <a:ext cx="1745673" cy="3071813"/>
          </a:xfrm>
          <a:prstGeom prst="round1Rect">
            <a:avLst/>
          </a:prstGeom>
          <a:solidFill>
            <a:srgbClr val="8CBE0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Decagon 70">
            <a:extLst>
              <a:ext uri="{FF2B5EF4-FFF2-40B4-BE49-F238E27FC236}">
                <a16:creationId xmlns:a16="http://schemas.microsoft.com/office/drawing/2014/main" id="{78D5E1FF-1A42-4B1B-B545-B3D878635451}"/>
              </a:ext>
            </a:extLst>
          </p:cNvPr>
          <p:cNvSpPr/>
          <p:nvPr/>
        </p:nvSpPr>
        <p:spPr>
          <a:xfrm>
            <a:off x="8298687" y="1156264"/>
            <a:ext cx="1828800" cy="1828800"/>
          </a:xfrm>
          <a:prstGeom prst="decagon">
            <a:avLst/>
          </a:prstGeom>
          <a:solidFill>
            <a:srgbClr val="352E7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E</a:t>
            </a:r>
          </a:p>
        </p:txBody>
      </p:sp>
      <p:sp>
        <p:nvSpPr>
          <p:cNvPr id="72" name="Decagon 71">
            <a:extLst>
              <a:ext uri="{FF2B5EF4-FFF2-40B4-BE49-F238E27FC236}">
                <a16:creationId xmlns:a16="http://schemas.microsoft.com/office/drawing/2014/main" id="{5F6CE7E2-1C8B-409C-B164-AA1E4AA1A6FC}"/>
              </a:ext>
            </a:extLst>
          </p:cNvPr>
          <p:cNvSpPr/>
          <p:nvPr/>
        </p:nvSpPr>
        <p:spPr>
          <a:xfrm>
            <a:off x="8381815"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Single Corner Rounded 72">
            <a:extLst>
              <a:ext uri="{FF2B5EF4-FFF2-40B4-BE49-F238E27FC236}">
                <a16:creationId xmlns:a16="http://schemas.microsoft.com/office/drawing/2014/main" id="{16993DF5-0272-436E-93D1-5A500B591ED3}"/>
              </a:ext>
            </a:extLst>
          </p:cNvPr>
          <p:cNvSpPr/>
          <p:nvPr/>
        </p:nvSpPr>
        <p:spPr>
          <a:xfrm>
            <a:off x="8340251" y="3244837"/>
            <a:ext cx="1745673" cy="3071813"/>
          </a:xfrm>
          <a:prstGeom prst="round1Rect">
            <a:avLst/>
          </a:prstGeom>
          <a:solidFill>
            <a:srgbClr val="352E7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FAC8F142-05F2-431B-B541-6D2A72A03948}"/>
              </a:ext>
            </a:extLst>
          </p:cNvPr>
          <p:cNvGrpSpPr/>
          <p:nvPr/>
        </p:nvGrpSpPr>
        <p:grpSpPr>
          <a:xfrm>
            <a:off x="63827" y="4494260"/>
            <a:ext cx="1869879" cy="1015809"/>
            <a:chOff x="1296689" y="3584150"/>
            <a:chExt cx="2262554" cy="1015809"/>
          </a:xfrm>
        </p:grpSpPr>
        <p:sp>
          <p:nvSpPr>
            <p:cNvPr id="75" name="Google Shape;1094;p45">
              <a:extLst>
                <a:ext uri="{FF2B5EF4-FFF2-40B4-BE49-F238E27FC236}">
                  <a16:creationId xmlns:a16="http://schemas.microsoft.com/office/drawing/2014/main" id="{99B7F80C-8B79-444D-A463-A516A62A80AD}"/>
                </a:ext>
              </a:extLst>
            </p:cNvPr>
            <p:cNvSpPr txBox="1"/>
            <p:nvPr/>
          </p:nvSpPr>
          <p:spPr>
            <a:xfrm>
              <a:off x="1556475"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性能</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P</a:t>
              </a:r>
              <a:r>
                <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erformance</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76" name="TextBox 75">
              <a:extLst>
                <a:ext uri="{FF2B5EF4-FFF2-40B4-BE49-F238E27FC236}">
                  <a16:creationId xmlns:a16="http://schemas.microsoft.com/office/drawing/2014/main" id="{7CF73882-75DA-421B-8559-9B2A78C16B4A}"/>
                </a:ext>
              </a:extLst>
            </p:cNvPr>
            <p:cNvSpPr txBox="1"/>
            <p:nvPr/>
          </p:nvSpPr>
          <p:spPr>
            <a:xfrm>
              <a:off x="1296689" y="4230627"/>
              <a:ext cx="22625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性能</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的需要</a:t>
              </a:r>
            </a:p>
          </p:txBody>
        </p:sp>
      </p:grpSp>
      <p:pic>
        <p:nvPicPr>
          <p:cNvPr id="89" name="Picture 2" descr="Money Bag Icon – Free Download, PNG and Vector">
            <a:extLst>
              <a:ext uri="{FF2B5EF4-FFF2-40B4-BE49-F238E27FC236}">
                <a16:creationId xmlns:a16="http://schemas.microsoft.com/office/drawing/2014/main" id="{DED8B85D-6BD4-4F64-BEC7-5CE1F6C5DC5B}"/>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2511" y="3711881"/>
            <a:ext cx="581777" cy="58177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Opportunity - Free arrows icons">
            <a:extLst>
              <a:ext uri="{FF2B5EF4-FFF2-40B4-BE49-F238E27FC236}">
                <a16:creationId xmlns:a16="http://schemas.microsoft.com/office/drawing/2014/main" id="{DA495F96-9094-4CC6-A7CA-7D5F2EE6CB09}"/>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20244" y="3754792"/>
            <a:ext cx="599095" cy="59909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Free Icon | Gear">
            <a:extLst>
              <a:ext uri="{FF2B5EF4-FFF2-40B4-BE49-F238E27FC236}">
                <a16:creationId xmlns:a16="http://schemas.microsoft.com/office/drawing/2014/main" id="{DEFD2C08-5CC3-4158-8294-0D7CE2485E26}"/>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83077" y="3798538"/>
            <a:ext cx="495120" cy="495120"/>
          </a:xfrm>
          <a:prstGeom prst="rect">
            <a:avLst/>
          </a:prstGeom>
          <a:noFill/>
          <a:extLst>
            <a:ext uri="{909E8E84-426E-40DD-AFC4-6F175D3DCCD1}">
              <a14:hiddenFill xmlns:a14="http://schemas.microsoft.com/office/drawing/2010/main">
                <a:solidFill>
                  <a:srgbClr val="FFFFFF"/>
                </a:solidFill>
              </a14:hiddenFill>
            </a:ext>
          </a:extLst>
        </p:spPr>
      </p:pic>
      <p:sp>
        <p:nvSpPr>
          <p:cNvPr id="94" name="Decagon 93">
            <a:extLst>
              <a:ext uri="{FF2B5EF4-FFF2-40B4-BE49-F238E27FC236}">
                <a16:creationId xmlns:a16="http://schemas.microsoft.com/office/drawing/2014/main" id="{46ACA8F8-F358-4B74-AAC1-4E0CD2A3DE66}"/>
              </a:ext>
            </a:extLst>
          </p:cNvPr>
          <p:cNvSpPr/>
          <p:nvPr/>
        </p:nvSpPr>
        <p:spPr>
          <a:xfrm>
            <a:off x="10361898" y="1156264"/>
            <a:ext cx="1828800" cy="1828800"/>
          </a:xfrm>
          <a:prstGeom prst="decagon">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1" i="0" u="none" strike="noStrike" kern="0" cap="none" spc="0" normalizeH="0" baseline="0" noProof="0" dirty="0">
                <a:ln>
                  <a:noFill/>
                </a:ln>
                <a:solidFill>
                  <a:prstClr val="white"/>
                </a:solidFill>
                <a:effectLst/>
                <a:uLnTx/>
                <a:uFillTx/>
                <a:latin typeface="Georgia" panose="02040502050405020303" pitchFamily="18" charset="0"/>
                <a:ea typeface="+mn-ea"/>
                <a:cs typeface="+mn-cs"/>
              </a:rPr>
              <a:t>S</a:t>
            </a:r>
          </a:p>
        </p:txBody>
      </p:sp>
      <p:sp>
        <p:nvSpPr>
          <p:cNvPr id="95" name="Decagon 94">
            <a:extLst>
              <a:ext uri="{FF2B5EF4-FFF2-40B4-BE49-F238E27FC236}">
                <a16:creationId xmlns:a16="http://schemas.microsoft.com/office/drawing/2014/main" id="{A4D88695-1067-4011-9049-8F858552B296}"/>
              </a:ext>
            </a:extLst>
          </p:cNvPr>
          <p:cNvSpPr/>
          <p:nvPr/>
        </p:nvSpPr>
        <p:spPr>
          <a:xfrm>
            <a:off x="10445026" y="1239392"/>
            <a:ext cx="1662545" cy="1662545"/>
          </a:xfrm>
          <a:prstGeom prst="decagon">
            <a:avLst/>
          </a:prstGeom>
          <a:noFill/>
          <a:ln w="381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Single Corner Rounded 95">
            <a:extLst>
              <a:ext uri="{FF2B5EF4-FFF2-40B4-BE49-F238E27FC236}">
                <a16:creationId xmlns:a16="http://schemas.microsoft.com/office/drawing/2014/main" id="{255121C0-867D-40EA-8BE6-3F391FB8A871}"/>
              </a:ext>
            </a:extLst>
          </p:cNvPr>
          <p:cNvSpPr/>
          <p:nvPr/>
        </p:nvSpPr>
        <p:spPr>
          <a:xfrm>
            <a:off x="10403462" y="3244837"/>
            <a:ext cx="1745673" cy="3071813"/>
          </a:xfrm>
          <a:prstGeom prst="round1Rect">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0" name="Picture 99">
            <a:extLst>
              <a:ext uri="{FF2B5EF4-FFF2-40B4-BE49-F238E27FC236}">
                <a16:creationId xmlns:a16="http://schemas.microsoft.com/office/drawing/2014/main" id="{B371D9B9-B5B6-4332-932F-AD0EB0B54DC7}"/>
              </a:ext>
            </a:extLst>
          </p:cNvPr>
          <p:cNvPicPr>
            <a:picLocks noChangeAspect="1"/>
          </p:cNvPicPr>
          <p:nvPr/>
        </p:nvPicPr>
        <p:blipFill>
          <a:blip r:embed="rId9" cstate="hq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937514" y="3734794"/>
            <a:ext cx="639090" cy="639090"/>
          </a:xfrm>
          <a:prstGeom prst="rect">
            <a:avLst/>
          </a:prstGeom>
        </p:spPr>
      </p:pic>
      <p:pic>
        <p:nvPicPr>
          <p:cNvPr id="101" name="Picture 8" descr="Flash Icon - Free Icons">
            <a:extLst>
              <a:ext uri="{FF2B5EF4-FFF2-40B4-BE49-F238E27FC236}">
                <a16:creationId xmlns:a16="http://schemas.microsoft.com/office/drawing/2014/main" id="{F35FA8AD-C5BC-445B-8983-6933B9F8BCA1}"/>
              </a:ext>
            </a:extLst>
          </p:cNvPr>
          <p:cNvPicPr>
            <a:picLocks noChangeAspect="1" noChangeArrowheads="1"/>
          </p:cNvPicPr>
          <p:nvPr/>
        </p:nvPicPr>
        <p:blipFill>
          <a:blip r:embed="rId11" cstate="hq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21400" y="3754792"/>
            <a:ext cx="544632" cy="54463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Shape&#10;&#10;Description automatically generated with low confidence">
            <a:extLst>
              <a:ext uri="{FF2B5EF4-FFF2-40B4-BE49-F238E27FC236}">
                <a16:creationId xmlns:a16="http://schemas.microsoft.com/office/drawing/2014/main" id="{DE7D2038-416F-4183-B3E4-7C82FCAF2CB0}"/>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6499"/>
                    </a14:imgEffect>
                    <a14:imgEffect>
                      <a14:saturation sat="37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839259" y="3686708"/>
            <a:ext cx="707349" cy="707349"/>
          </a:xfrm>
          <a:prstGeom prst="rect">
            <a:avLst/>
          </a:prstGeom>
        </p:spPr>
      </p:pic>
      <p:grpSp>
        <p:nvGrpSpPr>
          <p:cNvPr id="104" name="Group 103">
            <a:extLst>
              <a:ext uri="{FF2B5EF4-FFF2-40B4-BE49-F238E27FC236}">
                <a16:creationId xmlns:a16="http://schemas.microsoft.com/office/drawing/2014/main" id="{4DD345D8-E3BD-4A00-8B5A-1E347E592C8D}"/>
              </a:ext>
            </a:extLst>
          </p:cNvPr>
          <p:cNvGrpSpPr/>
          <p:nvPr/>
        </p:nvGrpSpPr>
        <p:grpSpPr>
          <a:xfrm>
            <a:off x="2111261" y="4498924"/>
            <a:ext cx="1869879" cy="1288144"/>
            <a:chOff x="1304518" y="3588814"/>
            <a:chExt cx="2262553" cy="1288144"/>
          </a:xfrm>
        </p:grpSpPr>
        <p:sp>
          <p:nvSpPr>
            <p:cNvPr id="105" name="Google Shape;1094;p45">
              <a:extLst>
                <a:ext uri="{FF2B5EF4-FFF2-40B4-BE49-F238E27FC236}">
                  <a16:creationId xmlns:a16="http://schemas.microsoft.com/office/drawing/2014/main" id="{C230F6F8-DFB2-43EA-B00F-78D0F475BEFF}"/>
                </a:ext>
              </a:extLst>
            </p:cNvPr>
            <p:cNvSpPr txBox="1"/>
            <p:nvPr/>
          </p:nvSpPr>
          <p:spPr>
            <a:xfrm>
              <a:off x="1556475" y="3588814"/>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信息</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I</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nformation</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06" name="TextBox 105">
              <a:extLst>
                <a:ext uri="{FF2B5EF4-FFF2-40B4-BE49-F238E27FC236}">
                  <a16:creationId xmlns:a16="http://schemas.microsoft.com/office/drawing/2014/main" id="{2B9033A0-5D8C-4607-A617-ADFC6E199257}"/>
                </a:ext>
              </a:extLst>
            </p:cNvPr>
            <p:cNvSpPr txBox="1"/>
            <p:nvPr/>
          </p:nvSpPr>
          <p:spPr>
            <a:xfrm>
              <a:off x="1304518" y="4230627"/>
              <a:ext cx="22625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信息</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和数据的需要</a:t>
              </a:r>
            </a:p>
          </p:txBody>
        </p:sp>
      </p:grpSp>
      <p:grpSp>
        <p:nvGrpSpPr>
          <p:cNvPr id="107" name="Group 106">
            <a:extLst>
              <a:ext uri="{FF2B5EF4-FFF2-40B4-BE49-F238E27FC236}">
                <a16:creationId xmlns:a16="http://schemas.microsoft.com/office/drawing/2014/main" id="{7BBC41F0-E7FC-47ED-AF56-3FC6C9097C00}"/>
              </a:ext>
            </a:extLst>
          </p:cNvPr>
          <p:cNvGrpSpPr/>
          <p:nvPr/>
        </p:nvGrpSpPr>
        <p:grpSpPr>
          <a:xfrm>
            <a:off x="4147163" y="4494260"/>
            <a:ext cx="1869879" cy="1569807"/>
            <a:chOff x="1330499" y="3584150"/>
            <a:chExt cx="2262554" cy="1569807"/>
          </a:xfrm>
        </p:grpSpPr>
        <p:sp>
          <p:nvSpPr>
            <p:cNvPr id="108" name="Google Shape;1094;p45">
              <a:extLst>
                <a:ext uri="{FF2B5EF4-FFF2-40B4-BE49-F238E27FC236}">
                  <a16:creationId xmlns:a16="http://schemas.microsoft.com/office/drawing/2014/main" id="{EAEBCE13-50E2-45E5-80D2-D5CEE1550D59}"/>
                </a:ext>
              </a:extLst>
            </p:cNvPr>
            <p:cNvSpPr txBox="1"/>
            <p:nvPr/>
          </p:nvSpPr>
          <p:spPr>
            <a:xfrm>
              <a:off x="157449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经济</a:t>
              </a:r>
              <a:endParaRPr kumimoji="0" 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conomics</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09" name="TextBox 108">
              <a:extLst>
                <a:ext uri="{FF2B5EF4-FFF2-40B4-BE49-F238E27FC236}">
                  <a16:creationId xmlns:a16="http://schemas.microsoft.com/office/drawing/2014/main" id="{C83D5AEF-7395-4EC6-93E0-AC049A861E43}"/>
                </a:ext>
              </a:extLst>
            </p:cNvPr>
            <p:cNvSpPr txBox="1"/>
            <p:nvPr/>
          </p:nvSpPr>
          <p:spPr>
            <a:xfrm>
              <a:off x="1330499" y="4230627"/>
              <a:ext cx="22625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经济</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、控制成本或增加收益的需要</a:t>
              </a:r>
            </a:p>
          </p:txBody>
        </p:sp>
      </p:grpSp>
      <p:grpSp>
        <p:nvGrpSpPr>
          <p:cNvPr id="110" name="Group 109">
            <a:extLst>
              <a:ext uri="{FF2B5EF4-FFF2-40B4-BE49-F238E27FC236}">
                <a16:creationId xmlns:a16="http://schemas.microsoft.com/office/drawing/2014/main" id="{64DA56D2-C39A-4F40-8306-B7666806CE9C}"/>
              </a:ext>
            </a:extLst>
          </p:cNvPr>
          <p:cNvGrpSpPr/>
          <p:nvPr/>
        </p:nvGrpSpPr>
        <p:grpSpPr>
          <a:xfrm>
            <a:off x="6234176" y="4494260"/>
            <a:ext cx="1869879" cy="1292808"/>
            <a:chOff x="1296689" y="3584150"/>
            <a:chExt cx="2262554" cy="1292808"/>
          </a:xfrm>
        </p:grpSpPr>
        <p:sp>
          <p:nvSpPr>
            <p:cNvPr id="111" name="Google Shape;1094;p45">
              <a:extLst>
                <a:ext uri="{FF2B5EF4-FFF2-40B4-BE49-F238E27FC236}">
                  <a16:creationId xmlns:a16="http://schemas.microsoft.com/office/drawing/2014/main" id="{C05365D4-B9F8-4994-A862-7C8F4DEE8A9F}"/>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控制</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C</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ontrol</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2" name="TextBox 111">
              <a:extLst>
                <a:ext uri="{FF2B5EF4-FFF2-40B4-BE49-F238E27FC236}">
                  <a16:creationId xmlns:a16="http://schemas.microsoft.com/office/drawing/2014/main" id="{A86069C9-909C-4C8F-A676-5E65C636AB90}"/>
                </a:ext>
              </a:extLst>
            </p:cNvPr>
            <p:cNvSpPr txBox="1"/>
            <p:nvPr/>
          </p:nvSpPr>
          <p:spPr>
            <a:xfrm>
              <a:off x="1296689" y="4230627"/>
              <a:ext cx="22625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控制</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或安全的需要</a:t>
              </a:r>
            </a:p>
          </p:txBody>
        </p:sp>
      </p:grpSp>
      <p:grpSp>
        <p:nvGrpSpPr>
          <p:cNvPr id="113" name="Group 112">
            <a:extLst>
              <a:ext uri="{FF2B5EF4-FFF2-40B4-BE49-F238E27FC236}">
                <a16:creationId xmlns:a16="http://schemas.microsoft.com/office/drawing/2014/main" id="{28823B11-37F6-4593-B81B-090AF077704F}"/>
              </a:ext>
            </a:extLst>
          </p:cNvPr>
          <p:cNvGrpSpPr/>
          <p:nvPr/>
        </p:nvGrpSpPr>
        <p:grpSpPr>
          <a:xfrm>
            <a:off x="8321189" y="4494260"/>
            <a:ext cx="1869879" cy="1292807"/>
            <a:chOff x="1347959" y="3584150"/>
            <a:chExt cx="2262554" cy="1292807"/>
          </a:xfrm>
        </p:grpSpPr>
        <p:sp>
          <p:nvSpPr>
            <p:cNvPr id="114" name="Google Shape;1094;p45">
              <a:extLst>
                <a:ext uri="{FF2B5EF4-FFF2-40B4-BE49-F238E27FC236}">
                  <a16:creationId xmlns:a16="http://schemas.microsoft.com/office/drawing/2014/main" id="{1D58FB22-919A-418A-84E3-6C2AB1821F09}"/>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效率</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fficiency</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5" name="TextBox 114">
              <a:extLst>
                <a:ext uri="{FF2B5EF4-FFF2-40B4-BE49-F238E27FC236}">
                  <a16:creationId xmlns:a16="http://schemas.microsoft.com/office/drawing/2014/main" id="{3844F5F5-1C9C-49A5-A1CE-5A0C67C96863}"/>
                </a:ext>
              </a:extLst>
            </p:cNvPr>
            <p:cNvSpPr txBox="1"/>
            <p:nvPr/>
          </p:nvSpPr>
          <p:spPr>
            <a:xfrm>
              <a:off x="1347959" y="4230626"/>
              <a:ext cx="22625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改进人与过程的</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效率</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的需要</a:t>
              </a:r>
            </a:p>
          </p:txBody>
        </p:sp>
      </p:grpSp>
      <p:grpSp>
        <p:nvGrpSpPr>
          <p:cNvPr id="116" name="Group 115">
            <a:extLst>
              <a:ext uri="{FF2B5EF4-FFF2-40B4-BE49-F238E27FC236}">
                <a16:creationId xmlns:a16="http://schemas.microsoft.com/office/drawing/2014/main" id="{B744091F-5A89-420F-9A7A-015CBEC46D38}"/>
              </a:ext>
            </a:extLst>
          </p:cNvPr>
          <p:cNvGrpSpPr/>
          <p:nvPr/>
        </p:nvGrpSpPr>
        <p:grpSpPr>
          <a:xfrm>
            <a:off x="10403462" y="4494260"/>
            <a:ext cx="1869879" cy="1846805"/>
            <a:chOff x="1347959" y="3584150"/>
            <a:chExt cx="2262554" cy="1846805"/>
          </a:xfrm>
        </p:grpSpPr>
        <p:sp>
          <p:nvSpPr>
            <p:cNvPr id="117" name="Google Shape;1094;p45">
              <a:extLst>
                <a:ext uri="{FF2B5EF4-FFF2-40B4-BE49-F238E27FC236}">
                  <a16:creationId xmlns:a16="http://schemas.microsoft.com/office/drawing/2014/main" id="{4A89A2EE-5946-4581-9B63-92EB9F92EEE9}"/>
                </a:ext>
              </a:extLst>
            </p:cNvPr>
            <p:cNvSpPr txBox="1"/>
            <p:nvPr/>
          </p:nvSpPr>
          <p:spPr>
            <a:xfrm>
              <a:off x="1580602" y="3584150"/>
              <a:ext cx="1694726" cy="33488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服务</a:t>
              </a:r>
              <a:endPar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sng"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S</a:t>
              </a:r>
              <a:r>
                <a:rPr kumimoji="0" lang="en-US" altLang="zh-CN" sz="1400" b="1" i="0" u="none" strike="noStrike" kern="1200" cap="none" spc="0" normalizeH="0" baseline="0" noProof="0" dirty="0">
                  <a:ln>
                    <a:noFill/>
                  </a:ln>
                  <a:solidFill>
                    <a:prstClr val="white"/>
                  </a:solidFill>
                  <a:effectLst/>
                  <a:uLnTx/>
                  <a:uFillTx/>
                  <a:latin typeface="Georgia" panose="02040502050405020303" pitchFamily="18" charset="0"/>
                  <a:ea typeface="Fira Sans Extra Condensed SemiBold"/>
                  <a:cs typeface="Fira Sans Extra Condensed SemiBold"/>
                  <a:sym typeface="Fira Sans Extra Condensed SemiBold"/>
                </a:rPr>
                <a:t>ervice</a:t>
              </a:r>
              <a:endParaRPr kumimoji="0" lang="en-US" sz="1400" b="1" i="0" u="none" strike="noStrike" kern="1200" cap="none" spc="0" normalizeH="0" baseline="0" noProof="0" dirty="0">
                <a:ln>
                  <a:noFill/>
                </a:ln>
                <a:solidFill>
                  <a:prstClr val="white"/>
                </a:solidFill>
                <a:effectLst/>
                <a:uLnTx/>
                <a:uFillTx/>
                <a:latin typeface="Georgia Pro Cond" panose="02040506050405020303" pitchFamily="18" charset="0"/>
                <a:ea typeface="Fira Sans Extra Condensed SemiBold"/>
                <a:cs typeface="Fira Sans Extra Condensed SemiBold"/>
                <a:sym typeface="Fira Sans Extra Condensed SemiBold"/>
              </a:endParaRPr>
            </a:p>
          </p:txBody>
        </p:sp>
        <p:sp>
          <p:nvSpPr>
            <p:cNvPr id="118" name="TextBox 117">
              <a:extLst>
                <a:ext uri="{FF2B5EF4-FFF2-40B4-BE49-F238E27FC236}">
                  <a16:creationId xmlns:a16="http://schemas.microsoft.com/office/drawing/2014/main" id="{F7FC7417-55CD-4387-A623-D4732B2ABF7F}"/>
                </a:ext>
              </a:extLst>
            </p:cNvPr>
            <p:cNvSpPr txBox="1"/>
            <p:nvPr/>
          </p:nvSpPr>
          <p:spPr>
            <a:xfrm>
              <a:off x="1347959" y="4230626"/>
              <a:ext cx="22625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改进对客户、供应商、合作伙伴、雇员等的</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rPr>
                <a:t>服务</a:t>
              </a:r>
              <a:r>
                <a:rPr kumimoji="0" lang="zh-CN" altLang="en-US" sz="18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华文仿宋" panose="02010600040101010101" pitchFamily="2" charset="-122"/>
                  <a:ea typeface="华文仿宋" panose="02010600040101010101" pitchFamily="2" charset="-122"/>
                  <a:cs typeface="+mn-cs"/>
                </a:rPr>
                <a:t>需要</a:t>
              </a:r>
            </a:p>
          </p:txBody>
        </p:sp>
      </p:grpSp>
    </p:spTree>
    <p:extLst>
      <p:ext uri="{BB962C8B-B14F-4D97-AF65-F5344CB8AC3E}">
        <p14:creationId xmlns:p14="http://schemas.microsoft.com/office/powerpoint/2010/main" val="11892261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a:latin typeface="Bahnschrift SemiBold Condensed" panose="020B0502040204020203" pitchFamily="34" charset="0"/>
              </a:rPr>
              <a:t>问题分析阶段</a:t>
            </a:r>
            <a:endParaRPr lang="en-US" altLang="zh-CN" sz="6600" b="1" dirty="0">
              <a:latin typeface="Bahnschrift SemiBold Condensed" panose="020B0502040204020203" pitchFamily="34" charset="0"/>
            </a:endParaRPr>
          </a:p>
          <a:p>
            <a:pPr algn="ctr"/>
            <a:r>
              <a:rPr lang="en-US" altLang="zh-CN" sz="6600" b="1" dirty="0">
                <a:latin typeface="Bahnschrift SemiBold Condensed" panose="020B0502040204020203" pitchFamily="34" charset="0"/>
              </a:rPr>
              <a:t>Fully Understand a Business Problem</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3308551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时</a:t>
            </a:r>
            <a:r>
              <a:rPr lang="zh-CN" altLang="en-US" sz="3600" dirty="0">
                <a:latin typeface="微软雅黑" panose="020B0503020204020204" pitchFamily="34" charset="-122"/>
                <a:ea typeface="微软雅黑" panose="020B0503020204020204" pitchFamily="34" charset="-122"/>
              </a:rPr>
              <a:t>标网状图</a:t>
            </a:r>
            <a:r>
              <a:rPr lang="zh-CN" altLang="en-US" sz="3600" dirty="0" smtClean="0">
                <a:latin typeface="微软雅黑" panose="020B0503020204020204" pitchFamily="34" charset="-122"/>
                <a:ea typeface="微软雅黑" panose="020B0503020204020204" pitchFamily="34" charset="-122"/>
              </a:rPr>
              <a:t>（</a:t>
            </a:r>
            <a:r>
              <a:rPr lang="en-US" altLang="zh-CN" sz="3600" dirty="0" smtClean="0">
                <a:latin typeface="微软雅黑" panose="020B0503020204020204" pitchFamily="34" charset="-122"/>
                <a:ea typeface="微软雅黑" panose="020B0503020204020204" pitchFamily="34" charset="-122"/>
              </a:rPr>
              <a:t>Time </a:t>
            </a:r>
            <a:r>
              <a:rPr lang="en-US" altLang="zh-CN" sz="3600" dirty="0">
                <a:latin typeface="微软雅黑" panose="020B0503020204020204" pitchFamily="34" charset="-122"/>
                <a:ea typeface="微软雅黑" panose="020B0503020204020204" pitchFamily="34" charset="-122"/>
              </a:rPr>
              <a:t>Scalar </a:t>
            </a:r>
            <a:r>
              <a:rPr lang="en-US" altLang="zh-CN" sz="3600" dirty="0" smtClean="0">
                <a:latin typeface="微软雅黑" panose="020B0503020204020204" pitchFamily="34" charset="-122"/>
                <a:ea typeface="微软雅黑" panose="020B0503020204020204" pitchFamily="34" charset="-122"/>
              </a:rPr>
              <a:t>Network</a:t>
            </a:r>
            <a:r>
              <a:rPr lang="zh-CN" altLang="en-US" sz="3600" dirty="0">
                <a:latin typeface="微软雅黑" panose="020B0503020204020204" pitchFamily="34" charset="-122"/>
                <a:ea typeface="微软雅黑" panose="020B0503020204020204" pitchFamily="34" charset="-122"/>
              </a:rPr>
              <a:t>）</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345589" y="1205673"/>
            <a:ext cx="11731392"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为克服甘特图的缺点，</a:t>
            </a:r>
            <a:r>
              <a:rPr lang="zh-CN" altLang="en-US" sz="2400" b="1" dirty="0" smtClean="0">
                <a:latin typeface="微软雅黑" panose="020B0503020204020204" pitchFamily="34" charset="-122"/>
                <a:ea typeface="微软雅黑" panose="020B0503020204020204" pitchFamily="34" charset="-122"/>
              </a:rPr>
              <a:t>将甘特图</a:t>
            </a:r>
            <a:r>
              <a:rPr lang="zh-CN" altLang="en-US" sz="2400" b="1" dirty="0">
                <a:latin typeface="微软雅黑" panose="020B0503020204020204" pitchFamily="34" charset="-122"/>
                <a:ea typeface="微软雅黑" panose="020B0503020204020204" pitchFamily="34" charset="-122"/>
              </a:rPr>
              <a:t>做了一些修改，</a:t>
            </a:r>
            <a:r>
              <a:rPr lang="zh-CN" altLang="en-US" sz="2400" b="1" dirty="0" smtClean="0">
                <a:latin typeface="微软雅黑" panose="020B0503020204020204" pitchFamily="34" charset="-122"/>
                <a:ea typeface="微软雅黑" panose="020B0503020204020204" pitchFamily="34" charset="-122"/>
              </a:rPr>
              <a:t>形成</a:t>
            </a:r>
            <a:r>
              <a:rPr lang="zh-CN" altLang="en-US" sz="2400" b="1" dirty="0">
                <a:latin typeface="微软雅黑" panose="020B0503020204020204" pitchFamily="34" charset="-122"/>
                <a:ea typeface="微软雅黑" panose="020B0503020204020204" pitchFamily="34" charset="-122"/>
              </a:rPr>
              <a:t>了时标网状</a:t>
            </a:r>
            <a:r>
              <a:rPr lang="zh-CN" altLang="en-US" sz="2400" b="1" dirty="0" smtClean="0">
                <a:latin typeface="微软雅黑" panose="020B0503020204020204" pitchFamily="34" charset="-122"/>
                <a:ea typeface="微软雅黑" panose="020B0503020204020204" pitchFamily="34" charset="-122"/>
              </a:rPr>
              <a:t>图</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图中的任务以有向线段</a:t>
            </a:r>
            <a:r>
              <a:rPr lang="zh-CN" altLang="en-US" sz="2400" b="1" dirty="0" smtClean="0">
                <a:latin typeface="微软雅黑" panose="020B0503020204020204" pitchFamily="34" charset="-122"/>
                <a:ea typeface="微软雅黑" panose="020B0503020204020204" pitchFamily="34" charset="-122"/>
              </a:rPr>
              <a:t>表示</a:t>
            </a:r>
            <a:r>
              <a:rPr lang="zh-CN" altLang="en-US" sz="2400" b="1" dirty="0">
                <a:latin typeface="微软雅黑" panose="020B0503020204020204" pitchFamily="34" charset="-122"/>
                <a:ea typeface="微软雅黑" panose="020B0503020204020204" pitchFamily="34" charset="-122"/>
              </a:rPr>
              <a:t>，其指向点表示任务</a:t>
            </a:r>
            <a:r>
              <a:rPr lang="zh-CN" altLang="en-US" sz="2400" b="1" dirty="0" smtClean="0">
                <a:latin typeface="微软雅黑" panose="020B0503020204020204" pitchFamily="34" charset="-122"/>
                <a:ea typeface="微软雅黑" panose="020B0503020204020204" pitchFamily="34" charset="-122"/>
              </a:rPr>
              <a:t>间的</a:t>
            </a:r>
            <a:r>
              <a:rPr lang="zh-CN" altLang="en-US" sz="2400" b="1" dirty="0">
                <a:latin typeface="微软雅黑" panose="020B0503020204020204" pitchFamily="34" charset="-122"/>
                <a:ea typeface="微软雅黑" panose="020B0503020204020204" pitchFamily="34" charset="-122"/>
              </a:rPr>
              <a:t>衔接点，并且都给予</a:t>
            </a:r>
            <a:r>
              <a:rPr lang="zh-CN" altLang="en-US" sz="2400" b="1" dirty="0" smtClean="0">
                <a:latin typeface="微软雅黑" panose="020B0503020204020204" pitchFamily="34" charset="-122"/>
                <a:ea typeface="微软雅黑" panose="020B0503020204020204" pitchFamily="34" charset="-122"/>
              </a:rPr>
              <a:t>编号</a:t>
            </a:r>
            <a:r>
              <a:rPr lang="zh-CN" altLang="en-US" sz="2400" b="1" dirty="0">
                <a:latin typeface="微软雅黑" panose="020B0503020204020204" pitchFamily="34" charset="-122"/>
                <a:ea typeface="微软雅黑" panose="020B0503020204020204" pitchFamily="34" charset="-122"/>
              </a:rPr>
              <a:t>，可以显示出各子</a:t>
            </a:r>
            <a:r>
              <a:rPr lang="zh-CN" altLang="en-US" sz="2400" b="1" dirty="0" smtClean="0">
                <a:latin typeface="微软雅黑" panose="020B0503020204020204" pitchFamily="34" charset="-122"/>
                <a:ea typeface="微软雅黑" panose="020B0503020204020204" pitchFamily="34" charset="-122"/>
              </a:rPr>
              <a:t>任务间</a:t>
            </a:r>
            <a:r>
              <a:rPr lang="zh-CN" altLang="en-US" sz="2400" b="1" dirty="0">
                <a:latin typeface="微软雅黑" panose="020B0503020204020204" pitchFamily="34" charset="-122"/>
                <a:ea typeface="微软雅黑" panose="020B0503020204020204" pitchFamily="34" charset="-122"/>
              </a:rPr>
              <a:t>的依赖关系。它显示</a:t>
            </a:r>
            <a:r>
              <a:rPr lang="zh-CN" altLang="en-US" sz="2400" b="1" dirty="0" smtClean="0">
                <a:latin typeface="微软雅黑" panose="020B0503020204020204" pitchFamily="34" charset="-122"/>
                <a:ea typeface="微软雅黑" panose="020B0503020204020204" pitchFamily="34" charset="-122"/>
              </a:rPr>
              <a:t>出比甘特图</a:t>
            </a:r>
            <a:r>
              <a:rPr lang="zh-CN" altLang="en-US" sz="2400" b="1" dirty="0">
                <a:latin typeface="微软雅黑" panose="020B0503020204020204" pitchFamily="34" charset="-122"/>
                <a:ea typeface="微软雅黑" panose="020B0503020204020204" pitchFamily="34" charset="-122"/>
              </a:rPr>
              <a:t>具有</a:t>
            </a:r>
            <a:r>
              <a:rPr lang="zh-CN" altLang="en-US" sz="2400" b="1" dirty="0" smtClean="0">
                <a:latin typeface="微软雅黑" panose="020B0503020204020204" pitchFamily="34" charset="-122"/>
                <a:ea typeface="微软雅黑" panose="020B0503020204020204" pitchFamily="34" charset="-122"/>
              </a:rPr>
              <a:t>优越性</a:t>
            </a:r>
            <a:endParaRPr lang="zh-CN" altLang="en-US" sz="2400" b="1" dirty="0">
              <a:latin typeface="微软雅黑" panose="020B0503020204020204" pitchFamily="34" charset="-122"/>
              <a:ea typeface="微软雅黑" panose="020B0503020204020204" pitchFamily="34" charset="-122"/>
            </a:endParaRPr>
          </a:p>
        </p:txBody>
      </p:sp>
      <p:pic>
        <p:nvPicPr>
          <p:cNvPr id="6" name="Picture 6" descr="1409"/>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92623" y="3130460"/>
            <a:ext cx="4392612"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140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98631" y="3226565"/>
            <a:ext cx="5286433" cy="278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69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CB0CBA-CFEC-4F52-95AF-FBA68FFABE27}"/>
              </a:ext>
            </a:extLst>
          </p:cNvPr>
          <p:cNvSpPr txBox="1"/>
          <p:nvPr/>
        </p:nvSpPr>
        <p:spPr>
          <a:xfrm>
            <a:off x="5211740" y="252483"/>
            <a:ext cx="5092320" cy="1323439"/>
          </a:xfrm>
          <a:prstGeom prst="rect">
            <a:avLst/>
          </a:prstGeom>
          <a:noFill/>
        </p:spPr>
        <p:txBody>
          <a:bodyPr wrap="square">
            <a:spAutoFit/>
          </a:bodyPr>
          <a:lstStyle/>
          <a:p>
            <a:r>
              <a:rPr lang="zh-CN" altLang="en-US" sz="4000" b="1" dirty="0">
                <a:latin typeface="Bahnschrift SemiBold Condensed" panose="020B0502040204020203" pitchFamily="34" charset="0"/>
                <a:cs typeface="Times New Roman" panose="02020603050405020304" pitchFamily="18" charset="0"/>
              </a:rPr>
              <a:t>表面需求</a:t>
            </a:r>
            <a:endParaRPr lang="en-US" altLang="zh-CN" sz="4000" b="1" dirty="0">
              <a:latin typeface="Bahnschrift SemiBold Condensed" panose="020B0502040204020203" pitchFamily="34" charset="0"/>
              <a:cs typeface="Times New Roman" panose="02020603050405020304" pitchFamily="18" charset="0"/>
            </a:endParaRPr>
          </a:p>
          <a:p>
            <a:r>
              <a:rPr lang="en-US" altLang="zh-CN" sz="4000" dirty="0">
                <a:latin typeface="Bahnschrift SemiBold Condensed" panose="020B0502040204020203" pitchFamily="34" charset="0"/>
                <a:cs typeface="Times New Roman" panose="02020603050405020304" pitchFamily="18" charset="0"/>
              </a:rPr>
              <a:t>Surface-level Questions</a:t>
            </a:r>
          </a:p>
        </p:txBody>
      </p:sp>
      <p:sp>
        <p:nvSpPr>
          <p:cNvPr id="7" name="TextBox 6">
            <a:extLst>
              <a:ext uri="{FF2B5EF4-FFF2-40B4-BE49-F238E27FC236}">
                <a16:creationId xmlns:a16="http://schemas.microsoft.com/office/drawing/2014/main" id="{C0B5F0AA-E45D-4AA1-A4E2-71FE9D832671}"/>
              </a:ext>
            </a:extLst>
          </p:cNvPr>
          <p:cNvSpPr txBox="1"/>
          <p:nvPr/>
        </p:nvSpPr>
        <p:spPr>
          <a:xfrm>
            <a:off x="4945607" y="3167109"/>
            <a:ext cx="5092320" cy="1323439"/>
          </a:xfrm>
          <a:prstGeom prst="rect">
            <a:avLst/>
          </a:prstGeom>
          <a:noFill/>
        </p:spPr>
        <p:txBody>
          <a:bodyPr wrap="square">
            <a:spAutoFit/>
          </a:bodyPr>
          <a:lstStyle/>
          <a:p>
            <a:pPr algn="ctr"/>
            <a:r>
              <a:rPr lang="zh-CN" altLang="en-US" sz="4000" b="1" dirty="0">
                <a:solidFill>
                  <a:schemeClr val="bg1"/>
                </a:solidFill>
                <a:latin typeface="Bahnschrift SemiBold Condensed" panose="020B0502040204020203" pitchFamily="34" charset="0"/>
                <a:cs typeface="Times New Roman" panose="02020603050405020304" pitchFamily="18" charset="0"/>
              </a:rPr>
              <a:t>后端业务逻辑</a:t>
            </a:r>
            <a:endParaRPr lang="en-US" altLang="zh-CN" sz="4000" b="1" dirty="0">
              <a:solidFill>
                <a:schemeClr val="bg1"/>
              </a:solidFill>
              <a:latin typeface="Bahnschrift SemiBold Condensed" panose="020B0502040204020203" pitchFamily="34" charset="0"/>
              <a:cs typeface="Times New Roman" panose="02020603050405020304" pitchFamily="18" charset="0"/>
            </a:endParaRPr>
          </a:p>
          <a:p>
            <a:pPr algn="ctr"/>
            <a:r>
              <a:rPr lang="en-US" altLang="zh-CN" sz="4000" dirty="0">
                <a:solidFill>
                  <a:schemeClr val="bg1"/>
                </a:solidFill>
                <a:latin typeface="Bahnschrift SemiBold Condensed" panose="020B0502040204020203" pitchFamily="34" charset="0"/>
                <a:cs typeface="Times New Roman" panose="02020603050405020304" pitchFamily="18" charset="0"/>
              </a:rPr>
              <a:t>Backend logic</a:t>
            </a:r>
          </a:p>
        </p:txBody>
      </p:sp>
    </p:spTree>
    <p:extLst>
      <p:ext uri="{BB962C8B-B14F-4D97-AF65-F5344CB8AC3E}">
        <p14:creationId xmlns:p14="http://schemas.microsoft.com/office/powerpoint/2010/main" val="207676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3488D1B-7097-4275-B5E2-F340994756AE}"/>
              </a:ext>
            </a:extLst>
          </p:cNvPr>
          <p:cNvSpPr/>
          <p:nvPr/>
        </p:nvSpPr>
        <p:spPr>
          <a:xfrm>
            <a:off x="8243248" y="5762285"/>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不确定因素有哪些？</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there any uncertainties?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2" name="Rectangle: Rounded Corners 21">
            <a:extLst>
              <a:ext uri="{FF2B5EF4-FFF2-40B4-BE49-F238E27FC236}">
                <a16:creationId xmlns:a16="http://schemas.microsoft.com/office/drawing/2014/main" id="{E57E97B2-F711-4D7A-9294-E25399423094}"/>
              </a:ext>
            </a:extLst>
          </p:cNvPr>
          <p:cNvSpPr/>
          <p:nvPr/>
        </p:nvSpPr>
        <p:spPr>
          <a:xfrm>
            <a:off x="8243248" y="4730870"/>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是否有靠谱的解决方案？</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there any similar solutions?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9" name="Rectangle: Rounded Corners 18">
            <a:extLst>
              <a:ext uri="{FF2B5EF4-FFF2-40B4-BE49-F238E27FC236}">
                <a16:creationId xmlns:a16="http://schemas.microsoft.com/office/drawing/2014/main" id="{9DBB3717-EE3A-48D6-BE19-46F644B503DC}"/>
              </a:ext>
            </a:extLst>
          </p:cNvPr>
          <p:cNvSpPr/>
          <p:nvPr/>
        </p:nvSpPr>
        <p:spPr>
          <a:xfrm>
            <a:off x="8243248" y="3697778"/>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需求价值定位？</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Is it valuable in this domain?</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1" name="Rectangle: Rounded Corners 20">
            <a:extLst>
              <a:ext uri="{FF2B5EF4-FFF2-40B4-BE49-F238E27FC236}">
                <a16:creationId xmlns:a16="http://schemas.microsoft.com/office/drawing/2014/main" id="{B81F4E6D-DC4F-4FD0-947F-F444C5E4E267}"/>
              </a:ext>
            </a:extLst>
          </p:cNvPr>
          <p:cNvSpPr/>
          <p:nvPr/>
        </p:nvSpPr>
        <p:spPr>
          <a:xfrm>
            <a:off x="8243248" y="2664686"/>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你对现有问题域的理解？</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this domain works?</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20" name="Rectangle: Rounded Corners 19">
            <a:extLst>
              <a:ext uri="{FF2B5EF4-FFF2-40B4-BE49-F238E27FC236}">
                <a16:creationId xmlns:a16="http://schemas.microsoft.com/office/drawing/2014/main" id="{9CD912E1-6997-4450-811B-41CD5DDC4B36}"/>
              </a:ext>
            </a:extLst>
          </p:cNvPr>
          <p:cNvSpPr/>
          <p:nvPr/>
        </p:nvSpPr>
        <p:spPr>
          <a:xfrm>
            <a:off x="8243248" y="1631594"/>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属于什么问题域？</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What is the </a:t>
            </a:r>
            <a:r>
              <a:rPr lang="en-US" altLang="zh-CN" sz="2000" b="1" dirty="0">
                <a:ln w="0"/>
                <a:solidFill>
                  <a:srgbClr val="FF0000"/>
                </a:solidFill>
                <a:effectLst>
                  <a:outerShdw blurRad="38100" dist="25400" dir="5400000" algn="ctr" rotWithShape="0">
                    <a:srgbClr val="6E747A">
                      <a:alpha val="43000"/>
                    </a:srgbClr>
                  </a:outerShdw>
                </a:effectLst>
              </a:rPr>
              <a:t>problem domain</a:t>
            </a:r>
            <a:r>
              <a:rPr lang="en-US" altLang="zh-CN" sz="2000" b="1" dirty="0">
                <a:ln w="0"/>
                <a:solidFill>
                  <a:schemeClr val="tx1"/>
                </a:solidFill>
                <a:effectLst>
                  <a:outerShdw blurRad="38100" dist="25400" dir="5400000" algn="ctr" rotWithShape="0">
                    <a:srgbClr val="6E747A">
                      <a:alpha val="43000"/>
                    </a:srgbClr>
                  </a:outerShdw>
                </a:effectLst>
              </a:rPr>
              <a:t>?</a:t>
            </a:r>
            <a:endParaRPr lang="zh-CN" altLang="en-US" sz="2000" b="1" dirty="0">
              <a:ln w="0"/>
              <a:solidFill>
                <a:schemeClr val="tx1"/>
              </a:solidFill>
              <a:effectLst>
                <a:outerShdw blurRad="38100" dist="25400" dir="5400000" algn="ctr" rotWithShape="0">
                  <a:srgbClr val="6E747A">
                    <a:alpha val="43000"/>
                  </a:srgbClr>
                </a:outerShdw>
              </a:effectLst>
            </a:endParaRPr>
          </a:p>
        </p:txBody>
      </p:sp>
      <p:pic>
        <p:nvPicPr>
          <p:cNvPr id="13" name="Picture 12" descr="Diagram&#10;&#10;Description automatically generated with low confidence">
            <a:extLst>
              <a:ext uri="{FF2B5EF4-FFF2-40B4-BE49-F238E27FC236}">
                <a16:creationId xmlns:a16="http://schemas.microsoft.com/office/drawing/2014/main" id="{A1D44F70-3585-4537-B8E2-E1176BF448A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85" t="49868" r="-571" b="5345"/>
          <a:stretch/>
        </p:blipFill>
        <p:spPr>
          <a:xfrm>
            <a:off x="4087504" y="3219800"/>
            <a:ext cx="3916908" cy="1795751"/>
          </a:xfrm>
          <a:prstGeom prst="rect">
            <a:avLst/>
          </a:prstGeom>
        </p:spPr>
      </p:pic>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158712" y="405575"/>
            <a:ext cx="9135414" cy="923924"/>
          </a:xfrm>
          <a:prstGeom prst="rect">
            <a:avLst/>
          </a:prstGeom>
          <a:effectLst>
            <a:glow>
              <a:schemeClr val="accent1">
                <a:alpha val="40000"/>
              </a:schemeClr>
            </a:glow>
            <a:outerShdw blurRad="63500" sx="1000" sy="1000" algn="ctr" rotWithShape="0">
              <a:prstClr val="black"/>
            </a:outerShdw>
            <a:reflection stA="45000" endPos="0" dist="50800" dir="5400000" sy="-100000" algn="bl" rotWithShape="0"/>
          </a:effectLst>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问题分析阶段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solidFill>
                  <a:srgbClr val="000000"/>
                </a:solidFill>
                <a:latin typeface="Arial"/>
                <a:ea typeface="微软雅黑"/>
              </a:rPr>
              <a:t>Fully Understand the Problem</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CB0D0637-7F6F-4081-B071-4976D58E5852}"/>
              </a:ext>
            </a:extLst>
          </p:cNvPr>
          <p:cNvPicPr>
            <a:picLocks noChangeAspect="1"/>
          </p:cNvPicPr>
          <p:nvPr/>
        </p:nvPicPr>
        <p:blipFill rotWithShape="1">
          <a:blip r:embed="rId4">
            <a:extLst>
              <a:ext uri="{28A0092B-C50C-407E-A947-70E740481C1C}">
                <a14:useLocalDpi xmlns:a14="http://schemas.microsoft.com/office/drawing/2010/main" val="0"/>
              </a:ext>
            </a:extLst>
          </a:blip>
          <a:srcRect t="18663" b="21038"/>
          <a:stretch/>
        </p:blipFill>
        <p:spPr>
          <a:xfrm>
            <a:off x="158712" y="1794681"/>
            <a:ext cx="7276722" cy="4387755"/>
          </a:xfrm>
          <a:prstGeom prst="rect">
            <a:avLst/>
          </a:prstGeom>
        </p:spPr>
      </p:pic>
      <p:sp>
        <p:nvSpPr>
          <p:cNvPr id="5" name="Rectangle: Rounded Corners 4">
            <a:extLst>
              <a:ext uri="{FF2B5EF4-FFF2-40B4-BE49-F238E27FC236}">
                <a16:creationId xmlns:a16="http://schemas.microsoft.com/office/drawing/2014/main" id="{7D9DCABA-6925-4F20-A4A9-599D980B0779}"/>
              </a:ext>
            </a:extLst>
          </p:cNvPr>
          <p:cNvSpPr/>
          <p:nvPr/>
        </p:nvSpPr>
        <p:spPr>
          <a:xfrm>
            <a:off x="8243248" y="3697778"/>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解决难度？</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difficult to solve it?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8" name="Rectangle: Rounded Corners 7">
            <a:extLst>
              <a:ext uri="{FF2B5EF4-FFF2-40B4-BE49-F238E27FC236}">
                <a16:creationId xmlns:a16="http://schemas.microsoft.com/office/drawing/2014/main" id="{0B6E1154-90C4-4B75-9FDE-55EDB9B94DDC}"/>
              </a:ext>
            </a:extLst>
          </p:cNvPr>
          <p:cNvSpPr/>
          <p:nvPr/>
        </p:nvSpPr>
        <p:spPr>
          <a:xfrm>
            <a:off x="8243248" y="1631594"/>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问题的来源？</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Who did raise the </a:t>
            </a:r>
            <a:r>
              <a:rPr lang="en-US" altLang="zh-CN" sz="2000" b="1" dirty="0">
                <a:ln w="0"/>
                <a:solidFill>
                  <a:srgbClr val="FF0000"/>
                </a:solidFill>
                <a:effectLst>
                  <a:outerShdw blurRad="38100" dist="25400" dir="5400000" algn="ctr" rotWithShape="0">
                    <a:srgbClr val="6E747A">
                      <a:alpha val="43000"/>
                    </a:srgbClr>
                  </a:outerShdw>
                </a:effectLst>
              </a:rPr>
              <a:t>problem</a:t>
            </a:r>
            <a:r>
              <a:rPr lang="en-US" altLang="zh-CN" sz="2000" b="1" dirty="0">
                <a:ln w="0"/>
                <a:solidFill>
                  <a:schemeClr val="tx1"/>
                </a:solidFill>
                <a:effectLst>
                  <a:outerShdw blurRad="38100" dist="25400" dir="5400000" algn="ctr" rotWithShape="0">
                    <a:srgbClr val="6E747A">
                      <a:alpha val="43000"/>
                    </a:srgbClr>
                  </a:outerShdw>
                </a:effectLst>
              </a:rPr>
              <a: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9" name="Rectangle: Rounded Corners 8">
            <a:extLst>
              <a:ext uri="{FF2B5EF4-FFF2-40B4-BE49-F238E27FC236}">
                <a16:creationId xmlns:a16="http://schemas.microsoft.com/office/drawing/2014/main" id="{51020957-38DB-4A6D-8591-AFD438E69D8A}"/>
              </a:ext>
            </a:extLst>
          </p:cNvPr>
          <p:cNvSpPr/>
          <p:nvPr/>
        </p:nvSpPr>
        <p:spPr>
          <a:xfrm>
            <a:off x="8243248" y="2664686"/>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问题产生的原因？</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Why did he/she raise it?</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0" name="Rectangle: Rounded Corners 9">
            <a:extLst>
              <a:ext uri="{FF2B5EF4-FFF2-40B4-BE49-F238E27FC236}">
                <a16:creationId xmlns:a16="http://schemas.microsoft.com/office/drawing/2014/main" id="{A934157E-1629-478E-A271-4D62A3431BB7}"/>
              </a:ext>
            </a:extLst>
          </p:cNvPr>
          <p:cNvSpPr/>
          <p:nvPr/>
        </p:nvSpPr>
        <p:spPr>
          <a:xfrm>
            <a:off x="8243248" y="4730870"/>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真的值得解决这些问题吗？</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Worth it or not and WHY?</a:t>
            </a:r>
            <a:endParaRPr lang="zh-CN" altLang="en-US" sz="2000" b="1" dirty="0">
              <a:ln w="0"/>
              <a:solidFill>
                <a:schemeClr val="tx1"/>
              </a:solidFill>
              <a:effectLst>
                <a:outerShdw blurRad="38100" dist="25400" dir="5400000" algn="ctr" rotWithShape="0">
                  <a:srgbClr val="6E747A">
                    <a:alpha val="43000"/>
                  </a:srgbClr>
                </a:outerShdw>
              </a:effectLst>
            </a:endParaRPr>
          </a:p>
        </p:txBody>
      </p:sp>
      <p:sp>
        <p:nvSpPr>
          <p:cNvPr id="11" name="Rectangle: Rounded Corners 10">
            <a:extLst>
              <a:ext uri="{FF2B5EF4-FFF2-40B4-BE49-F238E27FC236}">
                <a16:creationId xmlns:a16="http://schemas.microsoft.com/office/drawing/2014/main" id="{8F5EBD94-75D5-470C-9124-4BDA4F336CF4}"/>
              </a:ext>
            </a:extLst>
          </p:cNvPr>
          <p:cNvSpPr/>
          <p:nvPr/>
        </p:nvSpPr>
        <p:spPr>
          <a:xfrm>
            <a:off x="8243248" y="5762285"/>
            <a:ext cx="3637127" cy="874384"/>
          </a:xfrm>
          <a:prstGeom prst="roundRect">
            <a:avLst/>
          </a:prstGeom>
          <a:ln w="38100">
            <a:solidFill>
              <a:srgbClr val="57C9AE"/>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ln w="0"/>
                <a:solidFill>
                  <a:schemeClr val="tx1"/>
                </a:solidFill>
                <a:effectLst>
                  <a:outerShdw blurRad="38100" dist="25400" dir="5400000" algn="ctr" rotWithShape="0">
                    <a:srgbClr val="6E747A">
                      <a:alpha val="43000"/>
                    </a:srgbClr>
                  </a:outerShdw>
                </a:effectLst>
              </a:rPr>
              <a:t>紧急程度？其他限制？</a:t>
            </a:r>
            <a:endParaRPr lang="en-US" altLang="zh-CN" sz="2000" b="1" dirty="0">
              <a:ln w="0"/>
              <a:solidFill>
                <a:schemeClr val="tx1"/>
              </a:solidFill>
              <a:effectLst>
                <a:outerShdw blurRad="38100" dist="25400" dir="5400000" algn="ctr" rotWithShape="0">
                  <a:srgbClr val="6E747A">
                    <a:alpha val="43000"/>
                  </a:srgbClr>
                </a:outerShdw>
              </a:effectLst>
            </a:endParaRPr>
          </a:p>
          <a:p>
            <a:r>
              <a:rPr lang="en-US" altLang="zh-CN" sz="2000" b="1" dirty="0">
                <a:ln w="0"/>
                <a:solidFill>
                  <a:schemeClr val="tx1"/>
                </a:solidFill>
                <a:effectLst>
                  <a:outerShdw blurRad="38100" dist="25400" dir="5400000" algn="ctr" rotWithShape="0">
                    <a:srgbClr val="6E747A">
                      <a:alpha val="43000"/>
                    </a:srgbClr>
                  </a:outerShdw>
                </a:effectLst>
              </a:rPr>
              <a:t>How urgent? Any constraints?</a:t>
            </a:r>
            <a:endParaRPr lang="zh-CN" altLang="en-US" sz="2000" b="1"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371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accel="50000" decel="50000" fill="hold" grpId="1" nodeType="withEffect">
                                  <p:stCondLst>
                                    <p:cond delay="0"/>
                                  </p:stCondLst>
                                  <p:childTnLst>
                                    <p:animMotion origin="layout" path="M -4.16667E-7 -3.7037E-7 L -0.66523 -3.7037E-7 " pathEditMode="relative" rAng="0" ptsTypes="AA">
                                      <p:cBhvr>
                                        <p:cTn id="36" dur="2000" fill="hold"/>
                                        <p:tgtEl>
                                          <p:spTgt spid="8"/>
                                        </p:tgtEl>
                                        <p:attrNameLst>
                                          <p:attrName>ppt_x</p:attrName>
                                          <p:attrName>ppt_y</p:attrName>
                                        </p:attrNameLst>
                                      </p:cBhvr>
                                      <p:rCtr x="-33268" y="0"/>
                                    </p:animMotion>
                                  </p:childTnLst>
                                </p:cTn>
                              </p:par>
                              <p:par>
                                <p:cTn id="37" presetID="42" presetClass="path" presetSubtype="0" accel="50000" decel="50000" fill="hold" grpId="1" nodeType="withEffect">
                                  <p:stCondLst>
                                    <p:cond delay="0"/>
                                  </p:stCondLst>
                                  <p:childTnLst>
                                    <p:animMotion origin="layout" path="M -4.16667E-7 -4.81481E-6 L -0.66458 -4.81481E-6 " pathEditMode="relative" rAng="0" ptsTypes="AA">
                                      <p:cBhvr>
                                        <p:cTn id="38" dur="2000" fill="hold"/>
                                        <p:tgtEl>
                                          <p:spTgt spid="9"/>
                                        </p:tgtEl>
                                        <p:attrNameLst>
                                          <p:attrName>ppt_x</p:attrName>
                                          <p:attrName>ppt_y</p:attrName>
                                        </p:attrNameLst>
                                      </p:cBhvr>
                                      <p:rCtr x="-33229" y="0"/>
                                    </p:animMotion>
                                  </p:childTnLst>
                                </p:cTn>
                              </p:par>
                              <p:par>
                                <p:cTn id="39" presetID="42" presetClass="path" presetSubtype="0" accel="50000" decel="50000" fill="hold" grpId="1" nodeType="withEffect">
                                  <p:stCondLst>
                                    <p:cond delay="0"/>
                                  </p:stCondLst>
                                  <p:childTnLst>
                                    <p:animMotion origin="layout" path="M -4.16667E-7 2.22222E-6 L -0.66406 2.22222E-6 " pathEditMode="relative" rAng="0" ptsTypes="AA">
                                      <p:cBhvr>
                                        <p:cTn id="40" dur="2000" fill="hold"/>
                                        <p:tgtEl>
                                          <p:spTgt spid="5"/>
                                        </p:tgtEl>
                                        <p:attrNameLst>
                                          <p:attrName>ppt_x</p:attrName>
                                          <p:attrName>ppt_y</p:attrName>
                                        </p:attrNameLst>
                                      </p:cBhvr>
                                      <p:rCtr x="-33203" y="0"/>
                                    </p:animMotion>
                                  </p:childTnLst>
                                </p:cTn>
                              </p:par>
                              <p:par>
                                <p:cTn id="41" presetID="42" presetClass="path" presetSubtype="0" accel="50000" decel="50000" fill="hold" grpId="1" nodeType="withEffect">
                                  <p:stCondLst>
                                    <p:cond delay="0"/>
                                  </p:stCondLst>
                                  <p:childTnLst>
                                    <p:animMotion origin="layout" path="M -4.16667E-7 -2.22222E-6 L -0.66289 -2.22222E-6 " pathEditMode="relative" rAng="0" ptsTypes="AA">
                                      <p:cBhvr>
                                        <p:cTn id="42" dur="2000" fill="hold"/>
                                        <p:tgtEl>
                                          <p:spTgt spid="10"/>
                                        </p:tgtEl>
                                        <p:attrNameLst>
                                          <p:attrName>ppt_x</p:attrName>
                                          <p:attrName>ppt_y</p:attrName>
                                        </p:attrNameLst>
                                      </p:cBhvr>
                                      <p:rCtr x="-33151" y="0"/>
                                    </p:animMotion>
                                  </p:childTnLst>
                                </p:cTn>
                              </p:par>
                              <p:par>
                                <p:cTn id="43" presetID="42" presetClass="path" presetSubtype="0" accel="50000" decel="50000" fill="hold" grpId="1" nodeType="withEffect">
                                  <p:stCondLst>
                                    <p:cond delay="0"/>
                                  </p:stCondLst>
                                  <p:childTnLst>
                                    <p:animMotion origin="layout" path="M -4.16667E-7 4.81481E-6 L -0.66185 4.81481E-6 " pathEditMode="relative" rAng="0" ptsTypes="AA">
                                      <p:cBhvr>
                                        <p:cTn id="44" dur="2000" fill="hold"/>
                                        <p:tgtEl>
                                          <p:spTgt spid="11"/>
                                        </p:tgtEl>
                                        <p:attrNameLst>
                                          <p:attrName>ppt_x</p:attrName>
                                          <p:attrName>ppt_y</p:attrName>
                                        </p:attrNameLst>
                                      </p:cBhvr>
                                      <p:rCtr x="-33099"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animBg="1"/>
      <p:bldP spid="19" grpId="0" animBg="1"/>
      <p:bldP spid="21" grpId="0" animBg="1"/>
      <p:bldP spid="20" grpId="0" animBg="1"/>
      <p:bldP spid="5" grpId="0" animBg="1"/>
      <p:bldP spid="5"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ish, ray, accessory, clouds&#10;&#10;Description automatically generated">
            <a:extLst>
              <a:ext uri="{FF2B5EF4-FFF2-40B4-BE49-F238E27FC236}">
                <a16:creationId xmlns:a16="http://schemas.microsoft.com/office/drawing/2014/main" id="{722CA6BF-7142-46BE-86AA-CB1ABA74E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394" y="0"/>
            <a:ext cx="6881882" cy="6881882"/>
          </a:xfrm>
          <a:prstGeom prst="rect">
            <a:avLst/>
          </a:prstGeom>
        </p:spPr>
      </p:pic>
      <p:sp>
        <p:nvSpPr>
          <p:cNvPr id="5" name="TextBox 4">
            <a:extLst>
              <a:ext uri="{FF2B5EF4-FFF2-40B4-BE49-F238E27FC236}">
                <a16:creationId xmlns:a16="http://schemas.microsoft.com/office/drawing/2014/main" id="{1DD1E7A3-F580-4846-A789-FD5B0B1BB8F9}"/>
              </a:ext>
            </a:extLst>
          </p:cNvPr>
          <p:cNvSpPr txBox="1"/>
          <p:nvPr/>
        </p:nvSpPr>
        <p:spPr>
          <a:xfrm>
            <a:off x="177419" y="2569191"/>
            <a:ext cx="7779225" cy="1446550"/>
          </a:xfrm>
          <a:prstGeom prst="rect">
            <a:avLst/>
          </a:prstGeom>
          <a:noFill/>
        </p:spPr>
        <p:txBody>
          <a:bodyPr wrap="square">
            <a:spAutoFit/>
          </a:bodyPr>
          <a:lstStyle/>
          <a:p>
            <a:r>
              <a:rPr lang="zh-CN" altLang="en-US" sz="4400" dirty="0">
                <a:solidFill>
                  <a:schemeClr val="bg1"/>
                </a:solidFill>
                <a:latin typeface="Bahnschrift SemiBold Condensed" panose="020B0502040204020203" pitchFamily="34" charset="0"/>
                <a:cs typeface="Times New Roman" panose="02020603050405020304" pitchFamily="18" charset="0"/>
              </a:rPr>
              <a:t>合理的问题分析思维</a:t>
            </a:r>
            <a:endParaRPr lang="en-US" altLang="zh-CN" sz="4400" dirty="0">
              <a:solidFill>
                <a:schemeClr val="bg1"/>
              </a:solidFill>
              <a:latin typeface="Bahnschrift SemiBold Condensed" panose="020B0502040204020203" pitchFamily="34" charset="0"/>
              <a:cs typeface="Times New Roman" panose="02020603050405020304" pitchFamily="18" charset="0"/>
            </a:endParaRPr>
          </a:p>
          <a:p>
            <a:r>
              <a:rPr lang="en-US" altLang="zh-CN" sz="4400" dirty="0">
                <a:solidFill>
                  <a:schemeClr val="bg1"/>
                </a:solidFill>
                <a:latin typeface="Bahnschrift SemiBold Condensed" panose="020B0502040204020203" pitchFamily="34" charset="0"/>
                <a:cs typeface="Times New Roman" panose="02020603050405020304" pitchFamily="18" charset="0"/>
              </a:rPr>
              <a:t>Am I understanding CORRECTLY?</a:t>
            </a:r>
            <a:endParaRPr lang="zh-CN" altLang="en-US" sz="4400" dirty="0">
              <a:solidFill>
                <a:schemeClr val="bg1"/>
              </a:solidFill>
              <a:latin typeface="Bahnschrift SemiBold Condensed"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25659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6000" b="-6000"/>
          </a:stretch>
        </a:blipFill>
        <a:effectLst/>
      </p:bgPr>
    </p:bg>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61320" y="2030448"/>
            <a:ext cx="7538626" cy="2725770"/>
          </a:xfrm>
          <a:prstGeom prst="rect">
            <a:avLst/>
          </a:prstGeom>
        </p:spPr>
        <p:txBody>
          <a:bodyPr vert="horz" lIns="91440" tIns="45720" rIns="91440" bIns="45720" numCol="2"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Font typeface="Wingdings" panose="05000000000000000000" pitchFamily="2" charset="2"/>
              <a:buChar char="l"/>
            </a:pPr>
            <a:r>
              <a:rPr lang="en-US" altLang="zh-CN" sz="3600" b="1" i="0" u="none" strike="noStrike" baseline="0" dirty="0">
                <a:latin typeface="ArialMT"/>
              </a:rPr>
              <a:t> </a:t>
            </a:r>
            <a:r>
              <a:rPr lang="zh-CN" altLang="en-US" sz="3600" b="1" i="0" u="none" strike="noStrike" baseline="0" dirty="0">
                <a:latin typeface="ArialMT"/>
              </a:rPr>
              <a:t>阅读</a:t>
            </a:r>
            <a:r>
              <a:rPr lang="zh-CN" altLang="en-US" sz="3600" b="1" dirty="0">
                <a:latin typeface="ArialMT"/>
              </a:rPr>
              <a:t>问题</a:t>
            </a:r>
            <a:endParaRPr lang="en-US" altLang="zh-CN" sz="3600" i="0" u="none" strike="noStrike" baseline="0" dirty="0">
              <a:latin typeface="ArialMT"/>
            </a:endParaRPr>
          </a:p>
          <a:p>
            <a:pPr algn="l">
              <a:buFont typeface="Wingdings" panose="05000000000000000000" pitchFamily="2" charset="2"/>
              <a:buChar char="l"/>
            </a:pPr>
            <a:r>
              <a:rPr lang="en-US" altLang="zh-CN" sz="3600" i="0" u="none" strike="noStrike" baseline="0" dirty="0">
                <a:latin typeface="ArialMT"/>
              </a:rPr>
              <a:t> </a:t>
            </a:r>
            <a:r>
              <a:rPr lang="zh-CN" altLang="en-US" sz="3600" b="1" i="0" u="none" strike="noStrike" baseline="0" dirty="0">
                <a:latin typeface="ArialMT"/>
              </a:rPr>
              <a:t>转换问题</a:t>
            </a:r>
            <a:r>
              <a:rPr lang="zh-CN" altLang="en-US" sz="3600" i="0" u="none" strike="noStrike" baseline="0" dirty="0">
                <a:latin typeface="ArialMT"/>
              </a:rPr>
              <a:t> </a:t>
            </a:r>
            <a:endParaRPr lang="en-US" altLang="zh-CN" sz="3600" i="0" u="none" strike="noStrike" baseline="0" dirty="0">
              <a:latin typeface="ArialMT"/>
            </a:endParaRPr>
          </a:p>
          <a:p>
            <a:pPr algn="l">
              <a:buFont typeface="Wingdings" panose="05000000000000000000" pitchFamily="2" charset="2"/>
              <a:buChar char="l"/>
            </a:pPr>
            <a:r>
              <a:rPr lang="en-US" altLang="zh-CN" sz="3600" b="1" dirty="0">
                <a:latin typeface="ArialMT"/>
              </a:rPr>
              <a:t> </a:t>
            </a:r>
            <a:r>
              <a:rPr lang="zh-CN" altLang="en-US" sz="3600" b="1" i="0" u="none" strike="noStrike" baseline="0" dirty="0">
                <a:latin typeface="ArialMT"/>
              </a:rPr>
              <a:t>执行解题策略 </a:t>
            </a:r>
            <a:endParaRPr lang="en-US" altLang="zh-CN" sz="3600" b="1" i="0" u="none" strike="noStrike" baseline="0" dirty="0">
              <a:latin typeface="ArialMT"/>
            </a:endParaRPr>
          </a:p>
          <a:p>
            <a:pPr algn="l">
              <a:buFont typeface="Wingdings" panose="05000000000000000000" pitchFamily="2" charset="2"/>
              <a:buChar char="l"/>
            </a:pPr>
            <a:r>
              <a:rPr lang="zh-CN" altLang="en-US" sz="3600" b="1" i="0" u="none" strike="noStrike" baseline="0" dirty="0">
                <a:latin typeface="ArialMT"/>
              </a:rPr>
              <a:t> 检查结果</a:t>
            </a:r>
            <a:endParaRPr lang="en-US" altLang="zh-CN" sz="3600" i="0" u="none" strike="noStrike" baseline="0" dirty="0">
              <a:latin typeface="ArialMT"/>
            </a:endParaRPr>
          </a:p>
          <a:p>
            <a:pPr algn="l">
              <a:buFont typeface="Wingdings" panose="05000000000000000000" pitchFamily="2" charset="2"/>
              <a:buChar char="l"/>
            </a:pPr>
            <a:r>
              <a:rPr lang="en-US" altLang="zh-CN" sz="3600" i="0" u="none" strike="noStrike" baseline="0" dirty="0">
                <a:latin typeface="ArialMT"/>
              </a:rPr>
              <a:t> </a:t>
            </a:r>
            <a:r>
              <a:rPr lang="zh-CN" altLang="en-US" sz="3600" b="1" i="0" u="none" strike="noStrike" baseline="0" dirty="0">
                <a:latin typeface="ArialMT"/>
              </a:rPr>
              <a:t>提交答案</a:t>
            </a:r>
            <a:endParaRPr lang="en-US" altLang="zh-CN" sz="3600" i="0" u="none" strike="noStrike" baseline="0" dirty="0">
              <a:latin typeface="ArialMT"/>
            </a:endParaRPr>
          </a:p>
          <a:p>
            <a:pPr marL="0" indent="0" algn="l">
              <a:buNone/>
            </a:pPr>
            <a:r>
              <a:rPr lang="en-US" altLang="zh-CN" sz="3600" i="0" u="none" strike="noStrike" baseline="0" dirty="0">
                <a:latin typeface="ArialMT"/>
              </a:rPr>
              <a:t> Problem Reading</a:t>
            </a:r>
          </a:p>
          <a:p>
            <a:pPr marL="0" indent="0">
              <a:buNone/>
            </a:pPr>
            <a:r>
              <a:rPr lang="en-US" altLang="zh-CN" sz="3600" i="0" u="none" strike="noStrike" baseline="0" dirty="0">
                <a:latin typeface="ArialMT"/>
              </a:rPr>
              <a:t> Conception</a:t>
            </a:r>
          </a:p>
          <a:p>
            <a:pPr marL="0" indent="0">
              <a:buNone/>
            </a:pPr>
            <a:r>
              <a:rPr lang="en-US" altLang="zh-CN" sz="3600" i="0" u="none" strike="noStrike" baseline="0" dirty="0">
                <a:latin typeface="ArialMT"/>
              </a:rPr>
              <a:t> Calculation</a:t>
            </a:r>
          </a:p>
          <a:p>
            <a:pPr marL="0" indent="0" algn="l">
              <a:buNone/>
            </a:pPr>
            <a:r>
              <a:rPr lang="en-US" altLang="zh-CN" sz="3600" i="0" u="none" strike="noStrike" baseline="0" dirty="0">
                <a:latin typeface="ArialMT"/>
              </a:rPr>
              <a:t> Result Checking</a:t>
            </a:r>
          </a:p>
          <a:p>
            <a:pPr marL="0" indent="0" algn="l">
              <a:buNone/>
            </a:pPr>
            <a:r>
              <a:rPr lang="en-US" altLang="zh-CN" sz="3600" i="0" u="none" strike="noStrike" baseline="0" dirty="0">
                <a:latin typeface="ArialMT"/>
              </a:rPr>
              <a:t> Answer Writing</a:t>
            </a:r>
            <a:endParaRPr lang="en-US" altLang="zh-CN" sz="3600" dirty="0"/>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effectLst/>
                <a:uLnTx/>
                <a:uFillTx/>
                <a:latin typeface="Arial"/>
                <a:ea typeface="微软雅黑"/>
                <a:cs typeface="+mj-cs"/>
              </a:rPr>
              <a:t>数学问题解题的思维过程</a:t>
            </a:r>
            <a:endParaRPr kumimoji="0" lang="en-US" altLang="zh-CN" sz="3600" b="1" i="0" u="none" strike="noStrike" kern="1200" cap="none" spc="0" normalizeH="0" baseline="0" noProof="0" dirty="0">
              <a:ln>
                <a:noFill/>
              </a:ln>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latin typeface="Arial"/>
                <a:ea typeface="微软雅黑"/>
              </a:rPr>
              <a:t>Steps to Solve Math Word Problems</a:t>
            </a:r>
            <a:endParaRPr lang="en-US" altLang="zh-CN" sz="36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559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8000"/>
            <a:lum/>
          </a:blip>
          <a:srcRect/>
          <a:stretch>
            <a:fillRect t="-9000" b="-9000"/>
          </a:stretch>
        </a:blipFill>
        <a:effectLst/>
      </p:bgPr>
    </p:bg>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941438" y="1508280"/>
            <a:ext cx="11162115" cy="4609188"/>
          </a:xfrm>
          <a:prstGeom prst="rect">
            <a:avLst/>
          </a:prstGeom>
        </p:spPr>
        <p:txBody>
          <a:bodyPr vert="horz" lIns="91440" tIns="45720" rIns="91440" bIns="45720" numCol="1"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spcAft>
                <a:spcPts val="600"/>
              </a:spcAft>
              <a:buFont typeface="Wingdings" panose="05000000000000000000" pitchFamily="2" charset="2"/>
              <a:buChar char="l"/>
            </a:pPr>
            <a:r>
              <a:rPr lang="en-US" altLang="zh-CN" sz="3200" b="1" i="0" u="none" strike="noStrike" baseline="0" dirty="0">
                <a:latin typeface="ArialMT"/>
              </a:rPr>
              <a:t> </a:t>
            </a:r>
            <a:r>
              <a:rPr lang="zh-CN" altLang="en-US" sz="3200" b="1" i="0" u="none" strike="noStrike" baseline="0" dirty="0">
                <a:latin typeface="ArialMT"/>
              </a:rPr>
              <a:t>阅读</a:t>
            </a:r>
            <a:r>
              <a:rPr lang="zh-CN" altLang="en-US" sz="3200" b="1" dirty="0">
                <a:latin typeface="ArialMT"/>
              </a:rPr>
              <a:t>问题 </a:t>
            </a:r>
            <a:r>
              <a:rPr lang="en-US" altLang="zh-CN" sz="3200" b="1" dirty="0">
                <a:latin typeface="ArialMT"/>
              </a:rPr>
              <a:t>-&gt; </a:t>
            </a:r>
            <a:r>
              <a:rPr lang="zh-CN" altLang="en-US" sz="3200" b="1" dirty="0">
                <a:latin typeface="ArialMT"/>
              </a:rPr>
              <a:t>理解问题</a:t>
            </a:r>
            <a:r>
              <a:rPr lang="en-US" altLang="zh-CN" sz="3200" b="1" dirty="0">
                <a:latin typeface="ArialMT"/>
              </a:rPr>
              <a:t> </a:t>
            </a:r>
          </a:p>
          <a:p>
            <a:pPr algn="l">
              <a:spcAft>
                <a:spcPts val="600"/>
              </a:spcAft>
              <a:buFont typeface="Wingdings" panose="05000000000000000000" pitchFamily="2" charset="2"/>
              <a:buChar char="l"/>
            </a:pPr>
            <a:r>
              <a:rPr lang="zh-CN" altLang="en-US" sz="3200" b="1" dirty="0">
                <a:solidFill>
                  <a:srgbClr val="0070C0"/>
                </a:solidFill>
                <a:latin typeface="ArialMT"/>
              </a:rPr>
              <a:t> </a:t>
            </a:r>
            <a:r>
              <a:rPr lang="zh-CN" altLang="en-US" sz="3200" b="1" i="0" u="none" strike="noStrike" baseline="0" dirty="0">
                <a:solidFill>
                  <a:srgbClr val="0070C0"/>
                </a:solidFill>
                <a:latin typeface="ArialMT"/>
              </a:rPr>
              <a:t>将问题拆分成子问题</a:t>
            </a:r>
            <a:r>
              <a:rPr lang="zh-CN" altLang="en-US" sz="3200" b="1" dirty="0">
                <a:solidFill>
                  <a:srgbClr val="0070C0"/>
                </a:solidFill>
                <a:latin typeface="ArialMT"/>
              </a:rPr>
              <a:t>，分而治之</a:t>
            </a:r>
            <a:r>
              <a:rPr lang="zh-CN" altLang="en-US" sz="3200" b="1" i="0" u="none" strike="noStrike" baseline="0" dirty="0">
                <a:solidFill>
                  <a:srgbClr val="0070C0"/>
                </a:solidFill>
                <a:latin typeface="ArialMT"/>
              </a:rPr>
              <a:t> </a:t>
            </a:r>
            <a:r>
              <a:rPr lang="en-US" altLang="zh-CN" sz="2800" b="1" i="0" u="none" strike="noStrike" baseline="0" dirty="0">
                <a:solidFill>
                  <a:srgbClr val="0070C0"/>
                </a:solidFill>
                <a:latin typeface="ArialMT"/>
              </a:rPr>
              <a:t>(divide-and-conquer)</a:t>
            </a:r>
          </a:p>
          <a:p>
            <a:pPr algn="l">
              <a:spcAft>
                <a:spcPts val="600"/>
              </a:spcAft>
              <a:buFont typeface="Wingdings" panose="05000000000000000000" pitchFamily="2" charset="2"/>
              <a:buChar char="l"/>
            </a:pPr>
            <a:r>
              <a:rPr lang="en-US" altLang="zh-CN" sz="3200" b="1" dirty="0">
                <a:solidFill>
                  <a:srgbClr val="0070C0"/>
                </a:solidFill>
                <a:latin typeface="ArialMT"/>
              </a:rPr>
              <a:t> </a:t>
            </a:r>
            <a:r>
              <a:rPr lang="zh-CN" altLang="en-US" sz="3200" b="1" dirty="0">
                <a:solidFill>
                  <a:srgbClr val="0070C0"/>
                </a:solidFill>
                <a:latin typeface="ArialMT"/>
              </a:rPr>
              <a:t>找到关键问题</a:t>
            </a:r>
            <a:endParaRPr lang="en-US" altLang="zh-CN" sz="3200" i="0" u="none" strike="noStrike" baseline="0" dirty="0">
              <a:solidFill>
                <a:srgbClr val="0070C0"/>
              </a:solidFill>
              <a:latin typeface="ArialMT"/>
            </a:endParaRPr>
          </a:p>
          <a:p>
            <a:pPr algn="l">
              <a:spcAft>
                <a:spcPts val="600"/>
              </a:spcAft>
              <a:buFont typeface="Wingdings" panose="05000000000000000000" pitchFamily="2" charset="2"/>
              <a:buChar char="l"/>
            </a:pPr>
            <a:r>
              <a:rPr lang="en-US" altLang="zh-CN" sz="3200" i="0" u="none" strike="noStrike" baseline="0" dirty="0">
                <a:latin typeface="ArialMT"/>
              </a:rPr>
              <a:t> </a:t>
            </a:r>
            <a:r>
              <a:rPr lang="zh-CN" altLang="en-US" sz="3200" b="1" i="0" u="none" strike="noStrike" baseline="0" dirty="0">
                <a:latin typeface="ArialMT"/>
              </a:rPr>
              <a:t>转换问题</a:t>
            </a:r>
            <a:r>
              <a:rPr lang="zh-CN" altLang="en-US" sz="3200" b="1" dirty="0">
                <a:latin typeface="ArialMT"/>
              </a:rPr>
              <a:t> </a:t>
            </a:r>
            <a:r>
              <a:rPr lang="en-US" altLang="zh-CN" sz="3200" b="1" dirty="0">
                <a:latin typeface="ArialMT"/>
              </a:rPr>
              <a:t>-&gt; </a:t>
            </a:r>
            <a:r>
              <a:rPr lang="zh-CN" altLang="en-US" sz="3200" b="1" dirty="0">
                <a:latin typeface="ArialMT"/>
              </a:rPr>
              <a:t>提出解决方案</a:t>
            </a:r>
            <a:endParaRPr lang="en-US" altLang="zh-CN" sz="3200" i="0" u="none" strike="noStrike" baseline="0" dirty="0">
              <a:latin typeface="ArialMT"/>
            </a:endParaRPr>
          </a:p>
          <a:p>
            <a:pPr algn="l">
              <a:spcAft>
                <a:spcPts val="600"/>
              </a:spcAft>
              <a:buFont typeface="Wingdings" panose="05000000000000000000" pitchFamily="2" charset="2"/>
              <a:buChar char="l"/>
            </a:pPr>
            <a:r>
              <a:rPr lang="en-US" altLang="zh-CN" sz="3200" b="1" dirty="0">
                <a:latin typeface="ArialMT"/>
              </a:rPr>
              <a:t> </a:t>
            </a:r>
            <a:r>
              <a:rPr lang="zh-CN" altLang="en-US" sz="3200" b="1" i="0" u="none" strike="noStrike" baseline="0" dirty="0">
                <a:latin typeface="ArialMT"/>
              </a:rPr>
              <a:t>执行解题策略 </a:t>
            </a:r>
            <a:r>
              <a:rPr lang="en-US" altLang="zh-CN" sz="3200" b="1" i="0" u="none" strike="noStrike" baseline="0" dirty="0">
                <a:latin typeface="ArialMT"/>
              </a:rPr>
              <a:t>-&gt; </a:t>
            </a:r>
            <a:r>
              <a:rPr lang="zh-CN" altLang="en-US" sz="3200" b="1" i="0" u="none" strike="noStrike" baseline="0" dirty="0">
                <a:latin typeface="ArialMT"/>
              </a:rPr>
              <a:t> 执行解决方案</a:t>
            </a:r>
            <a:endParaRPr lang="en-US" altLang="zh-CN" sz="3200" b="1" i="0" u="none" strike="noStrike" baseline="0" dirty="0">
              <a:latin typeface="ArialMT"/>
            </a:endParaRPr>
          </a:p>
          <a:p>
            <a:pPr algn="l">
              <a:spcAft>
                <a:spcPts val="600"/>
              </a:spcAft>
              <a:buFont typeface="Wingdings" panose="05000000000000000000" pitchFamily="2" charset="2"/>
              <a:buChar char="l"/>
            </a:pPr>
            <a:r>
              <a:rPr lang="zh-CN" altLang="en-US" sz="3200" b="1" i="0" u="none" strike="noStrike" baseline="0" dirty="0">
                <a:latin typeface="ArialMT"/>
              </a:rPr>
              <a:t> 检查结果 </a:t>
            </a:r>
            <a:r>
              <a:rPr lang="en-US" altLang="zh-CN" sz="3200" b="1" i="0" u="none" strike="noStrike" baseline="0" dirty="0">
                <a:latin typeface="ArialMT"/>
              </a:rPr>
              <a:t>-&gt; </a:t>
            </a:r>
            <a:r>
              <a:rPr lang="zh-CN" altLang="en-US" sz="3200" b="1" i="0" u="none" strike="noStrike" baseline="0" dirty="0">
                <a:latin typeface="ArialMT"/>
              </a:rPr>
              <a:t>有效性验证</a:t>
            </a:r>
            <a:endParaRPr lang="en-US" altLang="zh-CN" sz="3200" i="0" u="none" strike="noStrike" baseline="0" dirty="0">
              <a:latin typeface="ArialMT"/>
            </a:endParaRPr>
          </a:p>
          <a:p>
            <a:pPr algn="l">
              <a:spcAft>
                <a:spcPts val="600"/>
              </a:spcAft>
              <a:buFont typeface="Wingdings" panose="05000000000000000000" pitchFamily="2" charset="2"/>
              <a:buChar char="l"/>
            </a:pPr>
            <a:r>
              <a:rPr lang="en-US" altLang="zh-CN" sz="3200" i="0" u="none" strike="noStrike" baseline="0" dirty="0">
                <a:latin typeface="ArialMT"/>
              </a:rPr>
              <a:t> </a:t>
            </a:r>
            <a:r>
              <a:rPr lang="zh-CN" altLang="en-US" sz="3200" b="1" i="0" u="none" strike="noStrike" baseline="0" dirty="0">
                <a:latin typeface="ArialMT"/>
              </a:rPr>
              <a:t>提交答案 </a:t>
            </a:r>
            <a:r>
              <a:rPr lang="en-US" altLang="zh-CN" sz="3200" b="1" i="0" u="none" strike="noStrike" baseline="0" dirty="0">
                <a:latin typeface="ArialMT"/>
              </a:rPr>
              <a:t>-&gt; </a:t>
            </a:r>
            <a:r>
              <a:rPr lang="zh-CN" altLang="en-US" sz="3200" b="1" i="0" u="none" strike="noStrike" baseline="0" dirty="0">
                <a:latin typeface="ArialMT"/>
              </a:rPr>
              <a:t>系统上线 </a:t>
            </a:r>
            <a:endParaRPr lang="en-US" altLang="zh-CN" sz="3200" b="1" i="0" u="none" strike="noStrike" baseline="0" dirty="0">
              <a:latin typeface="ArialMT"/>
            </a:endParaRPr>
          </a:p>
          <a:p>
            <a:pPr algn="l">
              <a:spcAft>
                <a:spcPts val="600"/>
              </a:spcAft>
              <a:buFont typeface="Wingdings" panose="05000000000000000000" pitchFamily="2" charset="2"/>
              <a:buChar char="l"/>
            </a:pPr>
            <a:r>
              <a:rPr lang="zh-CN" altLang="en-US" sz="3200" b="1" i="0" u="none" strike="noStrike" baseline="0" dirty="0">
                <a:solidFill>
                  <a:srgbClr val="0070C0"/>
                </a:solidFill>
                <a:latin typeface="ArialMT"/>
              </a:rPr>
              <a:t>用户反馈</a:t>
            </a:r>
            <a:r>
              <a:rPr lang="en-US" altLang="zh-CN" sz="3200" b="1" i="0" u="none" strike="noStrike" baseline="0" dirty="0">
                <a:solidFill>
                  <a:srgbClr val="0070C0"/>
                </a:solidFill>
                <a:latin typeface="ArialMT"/>
              </a:rPr>
              <a:t>&amp;</a:t>
            </a:r>
            <a:r>
              <a:rPr lang="zh-CN" altLang="en-US" sz="3200" b="1" dirty="0">
                <a:solidFill>
                  <a:srgbClr val="0070C0"/>
                </a:solidFill>
                <a:latin typeface="ArialMT"/>
              </a:rPr>
              <a:t>产品</a:t>
            </a:r>
            <a:r>
              <a:rPr lang="zh-CN" altLang="en-US" sz="3200" b="1" i="0" u="none" strike="noStrike" baseline="0" dirty="0">
                <a:solidFill>
                  <a:srgbClr val="0070C0"/>
                </a:solidFill>
                <a:latin typeface="ArialMT"/>
              </a:rPr>
              <a:t>迭代</a:t>
            </a:r>
            <a:endParaRPr lang="en-US" altLang="zh-CN" sz="3200" i="0" u="none" strike="noStrike" baseline="0" dirty="0">
              <a:solidFill>
                <a:srgbClr val="0070C0"/>
              </a:solidFill>
              <a:latin typeface="ArialMT"/>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latin typeface="Arial"/>
                <a:ea typeface="微软雅黑"/>
              </a:rPr>
              <a:t>业务</a:t>
            </a:r>
            <a:r>
              <a:rPr kumimoji="0" lang="zh-CN" altLang="en-US" sz="3600" b="1" i="0" u="none" strike="noStrike" kern="1200" cap="none" spc="0" normalizeH="0" baseline="0" noProof="0" dirty="0">
                <a:ln>
                  <a:noFill/>
                </a:ln>
                <a:effectLst/>
                <a:uLnTx/>
                <a:uFillTx/>
                <a:latin typeface="Arial"/>
                <a:ea typeface="微软雅黑"/>
                <a:cs typeface="+mj-cs"/>
              </a:rPr>
              <a:t>问题的思维过程</a:t>
            </a:r>
            <a:endParaRPr kumimoji="0" lang="en-US" altLang="zh-CN" sz="3600" b="1" i="0" u="none" strike="noStrike" kern="1200" cap="none" spc="0" normalizeH="0" baseline="0" noProof="0" dirty="0">
              <a:ln>
                <a:noFill/>
              </a:ln>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dirty="0">
                <a:latin typeface="Arial"/>
                <a:ea typeface="微软雅黑"/>
              </a:rPr>
              <a:t>Steps to Solve Business Problems</a:t>
            </a:r>
            <a:endParaRPr lang="en-US" altLang="zh-CN" sz="3600" b="1" dirty="0">
              <a:latin typeface="微软雅黑" panose="020B0503020204020204" pitchFamily="34" charset="-122"/>
              <a:ea typeface="微软雅黑" panose="020B0503020204020204" pitchFamily="34" charset="-122"/>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Arrow: Curved Left 10">
            <a:extLst>
              <a:ext uri="{FF2B5EF4-FFF2-40B4-BE49-F238E27FC236}">
                <a16:creationId xmlns:a16="http://schemas.microsoft.com/office/drawing/2014/main" id="{9A75934A-57F1-42E7-BA62-42D72BBEDE2F}"/>
              </a:ext>
            </a:extLst>
          </p:cNvPr>
          <p:cNvSpPr/>
          <p:nvPr/>
        </p:nvSpPr>
        <p:spPr>
          <a:xfrm rot="10800000">
            <a:off x="88446" y="1508279"/>
            <a:ext cx="962429" cy="5083590"/>
          </a:xfrm>
          <a:prstGeom prst="curvedLeftArrow">
            <a:avLst>
              <a:gd name="adj1" fmla="val 25000"/>
              <a:gd name="adj2" fmla="val 62369"/>
              <a:gd name="adj3" fmla="val 47457"/>
            </a:avLst>
          </a:prstGeom>
          <a:solidFill>
            <a:schemeClr val="tx2">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endParaRPr>
          </a:p>
        </p:txBody>
      </p:sp>
    </p:spTree>
    <p:extLst>
      <p:ext uri="{BB962C8B-B14F-4D97-AF65-F5344CB8AC3E}">
        <p14:creationId xmlns:p14="http://schemas.microsoft.com/office/powerpoint/2010/main" val="195834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0CDD20B-DFB5-44F1-BD76-907DFCB3723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0"/>
                    </a14:imgEffect>
                  </a14:imgLayer>
                </a14:imgProps>
              </a:ext>
              <a:ext uri="{28A0092B-C50C-407E-A947-70E740481C1C}">
                <a14:useLocalDpi xmlns:a14="http://schemas.microsoft.com/office/drawing/2010/main" val="0"/>
              </a:ext>
            </a:extLst>
          </a:blip>
          <a:stretch>
            <a:fillRect/>
          </a:stretch>
        </p:blipFill>
        <p:spPr>
          <a:xfrm>
            <a:off x="4626591" y="1556532"/>
            <a:ext cx="1419368" cy="5178638"/>
          </a:xfrm>
          <a:prstGeom prst="rect">
            <a:avLst/>
          </a:prstGeom>
        </p:spPr>
      </p:pic>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836181" y="1665713"/>
            <a:ext cx="6262560" cy="5019198"/>
          </a:xfrm>
          <a:prstGeom prst="rect">
            <a:avLst/>
          </a:prstGeom>
        </p:spPr>
        <p:txBody>
          <a:bodyPr vert="horz" lIns="91440" tIns="45720" rIns="91440" bIns="45720" rtlCol="0">
            <a:normAutofit fontScale="92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问题</a:t>
            </a:r>
            <a:r>
              <a:rPr lang="zh-CN" altLang="en-US" sz="3200" b="1" dirty="0" smtClean="0">
                <a:solidFill>
                  <a:schemeClr val="accent2">
                    <a:lumMod val="75000"/>
                  </a:schemeClr>
                </a:solidFill>
                <a:latin typeface="微软雅黑" panose="020B0503020204020204" pitchFamily="34" charset="-122"/>
                <a:ea typeface="微软雅黑" panose="020B0503020204020204" pitchFamily="34" charset="-122"/>
              </a:rPr>
              <a:t>分析阶段</a:t>
            </a:r>
            <a:r>
              <a:rPr kumimoji="0" lang="zh-CN" altLang="en-US" sz="3200" b="1" i="0" u="none" strike="noStrike" kern="1200" cap="none" spc="0" normalizeH="0" baseline="0" noProof="0" dirty="0" smtClean="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3200" b="1"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a:solidFill>
                  <a:srgbClr val="000000"/>
                </a:solidFill>
                <a:latin typeface="Arial"/>
                <a:ea typeface="微软雅黑"/>
                <a:cs typeface="+mj-cs"/>
              </a:rPr>
              <a:t>2.1 </a:t>
            </a:r>
            <a:r>
              <a:rPr lang="zh-CN" altLang="en-US" sz="3200" dirty="0">
                <a:solidFill>
                  <a:srgbClr val="000000"/>
                </a:solidFill>
                <a:latin typeface="Arial"/>
                <a:ea typeface="微软雅黑"/>
                <a:cs typeface="+mj-cs"/>
              </a:rPr>
              <a:t>研究</a:t>
            </a:r>
            <a:r>
              <a:rPr lang="zh-CN" altLang="en-US" sz="3200" u="sng" dirty="0">
                <a:solidFill>
                  <a:srgbClr val="000000"/>
                </a:solidFill>
                <a:latin typeface="Arial"/>
                <a:ea typeface="微软雅黑"/>
                <a:cs typeface="+mj-cs"/>
              </a:rPr>
              <a:t>问题领域 </a:t>
            </a:r>
            <a:r>
              <a:rPr lang="en-US" altLang="zh-CN" sz="3200" u="sng" dirty="0">
                <a:solidFill>
                  <a:srgbClr val="000000"/>
                </a:solidFill>
                <a:latin typeface="Arial"/>
                <a:ea typeface="微软雅黑"/>
                <a:cs typeface="+mj-cs"/>
              </a:rPr>
              <a:t>(Problem Domain)</a:t>
            </a:r>
          </a:p>
          <a:p>
            <a:pPr marL="0" indent="0">
              <a:lnSpc>
                <a:spcPct val="150000"/>
              </a:lnSpc>
              <a:buNone/>
            </a:pPr>
            <a:r>
              <a:rPr lang="en-US" altLang="zh-CN" sz="3200" dirty="0">
                <a:solidFill>
                  <a:srgbClr val="000000"/>
                </a:solidFill>
                <a:latin typeface="Arial"/>
                <a:ea typeface="微软雅黑"/>
                <a:cs typeface="+mj-cs"/>
              </a:rPr>
              <a:t>2.2 </a:t>
            </a:r>
            <a:r>
              <a:rPr lang="zh-CN" altLang="en-US" sz="3200" dirty="0">
                <a:solidFill>
                  <a:srgbClr val="000000"/>
                </a:solidFill>
                <a:latin typeface="Arial"/>
                <a:ea typeface="微软雅黑"/>
                <a:cs typeface="+mj-cs"/>
              </a:rPr>
              <a:t>分析问题与机会</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2.3 </a:t>
            </a:r>
            <a:r>
              <a:rPr lang="zh-CN" altLang="en-US" sz="3200" dirty="0">
                <a:solidFill>
                  <a:srgbClr val="000000"/>
                </a:solidFill>
                <a:latin typeface="Arial"/>
                <a:ea typeface="微软雅黑"/>
                <a:cs typeface="+mj-cs"/>
              </a:rPr>
              <a:t>分析业务过程</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2.4</a:t>
            </a:r>
            <a:r>
              <a:rPr lang="zh-CN" altLang="en-US" sz="3200" dirty="0">
                <a:solidFill>
                  <a:srgbClr val="000000"/>
                </a:solidFill>
                <a:latin typeface="Arial"/>
                <a:ea typeface="微软雅黑"/>
                <a:cs typeface="+mj-cs"/>
              </a:rPr>
              <a:t> 制定系统改进目标</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2.5 </a:t>
            </a:r>
            <a:r>
              <a:rPr lang="zh-CN" altLang="en-US" sz="3200" dirty="0">
                <a:solidFill>
                  <a:srgbClr val="000000"/>
                </a:solidFill>
                <a:latin typeface="Arial"/>
                <a:ea typeface="微软雅黑"/>
                <a:cs typeface="+mj-cs"/>
              </a:rPr>
              <a:t>修改项目计划</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2.6 </a:t>
            </a:r>
            <a:r>
              <a:rPr lang="zh-CN" altLang="en-US" sz="3200" dirty="0">
                <a:solidFill>
                  <a:srgbClr val="000000"/>
                </a:solidFill>
                <a:latin typeface="Arial"/>
                <a:ea typeface="微软雅黑"/>
                <a:cs typeface="+mj-cs"/>
              </a:rPr>
              <a:t>沟通调查结果和建议</a:t>
            </a:r>
            <a:endParaRPr lang="en-US" altLang="zh-CN" sz="320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问题分析阶段</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T</a:t>
            </a:r>
            <a:r>
              <a:rPr lang="en-US" altLang="zh-CN" sz="3600" dirty="0">
                <a:latin typeface="微软雅黑" panose="020B0503020204020204" pitchFamily="34" charset="-122"/>
                <a:ea typeface="微软雅黑" panose="020B0503020204020204" pitchFamily="34" charset="-122"/>
              </a:rPr>
              <a:t>he</a:t>
            </a:r>
            <a:r>
              <a:rPr lang="zh-CN" altLang="en-US" sz="3600" dirty="0">
                <a:latin typeface="微软雅黑" panose="020B0503020204020204" pitchFamily="34" charset="-122"/>
                <a:ea typeface="微软雅黑" panose="020B0503020204020204" pitchFamily="34" charset="-122"/>
              </a:rPr>
              <a:t> </a:t>
            </a:r>
            <a:r>
              <a:rPr lang="en-US" altLang="zh-CN" sz="3600" b="1" dirty="0">
                <a:latin typeface="微软雅黑" panose="020B0503020204020204" pitchFamily="34" charset="-122"/>
                <a:ea typeface="微软雅黑" panose="020B0503020204020204" pitchFamily="34" charset="-122"/>
              </a:rPr>
              <a:t>Problem Analysis Phase</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
        <p:nvSpPr>
          <p:cNvPr id="5" name="Content Placeholder 3">
            <a:extLst>
              <a:ext uri="{FF2B5EF4-FFF2-40B4-BE49-F238E27FC236}">
                <a16:creationId xmlns:a16="http://schemas.microsoft.com/office/drawing/2014/main" id="{AB4220D2-2A42-4B25-8472-D8674D0E30C3}"/>
              </a:ext>
            </a:extLst>
          </p:cNvPr>
          <p:cNvSpPr txBox="1">
            <a:spLocks/>
          </p:cNvSpPr>
          <p:nvPr/>
        </p:nvSpPr>
        <p:spPr>
          <a:xfrm>
            <a:off x="199656" y="1556533"/>
            <a:ext cx="5027438"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a:latin typeface="微软雅黑" panose="020B0503020204020204" pitchFamily="34" charset="-122"/>
                <a:ea typeface="微软雅黑" panose="020B0503020204020204" pitchFamily="34" charset="-122"/>
              </a:rPr>
              <a:t>范围定义</a:t>
            </a: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阶段：</a:t>
            </a:r>
            <a:endParaRPr kumimoji="0" lang="en-US" altLang="zh-CN"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indent="0">
              <a:lnSpc>
                <a:spcPct val="150000"/>
              </a:lnSpc>
              <a:buNone/>
            </a:pPr>
            <a:r>
              <a:rPr lang="en-US" altLang="zh-CN" sz="3200" dirty="0">
                <a:solidFill>
                  <a:srgbClr val="000000"/>
                </a:solidFill>
                <a:latin typeface="Arial"/>
                <a:ea typeface="微软雅黑"/>
                <a:cs typeface="+mj-cs"/>
              </a:rPr>
              <a:t>1.1 </a:t>
            </a:r>
            <a:r>
              <a:rPr lang="zh-CN" altLang="en-US" sz="3200" dirty="0">
                <a:solidFill>
                  <a:srgbClr val="000000"/>
                </a:solidFill>
                <a:latin typeface="Arial"/>
                <a:ea typeface="微软雅黑"/>
                <a:cs typeface="+mj-cs"/>
              </a:rPr>
              <a:t>问题陈述</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1.2 </a:t>
            </a:r>
            <a:r>
              <a:rPr lang="zh-CN" altLang="en-US" sz="3200" dirty="0">
                <a:solidFill>
                  <a:srgbClr val="000000"/>
                </a:solidFill>
                <a:latin typeface="Arial"/>
                <a:ea typeface="微软雅黑"/>
                <a:cs typeface="+mj-cs"/>
              </a:rPr>
              <a:t>协商项目的初步范围</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1.3 </a:t>
            </a:r>
            <a:r>
              <a:rPr lang="zh-CN" altLang="en-US" sz="3200" dirty="0">
                <a:solidFill>
                  <a:srgbClr val="000000"/>
                </a:solidFill>
                <a:latin typeface="Arial"/>
                <a:ea typeface="微软雅黑"/>
                <a:cs typeface="+mj-cs"/>
              </a:rPr>
              <a:t>评估项目价值</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1.4 </a:t>
            </a:r>
            <a:r>
              <a:rPr lang="zh-CN" altLang="en-US" sz="3200" dirty="0">
                <a:solidFill>
                  <a:srgbClr val="000000"/>
                </a:solidFill>
                <a:latin typeface="Arial"/>
                <a:ea typeface="微软雅黑"/>
                <a:cs typeface="+mj-cs"/>
              </a:rPr>
              <a:t>计划项目进度表和预算</a:t>
            </a:r>
            <a:endParaRPr lang="en-US" altLang="zh-CN" sz="3200" dirty="0">
              <a:solidFill>
                <a:srgbClr val="000000"/>
              </a:solidFill>
              <a:latin typeface="Arial"/>
              <a:ea typeface="微软雅黑"/>
              <a:cs typeface="+mj-cs"/>
            </a:endParaRPr>
          </a:p>
          <a:p>
            <a:pPr marL="0" indent="0">
              <a:lnSpc>
                <a:spcPct val="150000"/>
              </a:lnSpc>
              <a:buNone/>
            </a:pPr>
            <a:r>
              <a:rPr lang="en-US" altLang="zh-CN" sz="3200" dirty="0">
                <a:solidFill>
                  <a:srgbClr val="000000"/>
                </a:solidFill>
                <a:latin typeface="Arial"/>
                <a:ea typeface="微软雅黑"/>
                <a:cs typeface="+mj-cs"/>
              </a:rPr>
              <a:t>1.5 </a:t>
            </a:r>
            <a:r>
              <a:rPr lang="zh-CN" altLang="en-US" sz="3200" dirty="0">
                <a:solidFill>
                  <a:srgbClr val="000000"/>
                </a:solidFill>
                <a:latin typeface="Arial"/>
                <a:ea typeface="微软雅黑"/>
                <a:cs typeface="+mj-cs"/>
              </a:rPr>
              <a:t>沟通项目计划</a:t>
            </a:r>
            <a:endParaRPr lang="en-US" altLang="zh-CN" sz="3200" dirty="0">
              <a:solidFill>
                <a:srgbClr val="000000"/>
              </a:solidFill>
              <a:latin typeface="Arial"/>
              <a:ea typeface="微软雅黑"/>
              <a:cs typeface="+mj-cs"/>
            </a:endParaRPr>
          </a:p>
        </p:txBody>
      </p:sp>
    </p:spTree>
    <p:extLst>
      <p:ext uri="{BB962C8B-B14F-4D97-AF65-F5344CB8AC3E}">
        <p14:creationId xmlns:p14="http://schemas.microsoft.com/office/powerpoint/2010/main" val="41904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477452" y="2745526"/>
            <a:ext cx="1159329" cy="1007993"/>
          </a:xfrm>
          <a:prstGeom prst="rect">
            <a:avLst/>
          </a:prstGeom>
          <a:noFill/>
          <a:ln w="117475">
            <a:noFill/>
          </a:ln>
        </p:spPr>
        <p:txBody>
          <a:bodyPr wrap="none" rtlCol="0">
            <a:prstTxWarp prst="textPlain">
              <a:avLst/>
            </a:prstTxWarp>
            <a:spAutoFit/>
          </a:bodyPr>
          <a:lstStyle/>
          <a:p>
            <a:pPr algn="ctr"/>
            <a:r>
              <a:rPr lang="en-US" altLang="zh-CN" sz="1350" spc="75" dirty="0">
                <a:latin typeface="Impact" panose="020B0806030902050204" pitchFamily="34" charset="0"/>
                <a:cs typeface="Arial" panose="020B0604020202020204" pitchFamily="34" charset="0"/>
              </a:rPr>
              <a:t>/-3</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60202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01760" y="2703218"/>
            <a:ext cx="7621416" cy="1092607"/>
          </a:xfrm>
          <a:prstGeom prst="rect">
            <a:avLst/>
          </a:prstGeom>
          <a:noFill/>
        </p:spPr>
        <p:txBody>
          <a:bodyPr wrap="square">
            <a:spAutoFit/>
          </a:bodyPr>
          <a:lstStyle/>
          <a:p>
            <a:pPr algn="l">
              <a:lnSpc>
                <a:spcPct val="100000"/>
              </a:lnSpc>
              <a:spcAft>
                <a:spcPts val="600"/>
              </a:spcAft>
            </a:pPr>
            <a:r>
              <a:rPr lang="zh-CN" altLang="en-US" sz="3000" b="1" dirty="0">
                <a:latin typeface="微软雅黑" panose="020B0503020204020204" pitchFamily="34" charset="-122"/>
                <a:ea typeface="微软雅黑" panose="020B0503020204020204" pitchFamily="34" charset="-122"/>
              </a:rPr>
              <a:t>案例分析</a:t>
            </a:r>
            <a:r>
              <a:rPr lang="en-US" altLang="zh-CN" sz="3000" b="1" dirty="0">
                <a:latin typeface="微软雅黑" panose="020B0503020204020204" pitchFamily="34" charset="-122"/>
                <a:ea typeface="微软雅黑" panose="020B0503020204020204" pitchFamily="34" charset="-122"/>
              </a:rPr>
              <a:t>: </a:t>
            </a:r>
            <a:r>
              <a:rPr lang="zh-CN" altLang="en-US" sz="3000" b="1" dirty="0">
                <a:latin typeface="微软雅黑" panose="020B0503020204020204" pitchFamily="34" charset="-122"/>
                <a:ea typeface="微软雅黑" panose="020B0503020204020204" pitchFamily="34" charset="-122"/>
              </a:rPr>
              <a:t>学生信息管理系统</a:t>
            </a:r>
            <a:endParaRPr lang="en-US" altLang="zh-CN" sz="3000" b="1" dirty="0">
              <a:latin typeface="微软雅黑" panose="020B0503020204020204" pitchFamily="34" charset="-122"/>
              <a:ea typeface="微软雅黑" panose="020B0503020204020204" pitchFamily="34" charset="-122"/>
            </a:endParaRPr>
          </a:p>
          <a:p>
            <a:pPr algn="l">
              <a:lnSpc>
                <a:spcPct val="100000"/>
              </a:lnSpc>
              <a:spcAft>
                <a:spcPts val="600"/>
              </a:spcAft>
            </a:pPr>
            <a:r>
              <a:rPr lang="en-US" altLang="zh-CN" sz="3000" b="1" i="0" strike="noStrike" baseline="0" dirty="0">
                <a:latin typeface="微软雅黑" panose="020B0503020204020204" pitchFamily="34" charset="-122"/>
                <a:ea typeface="微软雅黑" panose="020B0503020204020204" pitchFamily="34" charset="-122"/>
              </a:rPr>
              <a:t>Scope Definition &amp; </a:t>
            </a:r>
            <a:r>
              <a:rPr lang="en-US" altLang="zh-CN" sz="3000" b="1" dirty="0">
                <a:latin typeface="微软雅黑" panose="020B0503020204020204" pitchFamily="34" charset="-122"/>
                <a:ea typeface="微软雅黑" panose="020B0503020204020204" pitchFamily="34" charset="-122"/>
              </a:rPr>
              <a:t>Problem Analysis</a:t>
            </a:r>
            <a:r>
              <a:rPr lang="en-US" altLang="zh-CN" sz="3000" b="1" i="0" strike="noStrike" baseline="0" dirty="0">
                <a:latin typeface="微软雅黑" panose="020B0503020204020204" pitchFamily="34" charset="-122"/>
                <a:ea typeface="微软雅黑" panose="020B0503020204020204" pitchFamily="34" charset="-122"/>
              </a:rPr>
              <a:t> </a:t>
            </a:r>
            <a:endParaRPr lang="zh-CN" altLang="en-US" sz="3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30418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571557" y="1447348"/>
            <a:ext cx="9906512" cy="5328757"/>
          </a:xfrm>
          <a:prstGeom prst="rect">
            <a:avLst/>
          </a:prstGeom>
        </p:spPr>
        <p:txBody>
          <a:bodyPr vert="horz" lIns="91440" tIns="45720" rIns="91440" bIns="45720" rtlCol="0">
            <a:normAutofit fontScale="47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dirty="0">
                <a:solidFill>
                  <a:srgbClr val="000000"/>
                </a:solidFill>
                <a:latin typeface="Arial"/>
                <a:ea typeface="微软雅黑"/>
                <a:cs typeface="+mj-cs"/>
              </a:rPr>
              <a:t>● </a:t>
            </a:r>
            <a:r>
              <a:rPr lang="zh-CN" altLang="en-US" sz="3200" b="1" dirty="0">
                <a:solidFill>
                  <a:srgbClr val="000000"/>
                </a:solidFill>
                <a:latin typeface="Arial"/>
                <a:ea typeface="微软雅黑"/>
                <a:cs typeface="+mj-cs"/>
              </a:rPr>
              <a:t>核心功能</a:t>
            </a:r>
            <a:endParaRPr lang="en-US" altLang="zh-CN" sz="3200" b="1"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课程选课</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我的课表</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成绩</a:t>
            </a:r>
            <a:r>
              <a:rPr lang="zh-CN" altLang="en-US" sz="3050" dirty="0" smtClean="0">
                <a:solidFill>
                  <a:srgbClr val="000000"/>
                </a:solidFill>
                <a:latin typeface="Arial"/>
                <a:ea typeface="微软雅黑"/>
                <a:cs typeface="+mj-cs"/>
              </a:rPr>
              <a:t>管理</a:t>
            </a:r>
            <a:endParaRPr lang="en-US" altLang="zh-CN" sz="3050" dirty="0" smtClean="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rPr>
              <a:t>○ </a:t>
            </a:r>
            <a:r>
              <a:rPr lang="zh-CN" altLang="en-US" sz="3050" dirty="0" smtClean="0">
                <a:solidFill>
                  <a:srgbClr val="000000"/>
                </a:solidFill>
                <a:latin typeface="Arial"/>
                <a:ea typeface="微软雅黑"/>
              </a:rPr>
              <a:t>成员管理</a:t>
            </a:r>
            <a:endParaRPr lang="en-US" altLang="zh-CN" sz="3050" dirty="0">
              <a:solidFill>
                <a:srgbClr val="000000"/>
              </a:solidFill>
              <a:latin typeface="Arial"/>
              <a:ea typeface="微软雅黑"/>
              <a:cs typeface="+mj-cs"/>
            </a:endParaRPr>
          </a:p>
          <a:p>
            <a:pPr marL="0" indent="0">
              <a:lnSpc>
                <a:spcPct val="150000"/>
              </a:lnSpc>
              <a:buNone/>
            </a:pPr>
            <a:r>
              <a:rPr lang="zh-CN" altLang="en-US" sz="3200" dirty="0">
                <a:solidFill>
                  <a:srgbClr val="000000"/>
                </a:solidFill>
                <a:latin typeface="Arial"/>
                <a:ea typeface="微软雅黑"/>
                <a:cs typeface="+mj-cs"/>
              </a:rPr>
              <a:t>● </a:t>
            </a:r>
            <a:r>
              <a:rPr lang="zh-CN" altLang="en-US" sz="3200" b="1" dirty="0">
                <a:solidFill>
                  <a:srgbClr val="000000"/>
                </a:solidFill>
                <a:latin typeface="Arial"/>
                <a:ea typeface="微软雅黑"/>
                <a:cs typeface="+mj-cs"/>
              </a:rPr>
              <a:t>其他可交付成果</a:t>
            </a:r>
            <a:endParaRPr lang="en-US" altLang="zh-CN" sz="3200" b="1"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文档上传下载、教室资源等</a:t>
            </a:r>
            <a:r>
              <a:rPr lang="en-US" altLang="zh-CN" sz="3050" dirty="0">
                <a:solidFill>
                  <a:srgbClr val="000000"/>
                </a:solidFill>
                <a:latin typeface="Arial"/>
                <a:ea typeface="微软雅黑"/>
                <a:cs typeface="+mj-cs"/>
              </a:rPr>
              <a:t>…</a:t>
            </a:r>
          </a:p>
          <a:p>
            <a:pPr marL="0" indent="0">
              <a:lnSpc>
                <a:spcPct val="150000"/>
              </a:lnSpc>
              <a:buNone/>
            </a:pPr>
            <a:r>
              <a:rPr lang="zh-CN" altLang="en-US" sz="3200" dirty="0">
                <a:solidFill>
                  <a:srgbClr val="000000"/>
                </a:solidFill>
                <a:latin typeface="Arial"/>
                <a:ea typeface="微软雅黑"/>
                <a:cs typeface="+mj-cs"/>
              </a:rPr>
              <a:t>● </a:t>
            </a:r>
            <a:r>
              <a:rPr lang="zh-CN" altLang="en-US" sz="3200" b="1" dirty="0">
                <a:solidFill>
                  <a:srgbClr val="000000"/>
                </a:solidFill>
                <a:latin typeface="Arial"/>
                <a:ea typeface="微软雅黑"/>
                <a:cs typeface="+mj-cs"/>
              </a:rPr>
              <a:t>核心要素</a:t>
            </a:r>
            <a:endParaRPr lang="en-US" altLang="zh-CN" sz="3200" b="1"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数据管理能力</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更高效的业务流程（课程选课、成绩管理等）</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更合理的课程安排</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减少系统错误</a:t>
            </a:r>
            <a:r>
              <a:rPr lang="en-US" altLang="zh-CN" sz="3050" dirty="0">
                <a:solidFill>
                  <a:srgbClr val="000000"/>
                </a:solidFill>
                <a:latin typeface="Arial"/>
                <a:ea typeface="微软雅黑"/>
                <a:cs typeface="+mj-cs"/>
              </a:rPr>
              <a:t>/</a:t>
            </a:r>
            <a:r>
              <a:rPr lang="zh-CN" altLang="en-US" sz="3050" dirty="0">
                <a:solidFill>
                  <a:srgbClr val="000000"/>
                </a:solidFill>
                <a:latin typeface="Arial"/>
                <a:ea typeface="微软雅黑"/>
                <a:cs typeface="+mj-cs"/>
              </a:rPr>
              <a:t>缺陷</a:t>
            </a:r>
            <a:endParaRPr lang="en-US" altLang="zh-CN" sz="3050" dirty="0">
              <a:solidFill>
                <a:srgbClr val="000000"/>
              </a:solidFill>
              <a:latin typeface="Arial"/>
              <a:ea typeface="微软雅黑"/>
              <a:cs typeface="+mj-cs"/>
            </a:endParaRPr>
          </a:p>
          <a:p>
            <a:pPr marL="342883" lvl="1" indent="0">
              <a:lnSpc>
                <a:spcPct val="150000"/>
              </a:lnSpc>
              <a:buNone/>
            </a:pPr>
            <a:r>
              <a:rPr lang="zh-CN" altLang="en-US" sz="3050" dirty="0">
                <a:solidFill>
                  <a:srgbClr val="000000"/>
                </a:solidFill>
                <a:latin typeface="Arial"/>
                <a:ea typeface="微软雅黑"/>
                <a:cs typeface="+mj-cs"/>
              </a:rPr>
              <a:t>○ 等等</a:t>
            </a:r>
            <a:r>
              <a:rPr lang="en-US" altLang="zh-CN" sz="3050" dirty="0">
                <a:solidFill>
                  <a:srgbClr val="000000"/>
                </a:solidFill>
                <a:latin typeface="Arial"/>
                <a:ea typeface="微软雅黑"/>
                <a:cs typeface="+mj-cs"/>
              </a:rPr>
              <a:t>...</a:t>
            </a:r>
          </a:p>
          <a:p>
            <a:pPr marL="0" indent="0">
              <a:lnSpc>
                <a:spcPct val="150000"/>
              </a:lnSpc>
              <a:buNone/>
            </a:pPr>
            <a:r>
              <a:rPr lang="zh-CN" altLang="en-US" sz="3200" dirty="0">
                <a:solidFill>
                  <a:srgbClr val="000000"/>
                </a:solidFill>
                <a:latin typeface="Arial"/>
                <a:ea typeface="微软雅黑"/>
                <a:cs typeface="+mj-cs"/>
              </a:rPr>
              <a:t>● </a:t>
            </a:r>
            <a:r>
              <a:rPr lang="zh-CN" altLang="en-US" sz="3200" b="1" dirty="0">
                <a:solidFill>
                  <a:srgbClr val="000000"/>
                </a:solidFill>
                <a:latin typeface="Arial"/>
                <a:ea typeface="微软雅黑"/>
                <a:cs typeface="+mj-cs"/>
              </a:rPr>
              <a:t>更新计划</a:t>
            </a:r>
            <a:endParaRPr lang="en-US" altLang="zh-CN" sz="3200" b="1"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范围定义与问题分析</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Scope Definition &amp; Problem Analysis </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2" name="图片 1"/>
          <p:cNvPicPr>
            <a:picLocks noChangeAspect="1"/>
          </p:cNvPicPr>
          <p:nvPr/>
        </p:nvPicPr>
        <p:blipFill>
          <a:blip r:embed="rId3"/>
          <a:stretch>
            <a:fillRect/>
          </a:stretch>
        </p:blipFill>
        <p:spPr>
          <a:xfrm>
            <a:off x="5802924" y="1714596"/>
            <a:ext cx="5869730" cy="3771804"/>
          </a:xfrm>
          <a:prstGeom prst="rect">
            <a:avLst/>
          </a:prstGeom>
        </p:spPr>
      </p:pic>
    </p:spTree>
    <p:extLst>
      <p:ext uri="{BB962C8B-B14F-4D97-AF65-F5344CB8AC3E}">
        <p14:creationId xmlns:p14="http://schemas.microsoft.com/office/powerpoint/2010/main" val="285604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452139" y="2112911"/>
            <a:ext cx="9906512" cy="4103643"/>
          </a:xfrm>
          <a:prstGeom prst="rect">
            <a:avLst/>
          </a:prstGeom>
        </p:spPr>
        <p:txBody>
          <a:bodyPr vert="horz" lIns="91440" tIns="45720" rIns="91440" bIns="45720" rtlCol="0">
            <a:normAutofit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3500"/>
              </a:lnSpc>
              <a:spcBef>
                <a:spcPts val="1800"/>
              </a:spcBef>
              <a:spcAft>
                <a:spcPts val="1200"/>
              </a:spcAft>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上下文图</a:t>
            </a:r>
            <a:r>
              <a:rPr lang="zh-CN" altLang="en-US" sz="2400" b="1" dirty="0">
                <a:latin typeface="微软雅黑" panose="020B0503020204020204" pitchFamily="34" charset="-122"/>
                <a:ea typeface="微软雅黑" panose="020B0503020204020204" pitchFamily="34" charset="-122"/>
              </a:rPr>
              <a:t>的目的是分析系统如何同它周围的世界交互，并用通常的词汇说明系统的输入和输出。</a:t>
            </a:r>
            <a:endParaRPr lang="en-US" altLang="zh-CN" sz="2400" b="1" dirty="0">
              <a:latin typeface="微软雅黑" panose="020B0503020204020204" pitchFamily="34" charset="-122"/>
              <a:ea typeface="微软雅黑" panose="020B0503020204020204" pitchFamily="34" charset="-122"/>
            </a:endParaRPr>
          </a:p>
          <a:p>
            <a:pPr>
              <a:lnSpc>
                <a:spcPct val="100000"/>
              </a:lnSpc>
              <a:spcBef>
                <a:spcPts val="0"/>
              </a:spcBef>
              <a:buFont typeface="Wingdings" panose="05000000000000000000" pitchFamily="2" charset="2"/>
              <a:buChar char="l"/>
            </a:pPr>
            <a:r>
              <a:rPr lang="en-US" altLang="zh-CN" sz="2400" b="1" dirty="0"/>
              <a:t> </a:t>
            </a:r>
            <a:r>
              <a:rPr lang="en-US" altLang="zh-CN" sz="2400" b="1" dirty="0">
                <a:latin typeface="Arial" panose="020B0604020202020204" pitchFamily="34" charset="0"/>
                <a:cs typeface="Arial" panose="020B0604020202020204" pitchFamily="34" charset="0"/>
              </a:rPr>
              <a:t>The purpose of a </a:t>
            </a:r>
            <a:r>
              <a:rPr lang="en-US" altLang="zh-CN" sz="2400" b="1" dirty="0">
                <a:solidFill>
                  <a:srgbClr val="FF0000"/>
                </a:solidFill>
                <a:latin typeface="Arial" panose="020B0604020202020204" pitchFamily="34" charset="0"/>
                <a:cs typeface="Arial" panose="020B0604020202020204" pitchFamily="34" charset="0"/>
              </a:rPr>
              <a:t>context diagram </a:t>
            </a:r>
            <a:r>
              <a:rPr lang="en-US" altLang="zh-CN" sz="2400" b="1" dirty="0">
                <a:latin typeface="Arial" panose="020B0604020202020204" pitchFamily="34" charset="0"/>
                <a:cs typeface="Arial" panose="020B0604020202020204" pitchFamily="34" charset="0"/>
              </a:rPr>
              <a:t>is to analyze how the system interacts with the world around it and to specify in general terms the system inputs and outputs. </a:t>
            </a:r>
          </a:p>
          <a:p>
            <a:pPr>
              <a:lnSpc>
                <a:spcPct val="100000"/>
              </a:lnSpc>
              <a:spcBef>
                <a:spcPts val="0"/>
              </a:spcBef>
              <a:buFont typeface="Wingdings" panose="05000000000000000000" pitchFamily="2" charset="2"/>
              <a:buChar char="l"/>
            </a:pPr>
            <a:endParaRPr lang="en-US" altLang="zh-CN" sz="2400" b="1" dirty="0">
              <a:latin typeface="Arial" panose="020B0604020202020204" pitchFamily="34" charset="0"/>
              <a:cs typeface="Arial" panose="020B0604020202020204" pitchFamily="34" charset="0"/>
            </a:endParaRPr>
          </a:p>
          <a:p>
            <a:pPr marL="171442" marR="0" lvl="0" indent="-171442" algn="l" defTabSz="685766"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2400" b="1" dirty="0">
                <a:latin typeface="华文仿宋" panose="02010600040101010101" pitchFamily="2" charset="-122"/>
                <a:ea typeface="华文仿宋" panose="02010600040101010101" pitchFamily="2" charset="-122"/>
              </a:rPr>
              <a:t> 黑盒化</a:t>
            </a:r>
            <a:endParaRPr lang="en-US" altLang="zh-CN" sz="2400" b="1" dirty="0">
              <a:latin typeface="华文仿宋" panose="02010600040101010101" pitchFamily="2" charset="-122"/>
              <a:ea typeface="华文仿宋" panose="02010600040101010101" pitchFamily="2" charset="-122"/>
            </a:endParaRPr>
          </a:p>
          <a:p>
            <a:pPr marL="171442" marR="0" lvl="0" indent="-171442" algn="l" defTabSz="685766"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2400" b="1" dirty="0">
                <a:latin typeface="华文仿宋" panose="02010600040101010101" pitchFamily="2" charset="-122"/>
                <a:ea typeface="华文仿宋" panose="02010600040101010101" pitchFamily="2" charset="-122"/>
              </a:rPr>
              <a:t> 箭头表示数据流：表示到一个过程的数据输入，或者来自一个过程的数据（信息）输出。</a:t>
            </a:r>
            <a:endParaRPr lang="en-US" altLang="zh-CN" sz="2400" b="1" dirty="0">
              <a:latin typeface="华文仿宋" panose="02010600040101010101" pitchFamily="2" charset="-122"/>
              <a:ea typeface="华文仿宋" panose="02010600040101010101" pitchFamily="2" charset="-122"/>
            </a:endParaRPr>
          </a:p>
          <a:p>
            <a:pPr marL="171442" marR="0" lvl="0" indent="-171442" algn="l" defTabSz="685766" rtl="0" eaLnBrk="1" fontAlgn="auto" latinLnBrk="0" hangingPunct="1">
              <a:lnSpc>
                <a:spcPct val="120000"/>
              </a:lnSpc>
              <a:spcBef>
                <a:spcPts val="0"/>
              </a:spcBef>
              <a:spcAft>
                <a:spcPts val="0"/>
              </a:spcAft>
              <a:buClrTx/>
              <a:buSzTx/>
              <a:buFont typeface="Wingdings" panose="05000000000000000000" pitchFamily="2" charset="2"/>
              <a:buChar char="l"/>
              <a:tabLst/>
              <a:defRPr/>
            </a:pPr>
            <a:r>
              <a:rPr lang="zh-CN" altLang="en-US" sz="2400" b="1" dirty="0">
                <a:latin typeface="华文仿宋" panose="02010600040101010101" pitchFamily="2" charset="-122"/>
                <a:ea typeface="华文仿宋" panose="02010600040101010101" pitchFamily="2" charset="-122"/>
              </a:rPr>
              <a:t> 使用描述性单数名词和名词短语</a:t>
            </a:r>
            <a:endParaRPr lang="en-US" altLang="zh-CN" sz="2400" b="1" dirty="0">
              <a:latin typeface="华文仿宋" panose="02010600040101010101" pitchFamily="2" charset="-122"/>
              <a:ea typeface="华文仿宋" panose="02010600040101010101" pitchFamily="2" charset="-122"/>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52139"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上下文图</a:t>
            </a:r>
            <a:r>
              <a:rPr lang="en-US" altLang="zh-CN" sz="3600" dirty="0">
                <a:solidFill>
                  <a:srgbClr val="000000"/>
                </a:solidFill>
                <a:latin typeface="Arial"/>
                <a:ea typeface="微软雅黑"/>
              </a:rPr>
              <a:t>   </a:t>
            </a: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Context Diagram</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928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0068A73C-635C-4733-88F2-F406D99F7D73}"/>
              </a:ext>
            </a:extLst>
          </p:cNvPr>
          <p:cNvSpPr txBox="1">
            <a:spLocks/>
          </p:cNvSpPr>
          <p:nvPr/>
        </p:nvSpPr>
        <p:spPr>
          <a:xfrm>
            <a:off x="8256044" y="1710669"/>
            <a:ext cx="2758551" cy="3703157"/>
          </a:xfrm>
          <a:prstGeom prst="rect">
            <a:avLst/>
          </a:prstGeom>
        </p:spPr>
        <p:txBody>
          <a:bodyPr vert="horz" lIns="91440" tIns="45720" rIns="91440" bIns="45720" rtlCol="0">
            <a:normAutofit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dirty="0" smtClean="0">
                <a:solidFill>
                  <a:srgbClr val="000000"/>
                </a:solidFill>
                <a:latin typeface="Arial"/>
                <a:ea typeface="微软雅黑"/>
                <a:cs typeface="+mj-cs"/>
              </a:rPr>
              <a:t> </a:t>
            </a:r>
            <a:r>
              <a:rPr lang="zh-CN" altLang="en-US" sz="3200" b="1" dirty="0">
                <a:solidFill>
                  <a:srgbClr val="000000"/>
                </a:solidFill>
                <a:latin typeface="Arial"/>
                <a:ea typeface="微软雅黑"/>
                <a:cs typeface="+mj-cs"/>
              </a:rPr>
              <a:t>核心功能</a:t>
            </a:r>
            <a:endParaRPr lang="en-US" altLang="zh-CN" sz="3200" b="1" dirty="0">
              <a:solidFill>
                <a:srgbClr val="000000"/>
              </a:solidFill>
              <a:latin typeface="Arial"/>
              <a:ea typeface="微软雅黑"/>
              <a:cs typeface="+mj-cs"/>
            </a:endParaRPr>
          </a:p>
          <a:p>
            <a:pPr lvl="1">
              <a:lnSpc>
                <a:spcPct val="150000"/>
              </a:lnSpc>
            </a:pPr>
            <a:r>
              <a:rPr lang="zh-CN" altLang="en-US" sz="3050" dirty="0" smtClean="0">
                <a:solidFill>
                  <a:srgbClr val="000000"/>
                </a:solidFill>
                <a:latin typeface="Arial"/>
                <a:ea typeface="微软雅黑"/>
              </a:rPr>
              <a:t>课程</a:t>
            </a:r>
            <a:r>
              <a:rPr lang="zh-CN" altLang="en-US" sz="3050" dirty="0">
                <a:solidFill>
                  <a:srgbClr val="000000"/>
                </a:solidFill>
                <a:latin typeface="Arial"/>
                <a:ea typeface="微软雅黑"/>
              </a:rPr>
              <a:t>选课</a:t>
            </a:r>
            <a:endParaRPr lang="en-US" altLang="zh-CN" sz="3050" dirty="0">
              <a:solidFill>
                <a:srgbClr val="000000"/>
              </a:solidFill>
              <a:latin typeface="Arial"/>
              <a:ea typeface="微软雅黑"/>
            </a:endParaRPr>
          </a:p>
          <a:p>
            <a:pPr lvl="1">
              <a:lnSpc>
                <a:spcPct val="150000"/>
              </a:lnSpc>
            </a:pPr>
            <a:r>
              <a:rPr lang="zh-CN" altLang="en-US" sz="3050" dirty="0" smtClean="0">
                <a:solidFill>
                  <a:srgbClr val="000000"/>
                </a:solidFill>
                <a:latin typeface="Arial"/>
                <a:ea typeface="微软雅黑"/>
                <a:cs typeface="+mj-cs"/>
              </a:rPr>
              <a:t>成员</a:t>
            </a:r>
            <a:r>
              <a:rPr lang="zh-CN" altLang="en-US" sz="3050" dirty="0">
                <a:solidFill>
                  <a:srgbClr val="000000"/>
                </a:solidFill>
                <a:latin typeface="Arial"/>
                <a:ea typeface="微软雅黑"/>
                <a:cs typeface="+mj-cs"/>
              </a:rPr>
              <a:t>管理</a:t>
            </a:r>
            <a:endParaRPr lang="en-US" altLang="zh-CN" sz="3050" dirty="0">
              <a:solidFill>
                <a:srgbClr val="000000"/>
              </a:solidFill>
              <a:latin typeface="Arial"/>
              <a:ea typeface="微软雅黑"/>
              <a:cs typeface="+mj-cs"/>
            </a:endParaRPr>
          </a:p>
          <a:p>
            <a:pPr lvl="1">
              <a:lnSpc>
                <a:spcPct val="150000"/>
              </a:lnSpc>
            </a:pPr>
            <a:r>
              <a:rPr lang="zh-CN" altLang="en-US" sz="3050" dirty="0" smtClean="0">
                <a:solidFill>
                  <a:srgbClr val="000000"/>
                </a:solidFill>
                <a:latin typeface="Arial"/>
                <a:ea typeface="微软雅黑"/>
                <a:cs typeface="+mj-cs"/>
              </a:rPr>
              <a:t>我</a:t>
            </a:r>
            <a:r>
              <a:rPr lang="zh-CN" altLang="en-US" sz="3050" dirty="0">
                <a:solidFill>
                  <a:srgbClr val="000000"/>
                </a:solidFill>
                <a:latin typeface="Arial"/>
                <a:ea typeface="微软雅黑"/>
                <a:cs typeface="+mj-cs"/>
              </a:rPr>
              <a:t>的课表</a:t>
            </a:r>
            <a:endParaRPr lang="en-US" altLang="zh-CN" sz="3050" dirty="0">
              <a:solidFill>
                <a:srgbClr val="000000"/>
              </a:solidFill>
              <a:latin typeface="Arial"/>
              <a:ea typeface="微软雅黑"/>
              <a:cs typeface="+mj-cs"/>
            </a:endParaRPr>
          </a:p>
          <a:p>
            <a:pPr lvl="1">
              <a:lnSpc>
                <a:spcPct val="150000"/>
              </a:lnSpc>
            </a:pPr>
            <a:r>
              <a:rPr lang="zh-CN" altLang="en-US" sz="3050" dirty="0" smtClean="0">
                <a:solidFill>
                  <a:srgbClr val="000000"/>
                </a:solidFill>
                <a:latin typeface="Arial"/>
                <a:ea typeface="微软雅黑"/>
                <a:cs typeface="+mj-cs"/>
              </a:rPr>
              <a:t>成绩管理</a:t>
            </a:r>
            <a:endParaRPr lang="en-US" altLang="zh-CN" sz="3050" dirty="0">
              <a:solidFill>
                <a:srgbClr val="000000"/>
              </a:solidFill>
              <a:latin typeface="Arial"/>
              <a:ea typeface="微软雅黑"/>
              <a:cs typeface="+mj-cs"/>
            </a:endParaRPr>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499906" y="464500"/>
            <a:ext cx="9135414"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范围定义与问题分析</a:t>
            </a:r>
            <a:endParaRPr kumimoji="0" lang="en-US" altLang="zh-CN" sz="3600" b="1" i="0" u="none" strike="noStrike" kern="1200" cap="none" spc="0" normalizeH="0" baseline="0" noProof="0" dirty="0">
              <a:ln>
                <a:noFill/>
              </a:ln>
              <a:solidFill>
                <a:srgbClr val="000000"/>
              </a:solidFill>
              <a:effectLst/>
              <a:uLnTx/>
              <a:uFillTx/>
              <a:latin typeface="Arial"/>
              <a:ea typeface="微软雅黑"/>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3600" b="1" dirty="0">
                <a:latin typeface="微软雅黑" panose="020B0503020204020204" pitchFamily="34" charset="-122"/>
                <a:ea typeface="微软雅黑" panose="020B0503020204020204" pitchFamily="34" charset="-122"/>
              </a:rPr>
              <a:t>Scope Definition &amp; Problem Analysis </a:t>
            </a:r>
          </a:p>
        </p:txBody>
      </p:sp>
      <p:cxnSp>
        <p:nvCxnSpPr>
          <p:cNvPr id="23" name="Straight Connector 22">
            <a:extLst>
              <a:ext uri="{FF2B5EF4-FFF2-40B4-BE49-F238E27FC236}">
                <a16:creationId xmlns:a16="http://schemas.microsoft.com/office/drawing/2014/main" id="{681B5A00-94E3-4013-BD6E-1FD39311B0D6}"/>
              </a:ext>
            </a:extLst>
          </p:cNvPr>
          <p:cNvCxnSpPr>
            <a:cxnSpLocks/>
          </p:cNvCxnSpPr>
          <p:nvPr/>
        </p:nvCxnSpPr>
        <p:spPr>
          <a:xfrm>
            <a:off x="0" y="1388424"/>
            <a:ext cx="12192000" cy="0"/>
          </a:xfrm>
          <a:prstGeom prst="line">
            <a:avLst/>
          </a:prstGeom>
          <a:ln w="38100"/>
        </p:spPr>
        <p:style>
          <a:lnRef idx="1">
            <a:schemeClr val="dk1"/>
          </a:lnRef>
          <a:fillRef idx="0">
            <a:schemeClr val="dk1"/>
          </a:fillRef>
          <a:effectRef idx="0">
            <a:schemeClr val="dk1"/>
          </a:effectRef>
          <a:fontRef idx="minor">
            <a:schemeClr val="tx1"/>
          </a:fontRef>
        </p:style>
      </p:cxnSp>
      <p:pic>
        <p:nvPicPr>
          <p:cNvPr id="2" name="图片 1"/>
          <p:cNvPicPr>
            <a:picLocks noChangeAspect="1"/>
          </p:cNvPicPr>
          <p:nvPr/>
        </p:nvPicPr>
        <p:blipFill>
          <a:blip r:embed="rId3"/>
          <a:stretch>
            <a:fillRect/>
          </a:stretch>
        </p:blipFill>
        <p:spPr>
          <a:xfrm>
            <a:off x="638555" y="2612573"/>
            <a:ext cx="2721771" cy="1748971"/>
          </a:xfrm>
          <a:prstGeom prst="rect">
            <a:avLst/>
          </a:prstGeom>
        </p:spPr>
      </p:pic>
      <p:sp>
        <p:nvSpPr>
          <p:cNvPr id="8" name="Content Placeholder 3">
            <a:extLst>
              <a:ext uri="{FF2B5EF4-FFF2-40B4-BE49-F238E27FC236}">
                <a16:creationId xmlns:a16="http://schemas.microsoft.com/office/drawing/2014/main" id="{0068A73C-635C-4733-88F2-F406D99F7D73}"/>
              </a:ext>
            </a:extLst>
          </p:cNvPr>
          <p:cNvSpPr txBox="1">
            <a:spLocks/>
          </p:cNvSpPr>
          <p:nvPr/>
        </p:nvSpPr>
        <p:spPr>
          <a:xfrm>
            <a:off x="4861449" y="1710670"/>
            <a:ext cx="2758551" cy="3703157"/>
          </a:xfrm>
          <a:prstGeom prst="rect">
            <a:avLst/>
          </a:prstGeom>
        </p:spPr>
        <p:txBody>
          <a:bodyPr vert="horz" lIns="91440" tIns="45720" rIns="91440" bIns="45720" rtlCol="0">
            <a:normAutofit fontScale="92500"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smtClean="0">
                <a:solidFill>
                  <a:srgbClr val="000000"/>
                </a:solidFill>
                <a:latin typeface="Arial"/>
                <a:ea typeface="微软雅黑"/>
                <a:cs typeface="+mj-cs"/>
              </a:rPr>
              <a:t>参与者</a:t>
            </a:r>
            <a:endParaRPr lang="en-US" altLang="zh-CN" sz="3200" b="1" dirty="0" smtClean="0">
              <a:solidFill>
                <a:srgbClr val="000000"/>
              </a:solidFill>
              <a:latin typeface="Arial"/>
              <a:ea typeface="微软雅黑"/>
              <a:cs typeface="+mj-cs"/>
            </a:endParaRPr>
          </a:p>
          <a:p>
            <a:pPr>
              <a:lnSpc>
                <a:spcPct val="150000"/>
              </a:lnSpc>
            </a:pPr>
            <a:r>
              <a:rPr lang="zh-CN" altLang="en-US" sz="3200" dirty="0" smtClean="0">
                <a:solidFill>
                  <a:srgbClr val="000000"/>
                </a:solidFill>
                <a:latin typeface="Arial"/>
                <a:ea typeface="微软雅黑"/>
                <a:cs typeface="+mj-cs"/>
              </a:rPr>
              <a:t>学生</a:t>
            </a:r>
            <a:endParaRPr lang="en-US" altLang="zh-CN" sz="3200" dirty="0" smtClean="0">
              <a:solidFill>
                <a:srgbClr val="000000"/>
              </a:solidFill>
              <a:latin typeface="Arial"/>
              <a:ea typeface="微软雅黑"/>
              <a:cs typeface="+mj-cs"/>
            </a:endParaRPr>
          </a:p>
          <a:p>
            <a:pPr>
              <a:lnSpc>
                <a:spcPct val="150000"/>
              </a:lnSpc>
            </a:pPr>
            <a:r>
              <a:rPr lang="zh-CN" altLang="en-US" sz="3200" dirty="0" smtClean="0">
                <a:solidFill>
                  <a:srgbClr val="000000"/>
                </a:solidFill>
                <a:latin typeface="Arial"/>
                <a:ea typeface="微软雅黑"/>
                <a:cs typeface="+mj-cs"/>
              </a:rPr>
              <a:t>老师</a:t>
            </a:r>
            <a:endParaRPr lang="en-US" altLang="zh-CN" sz="3200" dirty="0" smtClean="0">
              <a:solidFill>
                <a:srgbClr val="000000"/>
              </a:solidFill>
              <a:latin typeface="Arial"/>
              <a:ea typeface="微软雅黑"/>
              <a:cs typeface="+mj-cs"/>
            </a:endParaRPr>
          </a:p>
          <a:p>
            <a:pPr>
              <a:lnSpc>
                <a:spcPct val="150000"/>
              </a:lnSpc>
            </a:pPr>
            <a:r>
              <a:rPr lang="zh-CN" altLang="en-US" sz="3200" dirty="0">
                <a:solidFill>
                  <a:srgbClr val="000000"/>
                </a:solidFill>
                <a:latin typeface="Arial"/>
                <a:ea typeface="微软雅黑"/>
                <a:cs typeface="+mj-cs"/>
              </a:rPr>
              <a:t>教</a:t>
            </a:r>
            <a:r>
              <a:rPr lang="zh-CN" altLang="en-US" sz="3200" dirty="0" smtClean="0">
                <a:solidFill>
                  <a:srgbClr val="000000"/>
                </a:solidFill>
                <a:latin typeface="Arial"/>
                <a:ea typeface="微软雅黑"/>
                <a:cs typeface="+mj-cs"/>
              </a:rPr>
              <a:t>学科</a:t>
            </a:r>
            <a:endParaRPr lang="en-US" altLang="zh-CN" sz="3200" dirty="0" smtClean="0">
              <a:solidFill>
                <a:srgbClr val="000000"/>
              </a:solidFill>
              <a:latin typeface="Arial"/>
              <a:ea typeface="微软雅黑"/>
              <a:cs typeface="+mj-cs"/>
            </a:endParaRPr>
          </a:p>
          <a:p>
            <a:pPr>
              <a:lnSpc>
                <a:spcPct val="150000"/>
              </a:lnSpc>
            </a:pPr>
            <a:r>
              <a:rPr lang="zh-CN" altLang="en-US" sz="3200" dirty="0" smtClean="0">
                <a:solidFill>
                  <a:srgbClr val="000000"/>
                </a:solidFill>
                <a:latin typeface="Arial"/>
                <a:ea typeface="微软雅黑"/>
                <a:cs typeface="+mj-cs"/>
              </a:rPr>
              <a:t>本科生院</a:t>
            </a:r>
            <a:endParaRPr lang="en-US" altLang="zh-CN" sz="3050" dirty="0">
              <a:solidFill>
                <a:srgbClr val="000000"/>
              </a:solidFill>
              <a:latin typeface="Arial"/>
              <a:ea typeface="微软雅黑"/>
              <a:cs typeface="+mj-cs"/>
            </a:endParaRPr>
          </a:p>
        </p:txBody>
      </p:sp>
      <p:sp>
        <p:nvSpPr>
          <p:cNvPr id="9" name="Content Placeholder 3">
            <a:extLst>
              <a:ext uri="{FF2B5EF4-FFF2-40B4-BE49-F238E27FC236}">
                <a16:creationId xmlns:a16="http://schemas.microsoft.com/office/drawing/2014/main" id="{0068A73C-635C-4733-88F2-F406D99F7D73}"/>
              </a:ext>
            </a:extLst>
          </p:cNvPr>
          <p:cNvSpPr txBox="1">
            <a:spLocks/>
          </p:cNvSpPr>
          <p:nvPr/>
        </p:nvSpPr>
        <p:spPr>
          <a:xfrm>
            <a:off x="1661049" y="1710670"/>
            <a:ext cx="2758551" cy="3703157"/>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3200" b="1" dirty="0" smtClean="0">
                <a:solidFill>
                  <a:srgbClr val="000000"/>
                </a:solidFill>
                <a:latin typeface="Arial"/>
                <a:ea typeface="微软雅黑"/>
                <a:cs typeface="+mj-cs"/>
              </a:rPr>
              <a:t>系统</a:t>
            </a:r>
            <a:endParaRPr lang="en-US" altLang="zh-CN" sz="3200" b="1" dirty="0">
              <a:solidFill>
                <a:srgbClr val="000000"/>
              </a:solidFill>
              <a:latin typeface="Arial"/>
              <a:ea typeface="微软雅黑"/>
              <a:cs typeface="+mj-cs"/>
            </a:endParaRPr>
          </a:p>
        </p:txBody>
      </p:sp>
    </p:spTree>
    <p:extLst>
      <p:ext uri="{BB962C8B-B14F-4D97-AF65-F5344CB8AC3E}">
        <p14:creationId xmlns:p14="http://schemas.microsoft.com/office/powerpoint/2010/main" val="212228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en-US" altLang="zh-CN" sz="3600" dirty="0">
                <a:latin typeface="微软雅黑" panose="020B0503020204020204" pitchFamily="34" charset="-122"/>
                <a:ea typeface="微软雅黑" panose="020B0503020204020204" pitchFamily="34" charset="-122"/>
              </a:rPr>
              <a:t>PERT</a:t>
            </a:r>
            <a:r>
              <a:rPr lang="zh-CN" altLang="en-US" sz="3600" dirty="0" smtClean="0">
                <a:latin typeface="微软雅黑" panose="020B0503020204020204" pitchFamily="34" charset="-122"/>
                <a:ea typeface="微软雅黑" panose="020B0503020204020204" pitchFamily="34" charset="-122"/>
              </a:rPr>
              <a:t>图</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5" name="Content Placeholder 3">
            <a:extLst>
              <a:ext uri="{FF2B5EF4-FFF2-40B4-BE49-F238E27FC236}">
                <a16:creationId xmlns:a16="http://schemas.microsoft.com/office/drawing/2014/main" id="{476843D2-9693-474C-8D9D-C55FEDD936BD}"/>
              </a:ext>
            </a:extLst>
          </p:cNvPr>
          <p:cNvSpPr txBox="1">
            <a:spLocks/>
          </p:cNvSpPr>
          <p:nvPr/>
        </p:nvSpPr>
        <p:spPr>
          <a:xfrm>
            <a:off x="345589" y="1205673"/>
            <a:ext cx="11731392" cy="138800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计划评审技术</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program evaluation and review </a:t>
            </a:r>
            <a:r>
              <a:rPr lang="en-US" altLang="zh-CN" sz="2400" b="1" dirty="0" err="1" smtClean="0">
                <a:latin typeface="微软雅黑" panose="020B0503020204020204" pitchFamily="34" charset="-122"/>
                <a:ea typeface="微软雅黑" panose="020B0503020204020204" pitchFamily="34" charset="-122"/>
              </a:rPr>
              <a:t>techique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PERT</a:t>
            </a:r>
            <a:r>
              <a:rPr lang="zh-CN" altLang="en-US" sz="2400" b="1" dirty="0">
                <a:latin typeface="微软雅黑" panose="020B0503020204020204" pitchFamily="34" charset="-122"/>
                <a:ea typeface="微软雅黑" panose="020B0503020204020204" pitchFamily="34" charset="-122"/>
              </a:rPr>
              <a:t>）也称网络图方法，或简称</a:t>
            </a:r>
            <a:r>
              <a:rPr lang="en-US" altLang="zh-CN" sz="2400" b="1" dirty="0">
                <a:latin typeface="微软雅黑" panose="020B0503020204020204" pitchFamily="34" charset="-122"/>
                <a:ea typeface="微软雅黑" panose="020B0503020204020204" pitchFamily="34" charset="-122"/>
              </a:rPr>
              <a:t>PERT</a:t>
            </a:r>
            <a:r>
              <a:rPr lang="zh-CN" altLang="en-US" sz="2400" b="1" dirty="0">
                <a:latin typeface="微软雅黑" panose="020B0503020204020204" pitchFamily="34" charset="-122"/>
                <a:ea typeface="微软雅黑" panose="020B0503020204020204" pitchFamily="34" charset="-122"/>
              </a:rPr>
              <a:t>图</a:t>
            </a:r>
            <a:r>
              <a:rPr lang="zh-CN" altLang="en-US" sz="2400" b="1" dirty="0" smtClean="0">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，它的另一名称是关键路径法（</a:t>
            </a:r>
            <a:r>
              <a:rPr lang="en-US" altLang="zh-CN" sz="2400" b="1" dirty="0">
                <a:latin typeface="微软雅黑" panose="020B0503020204020204" pitchFamily="34" charset="-122"/>
                <a:ea typeface="微软雅黑" panose="020B0503020204020204" pitchFamily="34" charset="-122"/>
              </a:rPr>
              <a:t>critical path method</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CPM</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a:latin typeface="微软雅黑" panose="020B0503020204020204" pitchFamily="34" charset="-122"/>
                <a:ea typeface="微软雅黑" panose="020B0503020204020204" pitchFamily="34" charset="-122"/>
              </a:rPr>
              <a:t>PERT</a:t>
            </a:r>
            <a:r>
              <a:rPr lang="zh-CN" altLang="en-US" sz="2400" b="1" dirty="0">
                <a:latin typeface="微软雅黑" panose="020B0503020204020204" pitchFamily="34" charset="-122"/>
                <a:ea typeface="微软雅黑" panose="020B0503020204020204" pitchFamily="34" charset="-122"/>
              </a:rPr>
              <a:t>图中以有向的箭头作为边表示子任务，它是有名称（即子任务名）、有长度（即完成此项子任务所需的时间）的</a:t>
            </a:r>
            <a:r>
              <a:rPr lang="zh-CN" altLang="en-US" sz="2400" b="1" dirty="0" smtClean="0">
                <a:latin typeface="微软雅黑" panose="020B0503020204020204" pitchFamily="34" charset="-122"/>
                <a:ea typeface="微软雅黑" panose="020B0503020204020204" pitchFamily="34" charset="-122"/>
              </a:rPr>
              <a:t>向量</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以有编号的圆圈作为结点，它应该是子任务向量的始发点或指向</a:t>
            </a:r>
            <a:r>
              <a:rPr lang="zh-CN" altLang="en-US" sz="2400" b="1" dirty="0" smtClean="0">
                <a:latin typeface="微软雅黑" panose="020B0503020204020204" pitchFamily="34" charset="-122"/>
                <a:ea typeface="微软雅黑" panose="020B0503020204020204" pitchFamily="34" charset="-122"/>
              </a:rPr>
              <a:t>点</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由若干条边和若干个结点构成了网状图，于是我们可以沿相互衔接的子任务形成的路径，进行路径长度的计算、比较和分析，从而实现项目工期的</a:t>
            </a:r>
            <a:r>
              <a:rPr lang="zh-CN" altLang="en-US" sz="2400" b="1" dirty="0" smtClean="0">
                <a:latin typeface="微软雅黑" panose="020B0503020204020204" pitchFamily="34" charset="-122"/>
                <a:ea typeface="微软雅黑" panose="020B0503020204020204" pitchFamily="34" charset="-122"/>
              </a:rPr>
              <a:t>控制</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359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p:cNvGrpSpPr/>
          <p:nvPr/>
        </p:nvGrpSpPr>
        <p:grpSpPr>
          <a:xfrm>
            <a:off x="2253033" y="854222"/>
            <a:ext cx="697627" cy="1374819"/>
            <a:chOff x="2253033" y="854222"/>
            <a:chExt cx="697627" cy="1374819"/>
          </a:xfrm>
        </p:grpSpPr>
        <p:grpSp>
          <p:nvGrpSpPr>
            <p:cNvPr id="26" name="组合 25"/>
            <p:cNvGrpSpPr/>
            <p:nvPr/>
          </p:nvGrpSpPr>
          <p:grpSpPr>
            <a:xfrm>
              <a:off x="2364841" y="854222"/>
              <a:ext cx="512463" cy="809478"/>
              <a:chOff x="6311503" y="1209822"/>
              <a:chExt cx="512463" cy="809478"/>
            </a:xfrm>
          </p:grpSpPr>
          <p:sp>
            <p:nvSpPr>
              <p:cNvPr id="2" name="椭圆 1"/>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4" name="直接连接符 3"/>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11" name="直接连接符 10"/>
              <p:cNvCxnSpPr>
                <a:stCxn id="2"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45" name="文本框 44"/>
            <p:cNvSpPr txBox="1"/>
            <p:nvPr/>
          </p:nvSpPr>
          <p:spPr>
            <a:xfrm>
              <a:off x="2253033" y="1828931"/>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学生</a:t>
              </a:r>
              <a:endParaRPr lang="zh-CN" altLang="en-US" sz="2000" dirty="0">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2253033" y="3655479"/>
            <a:ext cx="697627" cy="1370776"/>
            <a:chOff x="2253033" y="3655479"/>
            <a:chExt cx="697627" cy="1370776"/>
          </a:xfrm>
        </p:grpSpPr>
        <p:grpSp>
          <p:nvGrpSpPr>
            <p:cNvPr id="27" name="组合 26"/>
            <p:cNvGrpSpPr/>
            <p:nvPr/>
          </p:nvGrpSpPr>
          <p:grpSpPr>
            <a:xfrm>
              <a:off x="2345616" y="3655479"/>
              <a:ext cx="512463" cy="809478"/>
              <a:chOff x="6311503" y="1209822"/>
              <a:chExt cx="512463" cy="809478"/>
            </a:xfrm>
          </p:grpSpPr>
          <p:sp>
            <p:nvSpPr>
              <p:cNvPr id="28" name="椭圆 27"/>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29" name="直接连接符 28"/>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30" name="直接连接符 29"/>
              <p:cNvCxnSpPr>
                <a:stCxn id="28"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46" name="文本框 45"/>
            <p:cNvSpPr txBox="1"/>
            <p:nvPr/>
          </p:nvSpPr>
          <p:spPr>
            <a:xfrm>
              <a:off x="2253033" y="4626145"/>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老师</a:t>
              </a:r>
              <a:endParaRPr lang="zh-CN" altLang="en-US" sz="2000" dirty="0">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8769789" y="915813"/>
            <a:ext cx="954107" cy="1313228"/>
            <a:chOff x="8769789" y="915813"/>
            <a:chExt cx="954107" cy="1313228"/>
          </a:xfrm>
        </p:grpSpPr>
        <p:grpSp>
          <p:nvGrpSpPr>
            <p:cNvPr id="33" name="组合 32"/>
            <p:cNvGrpSpPr/>
            <p:nvPr/>
          </p:nvGrpSpPr>
          <p:grpSpPr>
            <a:xfrm>
              <a:off x="8990612" y="915813"/>
              <a:ext cx="512463" cy="809478"/>
              <a:chOff x="6311503" y="1209822"/>
              <a:chExt cx="512463" cy="809478"/>
            </a:xfrm>
          </p:grpSpPr>
          <p:sp>
            <p:nvSpPr>
              <p:cNvPr id="34" name="椭圆 33"/>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35" name="直接连接符 34"/>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36" name="直接连接符 35"/>
              <p:cNvCxnSpPr>
                <a:stCxn id="34"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47" name="文本框 46"/>
            <p:cNvSpPr txBox="1"/>
            <p:nvPr/>
          </p:nvSpPr>
          <p:spPr>
            <a:xfrm>
              <a:off x="8769789" y="1828931"/>
              <a:ext cx="95410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教学科</a:t>
              </a:r>
              <a:endParaRPr lang="zh-CN" altLang="en-US" sz="2000" dirty="0">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8641548" y="3655479"/>
            <a:ext cx="1210588" cy="1352362"/>
            <a:chOff x="8641548" y="3655479"/>
            <a:chExt cx="1210588" cy="1352362"/>
          </a:xfrm>
        </p:grpSpPr>
        <p:grpSp>
          <p:nvGrpSpPr>
            <p:cNvPr id="39" name="组合 38"/>
            <p:cNvGrpSpPr/>
            <p:nvPr/>
          </p:nvGrpSpPr>
          <p:grpSpPr>
            <a:xfrm>
              <a:off x="8971387" y="3655479"/>
              <a:ext cx="512463" cy="809478"/>
              <a:chOff x="6311503" y="1209822"/>
              <a:chExt cx="512463" cy="809478"/>
            </a:xfrm>
          </p:grpSpPr>
          <p:sp>
            <p:nvSpPr>
              <p:cNvPr id="40" name="椭圆 39"/>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41" name="直接连接符 40"/>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42" name="直接连接符 41"/>
              <p:cNvCxnSpPr>
                <a:stCxn id="40"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48" name="文本框 47"/>
            <p:cNvSpPr txBox="1"/>
            <p:nvPr/>
          </p:nvSpPr>
          <p:spPr>
            <a:xfrm>
              <a:off x="8641548" y="4607731"/>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本科生院</a:t>
              </a:r>
              <a:endParaRPr lang="zh-CN" altLang="en-US" sz="2000"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4201967" y="2225260"/>
            <a:ext cx="3316515" cy="1552898"/>
            <a:chOff x="4318140" y="3073247"/>
            <a:chExt cx="3316515" cy="1552898"/>
          </a:xfrm>
        </p:grpSpPr>
        <p:sp>
          <p:nvSpPr>
            <p:cNvPr id="49" name="圆角矩形 48"/>
            <p:cNvSpPr/>
            <p:nvPr/>
          </p:nvSpPr>
          <p:spPr>
            <a:xfrm>
              <a:off x="4318140" y="3073247"/>
              <a:ext cx="3316515" cy="15528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学生信息管理系统</a:t>
              </a:r>
              <a:endParaRPr lang="zh-CN" altLang="en-US" b="1" dirty="0">
                <a:latin typeface="微软雅黑" panose="020B0503020204020204" pitchFamily="34" charset="-122"/>
                <a:ea typeface="微软雅黑" panose="020B0503020204020204" pitchFamily="34" charset="-122"/>
              </a:endParaRPr>
            </a:p>
          </p:txBody>
        </p:sp>
        <p:pic>
          <p:nvPicPr>
            <p:cNvPr id="50" name="图片 4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04254" y="3107817"/>
              <a:ext cx="544286" cy="544286"/>
            </a:xfrm>
            <a:prstGeom prst="rect">
              <a:avLst/>
            </a:prstGeom>
          </p:spPr>
        </p:pic>
      </p:grpSp>
      <p:grpSp>
        <p:nvGrpSpPr>
          <p:cNvPr id="94" name="组合 93"/>
          <p:cNvGrpSpPr/>
          <p:nvPr/>
        </p:nvGrpSpPr>
        <p:grpSpPr>
          <a:xfrm>
            <a:off x="3076484" y="1012811"/>
            <a:ext cx="2021698" cy="1212449"/>
            <a:chOff x="3076484" y="1012811"/>
            <a:chExt cx="2021698" cy="1212449"/>
          </a:xfrm>
        </p:grpSpPr>
        <p:cxnSp>
          <p:nvCxnSpPr>
            <p:cNvPr id="53" name="肘形连接符 52"/>
            <p:cNvCxnSpPr/>
            <p:nvPr/>
          </p:nvCxnSpPr>
          <p:spPr>
            <a:xfrm>
              <a:off x="3076484" y="1292138"/>
              <a:ext cx="2003516" cy="933122"/>
            </a:xfrm>
            <a:prstGeom prst="bentConnector3">
              <a:avLst>
                <a:gd name="adj1" fmla="val 99624"/>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2" name="文本框 81"/>
            <p:cNvSpPr txBox="1"/>
            <p:nvPr/>
          </p:nvSpPr>
          <p:spPr>
            <a:xfrm>
              <a:off x="3990186" y="1012811"/>
              <a:ext cx="1107996"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课程选课</a:t>
              </a:r>
              <a:endParaRPr lang="zh-CN" altLang="en-US" dirty="0">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6667519" y="951220"/>
            <a:ext cx="2204591" cy="1274040"/>
            <a:chOff x="6667519" y="951220"/>
            <a:chExt cx="2204591" cy="1274040"/>
          </a:xfrm>
        </p:grpSpPr>
        <p:cxnSp>
          <p:nvCxnSpPr>
            <p:cNvPr id="64" name="肘形连接符 63"/>
            <p:cNvCxnSpPr/>
            <p:nvPr/>
          </p:nvCxnSpPr>
          <p:spPr>
            <a:xfrm rot="10800000" flipV="1">
              <a:off x="6667519" y="1293096"/>
              <a:ext cx="2204591" cy="932164"/>
            </a:xfrm>
            <a:prstGeom prst="bentConnector3">
              <a:avLst>
                <a:gd name="adj1" fmla="val 100036"/>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4" name="文本框 83"/>
            <p:cNvSpPr txBox="1"/>
            <p:nvPr/>
          </p:nvSpPr>
          <p:spPr>
            <a:xfrm>
              <a:off x="6964484" y="951220"/>
              <a:ext cx="1107996" cy="646331"/>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课程安排</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教室安排</a:t>
              </a:r>
              <a:endParaRPr lang="zh-CN" altLang="en-US" dirty="0">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7518482" y="2229041"/>
            <a:ext cx="1728361" cy="580996"/>
            <a:chOff x="7518482" y="2229041"/>
            <a:chExt cx="1728361" cy="580996"/>
          </a:xfrm>
        </p:grpSpPr>
        <p:cxnSp>
          <p:nvCxnSpPr>
            <p:cNvPr id="61" name="肘形连接符 60"/>
            <p:cNvCxnSpPr>
              <a:endCxn id="47" idx="2"/>
            </p:cNvCxnSpPr>
            <p:nvPr/>
          </p:nvCxnSpPr>
          <p:spPr>
            <a:xfrm flipV="1">
              <a:off x="7518482" y="2229041"/>
              <a:ext cx="1728361" cy="396329"/>
            </a:xfrm>
            <a:prstGeom prst="bentConnector2">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5" name="文本框 84"/>
            <p:cNvSpPr txBox="1"/>
            <p:nvPr/>
          </p:nvSpPr>
          <p:spPr>
            <a:xfrm>
              <a:off x="7638734" y="2440705"/>
              <a:ext cx="1569660"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学生选课清单</a:t>
              </a:r>
              <a:endParaRPr lang="zh-CN" altLang="en-US" dirty="0">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2601847" y="2229041"/>
            <a:ext cx="1600120" cy="801958"/>
            <a:chOff x="2601847" y="2229041"/>
            <a:chExt cx="1600120" cy="801958"/>
          </a:xfrm>
        </p:grpSpPr>
        <p:cxnSp>
          <p:nvCxnSpPr>
            <p:cNvPr id="59" name="肘形连接符 58"/>
            <p:cNvCxnSpPr>
              <a:endCxn id="45" idx="2"/>
            </p:cNvCxnSpPr>
            <p:nvPr/>
          </p:nvCxnSpPr>
          <p:spPr>
            <a:xfrm rot="10800000">
              <a:off x="2601847" y="2229041"/>
              <a:ext cx="1600120" cy="462780"/>
            </a:xfrm>
            <a:prstGeom prst="bentConnector2">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6" name="文本框 85"/>
            <p:cNvSpPr txBox="1"/>
            <p:nvPr/>
          </p:nvSpPr>
          <p:spPr>
            <a:xfrm>
              <a:off x="2815852" y="2384668"/>
              <a:ext cx="1107996" cy="646331"/>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课程列表</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成绩查询</a:t>
              </a:r>
              <a:endParaRPr lang="zh-CN" altLang="en-US" dirty="0">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2582624" y="3186626"/>
            <a:ext cx="1619343" cy="468854"/>
            <a:chOff x="2582624" y="3186626"/>
            <a:chExt cx="1619343" cy="468854"/>
          </a:xfrm>
        </p:grpSpPr>
        <p:cxnSp>
          <p:nvCxnSpPr>
            <p:cNvPr id="70" name="肘形连接符 69"/>
            <p:cNvCxnSpPr>
              <a:stCxn id="28" idx="0"/>
            </p:cNvCxnSpPr>
            <p:nvPr/>
          </p:nvCxnSpPr>
          <p:spPr>
            <a:xfrm rot="5400000" flipH="1" flipV="1">
              <a:off x="3258136" y="2711649"/>
              <a:ext cx="268319" cy="1619343"/>
            </a:xfrm>
            <a:prstGeom prst="bentConnector2">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7" name="文本框 86"/>
            <p:cNvSpPr txBox="1"/>
            <p:nvPr/>
          </p:nvSpPr>
          <p:spPr>
            <a:xfrm>
              <a:off x="2815852" y="3186626"/>
              <a:ext cx="1125821"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成绩录入</a:t>
              </a:r>
              <a:endParaRPr lang="zh-CN" altLang="en-US" dirty="0">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2950660" y="3778158"/>
            <a:ext cx="2378354" cy="1198350"/>
            <a:chOff x="2950660" y="3778158"/>
            <a:chExt cx="2378354" cy="1198350"/>
          </a:xfrm>
        </p:grpSpPr>
        <p:cxnSp>
          <p:nvCxnSpPr>
            <p:cNvPr id="73" name="肘形连接符 72"/>
            <p:cNvCxnSpPr>
              <a:endCxn id="46" idx="3"/>
            </p:cNvCxnSpPr>
            <p:nvPr/>
          </p:nvCxnSpPr>
          <p:spPr>
            <a:xfrm rot="10800000" flipV="1">
              <a:off x="2950660" y="3778158"/>
              <a:ext cx="2129340" cy="1048042"/>
            </a:xfrm>
            <a:prstGeom prst="bentConnector3">
              <a:avLst>
                <a:gd name="adj1" fmla="val 582"/>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8" name="文本框 87"/>
            <p:cNvSpPr txBox="1"/>
            <p:nvPr/>
          </p:nvSpPr>
          <p:spPr>
            <a:xfrm>
              <a:off x="3759354" y="4607176"/>
              <a:ext cx="1569660"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课堂学生名单</a:t>
              </a:r>
              <a:endParaRPr lang="zh-CN" altLang="en-US" dirty="0">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6699344" y="3774378"/>
            <a:ext cx="2547498" cy="1621209"/>
            <a:chOff x="6699344" y="3774378"/>
            <a:chExt cx="2547498" cy="1621209"/>
          </a:xfrm>
        </p:grpSpPr>
        <p:cxnSp>
          <p:nvCxnSpPr>
            <p:cNvPr id="77" name="肘形连接符 76"/>
            <p:cNvCxnSpPr>
              <a:stCxn id="48" idx="2"/>
            </p:cNvCxnSpPr>
            <p:nvPr/>
          </p:nvCxnSpPr>
          <p:spPr>
            <a:xfrm rot="5400000" flipH="1">
              <a:off x="7356361" y="3117361"/>
              <a:ext cx="1233463" cy="2547498"/>
            </a:xfrm>
            <a:prstGeom prst="bentConnector4">
              <a:avLst>
                <a:gd name="adj1" fmla="val -18533"/>
                <a:gd name="adj2" fmla="val 99768"/>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89" name="文本框 88"/>
            <p:cNvSpPr txBox="1"/>
            <p:nvPr/>
          </p:nvSpPr>
          <p:spPr>
            <a:xfrm>
              <a:off x="7215816" y="5026255"/>
              <a:ext cx="1107996"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学生名单</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645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43278" y="640080"/>
            <a:ext cx="3429000" cy="1719072"/>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defTabSz="914400" fontAlgn="auto">
              <a:spcAft>
                <a:spcPts val="1200"/>
              </a:spcAft>
              <a:buClrTx/>
              <a:buSzTx/>
              <a:tabLst/>
              <a:defRPr/>
            </a:pPr>
            <a:r>
              <a:rPr kumimoji="0" lang="zh-CN" altLang="en-US" sz="5400" b="1" i="0" u="none" strike="noStrike" kern="1200" cap="none" spc="0" normalizeH="0" baseline="0" noProof="0" dirty="0">
                <a:ln>
                  <a:noFill/>
                </a:ln>
                <a:solidFill>
                  <a:schemeClr val="tx1"/>
                </a:solidFill>
                <a:effectLst/>
                <a:uLnTx/>
                <a:uFillTx/>
                <a:latin typeface="+mj-lt"/>
                <a:ea typeface="+mj-ea"/>
                <a:cs typeface="+mj-cs"/>
              </a:rPr>
              <a:t>练习  </a:t>
            </a:r>
            <a:r>
              <a:rPr lang="en-US" altLang="zh-CN" sz="5400" b="1" kern="1200" dirty="0">
                <a:solidFill>
                  <a:schemeClr val="tx1"/>
                </a:solidFill>
                <a:latin typeface="+mj-lt"/>
                <a:ea typeface="+mj-ea"/>
                <a:cs typeface="+mj-cs"/>
              </a:rPr>
              <a:t>Practice</a:t>
            </a:r>
          </a:p>
        </p:txBody>
      </p:sp>
      <p:sp>
        <p:nvSpPr>
          <p:cNvPr id="2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E14F75-1DD3-437E-B55E-739427B21D2F}"/>
              </a:ext>
            </a:extLst>
          </p:cNvPr>
          <p:cNvSpPr txBox="1"/>
          <p:nvPr/>
        </p:nvSpPr>
        <p:spPr>
          <a:xfrm>
            <a:off x="469372" y="3135601"/>
            <a:ext cx="3820151" cy="3410712"/>
          </a:xfrm>
          <a:prstGeom prst="rect">
            <a:avLst/>
          </a:prstGeom>
        </p:spPr>
        <p:txBody>
          <a:bodyPr vert="horz" lIns="91440" tIns="45720" rIns="91440" bIns="45720" rtlCol="0" anchor="t">
            <a:normAutofit/>
          </a:bodyPr>
          <a:lstStyle/>
          <a:p>
            <a:pPr marL="400050" indent="-342900">
              <a:lnSpc>
                <a:spcPct val="90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rPr>
              <a:t>酒店</a:t>
            </a:r>
            <a:r>
              <a:rPr lang="zh-CN" altLang="en-US" sz="2200" b="1" dirty="0" smtClean="0">
                <a:latin typeface="微软雅黑" panose="020B0503020204020204" pitchFamily="34" charset="-122"/>
                <a:ea typeface="微软雅黑" panose="020B0503020204020204" pitchFamily="34" charset="-122"/>
              </a:rPr>
              <a:t>客房预约系统，旅客</a:t>
            </a:r>
            <a:r>
              <a:rPr lang="zh-CN" altLang="en-US" sz="2200" b="1" dirty="0">
                <a:latin typeface="微软雅黑" panose="020B0503020204020204" pitchFamily="34" charset="-122"/>
                <a:ea typeface="微软雅黑" panose="020B0503020204020204" pitchFamily="34" charset="-122"/>
              </a:rPr>
              <a:t>可以通过系统或代理机构预订</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取消酒店客房</a:t>
            </a:r>
            <a:r>
              <a:rPr lang="zh-CN" altLang="en-US" sz="2200" b="1" dirty="0" smtClean="0">
                <a:latin typeface="微软雅黑" panose="020B0503020204020204" pitchFamily="34" charset="-122"/>
                <a:ea typeface="微软雅黑" panose="020B0503020204020204" pitchFamily="34" charset="-122"/>
              </a:rPr>
              <a:t>。酒店</a:t>
            </a:r>
            <a:r>
              <a:rPr lang="zh-CN" altLang="en-US" sz="2200" b="1" dirty="0">
                <a:latin typeface="微软雅黑" panose="020B0503020204020204" pitchFamily="34" charset="-122"/>
                <a:ea typeface="微软雅黑" panose="020B0503020204020204" pitchFamily="34" charset="-122"/>
              </a:rPr>
              <a:t>向代理机构提供折扣。</a:t>
            </a:r>
          </a:p>
        </p:txBody>
      </p:sp>
      <p:grpSp>
        <p:nvGrpSpPr>
          <p:cNvPr id="7" name="组合 6"/>
          <p:cNvGrpSpPr/>
          <p:nvPr/>
        </p:nvGrpSpPr>
        <p:grpSpPr>
          <a:xfrm>
            <a:off x="5032519" y="534907"/>
            <a:ext cx="697627" cy="1374819"/>
            <a:chOff x="2253033" y="854222"/>
            <a:chExt cx="697627" cy="1374819"/>
          </a:xfrm>
        </p:grpSpPr>
        <p:grpSp>
          <p:nvGrpSpPr>
            <p:cNvPr id="8" name="组合 7"/>
            <p:cNvGrpSpPr/>
            <p:nvPr/>
          </p:nvGrpSpPr>
          <p:grpSpPr>
            <a:xfrm>
              <a:off x="2364841" y="854222"/>
              <a:ext cx="512463" cy="809478"/>
              <a:chOff x="6311503" y="1209822"/>
              <a:chExt cx="512463" cy="809478"/>
            </a:xfrm>
          </p:grpSpPr>
          <p:sp>
            <p:nvSpPr>
              <p:cNvPr id="10" name="椭圆 9"/>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11" name="直接连接符 10"/>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13" name="直接连接符 12"/>
              <p:cNvCxnSpPr>
                <a:stCxn id="10"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9" name="文本框 8"/>
            <p:cNvSpPr txBox="1"/>
            <p:nvPr/>
          </p:nvSpPr>
          <p:spPr>
            <a:xfrm>
              <a:off x="2253033" y="1828931"/>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旅客</a:t>
              </a:r>
              <a:endParaRPr lang="zh-CN" altLang="en-US" sz="2000" dirty="0">
                <a:latin typeface="微软雅黑" panose="020B0503020204020204" pitchFamily="34" charset="-122"/>
                <a:ea typeface="微软雅黑" panose="020B0503020204020204" pitchFamily="34" charset="-122"/>
              </a:endParaRPr>
            </a:p>
          </p:txBody>
        </p:sp>
      </p:grpSp>
      <p:sp>
        <p:nvSpPr>
          <p:cNvPr id="18" name="圆角矩形 17"/>
          <p:cNvSpPr/>
          <p:nvPr/>
        </p:nvSpPr>
        <p:spPr>
          <a:xfrm>
            <a:off x="6386929" y="2359152"/>
            <a:ext cx="3316515" cy="15528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酒店客房预约系统</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4776038" y="4690622"/>
            <a:ext cx="1210588" cy="1370190"/>
            <a:chOff x="5051496" y="4647079"/>
            <a:chExt cx="1210588" cy="1370190"/>
          </a:xfrm>
        </p:grpSpPr>
        <p:grpSp>
          <p:nvGrpSpPr>
            <p:cNvPr id="21" name="组合 20"/>
            <p:cNvGrpSpPr/>
            <p:nvPr/>
          </p:nvGrpSpPr>
          <p:grpSpPr>
            <a:xfrm>
              <a:off x="5400558" y="4647079"/>
              <a:ext cx="512463" cy="809478"/>
              <a:chOff x="6311503" y="1209822"/>
              <a:chExt cx="512463" cy="809478"/>
            </a:xfrm>
          </p:grpSpPr>
          <p:sp>
            <p:nvSpPr>
              <p:cNvPr id="23" name="椭圆 22"/>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24" name="直接连接符 23"/>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26" name="直接连接符 25"/>
              <p:cNvCxnSpPr>
                <a:stCxn id="23"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22" name="文本框 21"/>
            <p:cNvSpPr txBox="1"/>
            <p:nvPr/>
          </p:nvSpPr>
          <p:spPr>
            <a:xfrm>
              <a:off x="5051496" y="5617159"/>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代理机构</a:t>
              </a:r>
              <a:endParaRPr lang="zh-CN" altLang="en-US" sz="2000"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0606038" y="557640"/>
            <a:ext cx="697627" cy="1374819"/>
            <a:chOff x="2253033" y="854222"/>
            <a:chExt cx="697627" cy="1374819"/>
          </a:xfrm>
        </p:grpSpPr>
        <p:grpSp>
          <p:nvGrpSpPr>
            <p:cNvPr id="31" name="组合 30"/>
            <p:cNvGrpSpPr/>
            <p:nvPr/>
          </p:nvGrpSpPr>
          <p:grpSpPr>
            <a:xfrm>
              <a:off x="2364841" y="854222"/>
              <a:ext cx="512463" cy="809478"/>
              <a:chOff x="6311503" y="1209822"/>
              <a:chExt cx="512463" cy="809478"/>
            </a:xfrm>
          </p:grpSpPr>
          <p:sp>
            <p:nvSpPr>
              <p:cNvPr id="33" name="椭圆 32"/>
              <p:cNvSpPr/>
              <p:nvPr/>
            </p:nvSpPr>
            <p:spPr>
              <a:xfrm>
                <a:off x="6386732" y="1209822"/>
                <a:ext cx="323557" cy="323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noFill/>
                </a:endParaRPr>
              </a:p>
            </p:txBody>
          </p:sp>
          <p:cxnSp>
            <p:nvCxnSpPr>
              <p:cNvPr id="34" name="直接连接符 33"/>
              <p:cNvCxnSpPr/>
              <p:nvPr/>
            </p:nvCxnSpPr>
            <p:spPr>
              <a:xfrm flipV="1">
                <a:off x="6311503" y="1676152"/>
                <a:ext cx="512463" cy="1704"/>
              </a:xfrm>
              <a:prstGeom prst="line">
                <a:avLst/>
              </a:prstGeom>
              <a:ln/>
            </p:spPr>
            <p:style>
              <a:lnRef idx="2">
                <a:schemeClr val="dk1"/>
              </a:lnRef>
              <a:fillRef idx="0">
                <a:schemeClr val="dk1"/>
              </a:fillRef>
              <a:effectRef idx="1">
                <a:schemeClr val="dk1"/>
              </a:effectRef>
              <a:fontRef idx="minor">
                <a:schemeClr val="tx1"/>
              </a:fontRef>
            </p:style>
          </p:cxnSp>
          <p:cxnSp>
            <p:nvCxnSpPr>
              <p:cNvPr id="35" name="直接连接符 34"/>
              <p:cNvCxnSpPr>
                <a:stCxn id="33" idx="4"/>
              </p:cNvCxnSpPr>
              <p:nvPr/>
            </p:nvCxnSpPr>
            <p:spPr>
              <a:xfrm flipH="1">
                <a:off x="6548510" y="1533378"/>
                <a:ext cx="1" cy="29066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a:xfrm flipH="1">
                <a:off x="6311503" y="1820630"/>
                <a:ext cx="237009" cy="198670"/>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p:cNvCxnSpPr/>
              <p:nvPr/>
            </p:nvCxnSpPr>
            <p:spPr>
              <a:xfrm>
                <a:off x="6548511" y="1820630"/>
                <a:ext cx="275455" cy="198670"/>
              </a:xfrm>
              <a:prstGeom prst="line">
                <a:avLst/>
              </a:prstGeom>
            </p:spPr>
            <p:style>
              <a:lnRef idx="2">
                <a:schemeClr val="dk1"/>
              </a:lnRef>
              <a:fillRef idx="0">
                <a:schemeClr val="dk1"/>
              </a:fillRef>
              <a:effectRef idx="1">
                <a:schemeClr val="dk1"/>
              </a:effectRef>
              <a:fontRef idx="minor">
                <a:schemeClr val="tx1"/>
              </a:fontRef>
            </p:style>
          </p:cxnSp>
        </p:grpSp>
        <p:sp>
          <p:nvSpPr>
            <p:cNvPr id="32" name="文本框 31"/>
            <p:cNvSpPr txBox="1"/>
            <p:nvPr/>
          </p:nvSpPr>
          <p:spPr>
            <a:xfrm>
              <a:off x="2253033" y="1828931"/>
              <a:ext cx="697627"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酒店</a:t>
              </a:r>
              <a:endParaRPr lang="zh-CN" altLang="en-US" sz="2000" dirty="0">
                <a:latin typeface="微软雅黑" panose="020B0503020204020204" pitchFamily="34" charset="-122"/>
                <a:ea typeface="微软雅黑" panose="020B0503020204020204" pitchFamily="34" charset="-122"/>
              </a:endParaRPr>
            </a:p>
          </p:txBody>
        </p:sp>
      </p:grpSp>
      <p:sp>
        <p:nvSpPr>
          <p:cNvPr id="38" name="TextBox 11">
            <a:extLst>
              <a:ext uri="{FF2B5EF4-FFF2-40B4-BE49-F238E27FC236}">
                <a16:creationId xmlns:a16="http://schemas.microsoft.com/office/drawing/2014/main" id="{BAE14F75-1DD3-437E-B55E-739427B21D2F}"/>
              </a:ext>
            </a:extLst>
          </p:cNvPr>
          <p:cNvSpPr txBox="1"/>
          <p:nvPr/>
        </p:nvSpPr>
        <p:spPr>
          <a:xfrm>
            <a:off x="817015" y="3134813"/>
            <a:ext cx="2603620" cy="466445"/>
          </a:xfrm>
          <a:prstGeom prst="rect">
            <a:avLst/>
          </a:prstGeom>
        </p:spPr>
        <p:txBody>
          <a:bodyPr vert="horz" lIns="91440" tIns="45720" rIns="91440" bIns="45720" rtlCol="0" anchor="t">
            <a:normAutofit/>
          </a:bodyPr>
          <a:lstStyle/>
          <a:p>
            <a:pPr marL="57150">
              <a:lnSpc>
                <a:spcPct val="90000"/>
              </a:lnSpc>
            </a:pPr>
            <a:r>
              <a:rPr lang="zh-CN" altLang="en-US" sz="2200" b="1" dirty="0">
                <a:solidFill>
                  <a:schemeClr val="accent1"/>
                </a:solidFill>
                <a:latin typeface="微软雅黑" panose="020B0503020204020204" pitchFamily="34" charset="-122"/>
                <a:ea typeface="微软雅黑" panose="020B0503020204020204" pitchFamily="34" charset="-122"/>
              </a:rPr>
              <a:t>酒店</a:t>
            </a:r>
            <a:r>
              <a:rPr lang="zh-CN" altLang="en-US" sz="2200" b="1" dirty="0" smtClean="0">
                <a:solidFill>
                  <a:schemeClr val="accent1"/>
                </a:solidFill>
                <a:latin typeface="微软雅黑" panose="020B0503020204020204" pitchFamily="34" charset="-122"/>
                <a:ea typeface="微软雅黑" panose="020B0503020204020204" pitchFamily="34" charset="-122"/>
              </a:rPr>
              <a:t>客房预约系统</a:t>
            </a:r>
            <a:endParaRPr lang="en-US" altLang="zh-CN" sz="2200" b="1" dirty="0" smtClean="0">
              <a:solidFill>
                <a:schemeClr val="accent1"/>
              </a:solidFill>
              <a:latin typeface="微软雅黑" panose="020B0503020204020204" pitchFamily="34" charset="-122"/>
              <a:ea typeface="微软雅黑" panose="020B0503020204020204" pitchFamily="34" charset="-122"/>
            </a:endParaRPr>
          </a:p>
          <a:p>
            <a:pPr marL="57150">
              <a:lnSpc>
                <a:spcPct val="90000"/>
              </a:lnSpc>
            </a:pPr>
            <a:endParaRPr lang="zh-CN" altLang="en-US" sz="2200" b="1" dirty="0">
              <a:solidFill>
                <a:schemeClr val="accent1"/>
              </a:solidFill>
              <a:latin typeface="微软雅黑" panose="020B0503020204020204" pitchFamily="34" charset="-122"/>
              <a:ea typeface="微软雅黑" panose="020B0503020204020204" pitchFamily="34" charset="-122"/>
            </a:endParaRPr>
          </a:p>
        </p:txBody>
      </p:sp>
      <p:sp>
        <p:nvSpPr>
          <p:cNvPr id="39" name="TextBox 11">
            <a:extLst>
              <a:ext uri="{FF2B5EF4-FFF2-40B4-BE49-F238E27FC236}">
                <a16:creationId xmlns:a16="http://schemas.microsoft.com/office/drawing/2014/main" id="{BAE14F75-1DD3-437E-B55E-739427B21D2F}"/>
              </a:ext>
            </a:extLst>
          </p:cNvPr>
          <p:cNvSpPr txBox="1"/>
          <p:nvPr/>
        </p:nvSpPr>
        <p:spPr>
          <a:xfrm>
            <a:off x="3324448" y="3135601"/>
            <a:ext cx="1049714" cy="544293"/>
          </a:xfrm>
          <a:prstGeom prst="rect">
            <a:avLst/>
          </a:prstGeom>
        </p:spPr>
        <p:txBody>
          <a:bodyPr vert="horz" lIns="91440" tIns="45720" rIns="91440" bIns="45720" rtlCol="0" anchor="t">
            <a:normAutofit/>
          </a:bodyPr>
          <a:lstStyle/>
          <a:p>
            <a:pPr marL="57150">
              <a:lnSpc>
                <a:spcPct val="90000"/>
              </a:lnSpc>
            </a:pPr>
            <a:r>
              <a:rPr lang="zh-CN" altLang="en-US" sz="2200" b="1" dirty="0" smtClean="0">
                <a:solidFill>
                  <a:srgbClr val="FF0000"/>
                </a:solidFill>
                <a:latin typeface="微软雅黑" panose="020B0503020204020204" pitchFamily="34" charset="-122"/>
                <a:ea typeface="微软雅黑" panose="020B0503020204020204" pitchFamily="34" charset="-122"/>
              </a:rPr>
              <a:t>旅客</a:t>
            </a:r>
            <a:endParaRPr lang="en-US" altLang="zh-CN" sz="2200" b="1" dirty="0" smtClean="0">
              <a:solidFill>
                <a:srgbClr val="FF0000"/>
              </a:solidFill>
              <a:latin typeface="微软雅黑" panose="020B0503020204020204" pitchFamily="34" charset="-122"/>
              <a:ea typeface="微软雅黑" panose="020B0503020204020204" pitchFamily="34" charset="-122"/>
            </a:endParaRPr>
          </a:p>
        </p:txBody>
      </p:sp>
      <p:sp>
        <p:nvSpPr>
          <p:cNvPr id="40" name="TextBox 11">
            <a:extLst>
              <a:ext uri="{FF2B5EF4-FFF2-40B4-BE49-F238E27FC236}">
                <a16:creationId xmlns:a16="http://schemas.microsoft.com/office/drawing/2014/main" id="{BAE14F75-1DD3-437E-B55E-739427B21D2F}"/>
              </a:ext>
            </a:extLst>
          </p:cNvPr>
          <p:cNvSpPr txBox="1"/>
          <p:nvPr/>
        </p:nvSpPr>
        <p:spPr>
          <a:xfrm>
            <a:off x="2769666" y="3436290"/>
            <a:ext cx="1712373" cy="501566"/>
          </a:xfrm>
          <a:prstGeom prst="rect">
            <a:avLst/>
          </a:prstGeom>
        </p:spPr>
        <p:txBody>
          <a:bodyPr vert="horz" lIns="91440" tIns="45720" rIns="91440" bIns="45720" rtlCol="0" anchor="t">
            <a:normAutofit/>
          </a:bodyPr>
          <a:lstStyle/>
          <a:p>
            <a:pPr marL="57150">
              <a:lnSpc>
                <a:spcPct val="90000"/>
              </a:lnSpc>
            </a:pPr>
            <a:r>
              <a:rPr lang="zh-CN" altLang="en-US" sz="2200" b="1" dirty="0" smtClean="0">
                <a:solidFill>
                  <a:srgbClr val="FF0000"/>
                </a:solidFill>
                <a:latin typeface="微软雅黑" panose="020B0503020204020204" pitchFamily="34" charset="-122"/>
                <a:ea typeface="微软雅黑" panose="020B0503020204020204" pitchFamily="34" charset="-122"/>
              </a:rPr>
              <a:t>代理机构</a:t>
            </a:r>
            <a:endParaRPr lang="en-US" altLang="zh-CN" sz="2200" b="1" dirty="0" smtClean="0">
              <a:solidFill>
                <a:srgbClr val="FF0000"/>
              </a:solidFill>
              <a:latin typeface="微软雅黑" panose="020B0503020204020204" pitchFamily="34" charset="-122"/>
              <a:ea typeface="微软雅黑" panose="020B0503020204020204" pitchFamily="34" charset="-122"/>
            </a:endParaRPr>
          </a:p>
        </p:txBody>
      </p:sp>
      <p:sp>
        <p:nvSpPr>
          <p:cNvPr id="41" name="TextBox 11">
            <a:extLst>
              <a:ext uri="{FF2B5EF4-FFF2-40B4-BE49-F238E27FC236}">
                <a16:creationId xmlns:a16="http://schemas.microsoft.com/office/drawing/2014/main" id="{BAE14F75-1DD3-437E-B55E-739427B21D2F}"/>
              </a:ext>
            </a:extLst>
          </p:cNvPr>
          <p:cNvSpPr txBox="1"/>
          <p:nvPr/>
        </p:nvSpPr>
        <p:spPr>
          <a:xfrm>
            <a:off x="2060501" y="3736212"/>
            <a:ext cx="1243309" cy="493589"/>
          </a:xfrm>
          <a:prstGeom prst="rect">
            <a:avLst/>
          </a:prstGeom>
        </p:spPr>
        <p:txBody>
          <a:bodyPr vert="horz" lIns="91440" tIns="45720" rIns="91440" bIns="45720" rtlCol="0" anchor="t">
            <a:normAutofit/>
          </a:bodyPr>
          <a:lstStyle/>
          <a:p>
            <a:pPr marL="57150">
              <a:lnSpc>
                <a:spcPct val="90000"/>
              </a:lnSpc>
            </a:pPr>
            <a:r>
              <a:rPr lang="zh-CN" altLang="en-US" sz="2200" b="1" dirty="0" smtClean="0">
                <a:solidFill>
                  <a:srgbClr val="FF0000"/>
                </a:solidFill>
                <a:latin typeface="微软雅黑" panose="020B0503020204020204" pitchFamily="34" charset="-122"/>
                <a:ea typeface="微软雅黑" panose="020B0503020204020204" pitchFamily="34" charset="-122"/>
              </a:rPr>
              <a:t>酒店</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cxnSp>
        <p:nvCxnSpPr>
          <p:cNvPr id="43" name="肘形连接符 42"/>
          <p:cNvCxnSpPr/>
          <p:nvPr/>
        </p:nvCxnSpPr>
        <p:spPr>
          <a:xfrm>
            <a:off x="5656790" y="982409"/>
            <a:ext cx="2017136" cy="1376743"/>
          </a:xfrm>
          <a:prstGeom prst="bentConnector3">
            <a:avLst>
              <a:gd name="adj1" fmla="val 100213"/>
            </a:avLst>
          </a:prstGeom>
          <a:ln>
            <a:headEnd type="none"/>
            <a:tailEnd type="triangle" w="lg" len="lg"/>
          </a:ln>
        </p:spPr>
        <p:style>
          <a:lnRef idx="3">
            <a:schemeClr val="dk1"/>
          </a:lnRef>
          <a:fillRef idx="0">
            <a:schemeClr val="dk1"/>
          </a:fillRef>
          <a:effectRef idx="2">
            <a:schemeClr val="dk1"/>
          </a:effectRef>
          <a:fontRef idx="minor">
            <a:schemeClr val="tx1"/>
          </a:fontRef>
        </p:style>
      </p:cxnSp>
      <p:cxnSp>
        <p:nvCxnSpPr>
          <p:cNvPr id="45" name="肘形连接符 44"/>
          <p:cNvCxnSpPr/>
          <p:nvPr/>
        </p:nvCxnSpPr>
        <p:spPr>
          <a:xfrm rot="10800000" flipV="1">
            <a:off x="8588902" y="1023968"/>
            <a:ext cx="2128944" cy="1335185"/>
          </a:xfrm>
          <a:prstGeom prst="bentConnector3">
            <a:avLst>
              <a:gd name="adj1" fmla="val 99559"/>
            </a:avLst>
          </a:prstGeom>
          <a:ln>
            <a:headEnd type="none"/>
            <a:tailEnd type="triangle" w="lg" len="lg"/>
          </a:ln>
        </p:spPr>
        <p:style>
          <a:lnRef idx="3">
            <a:schemeClr val="dk1"/>
          </a:lnRef>
          <a:fillRef idx="0">
            <a:schemeClr val="dk1"/>
          </a:fillRef>
          <a:effectRef idx="2">
            <a:schemeClr val="dk1"/>
          </a:effectRef>
          <a:fontRef idx="minor">
            <a:schemeClr val="tx1"/>
          </a:fontRef>
        </p:style>
      </p:cxnSp>
      <p:cxnSp>
        <p:nvCxnSpPr>
          <p:cNvPr id="48" name="肘形连接符 47"/>
          <p:cNvCxnSpPr/>
          <p:nvPr/>
        </p:nvCxnSpPr>
        <p:spPr>
          <a:xfrm flipV="1">
            <a:off x="5685664" y="3912050"/>
            <a:ext cx="1988262" cy="1244902"/>
          </a:xfrm>
          <a:prstGeom prst="bentConnector3">
            <a:avLst>
              <a:gd name="adj1" fmla="val 99528"/>
            </a:avLst>
          </a:prstGeom>
          <a:ln>
            <a:headEnd type="none"/>
            <a:tailEnd type="triangle" w="lg" len="lg"/>
          </a:ln>
        </p:spPr>
        <p:style>
          <a:lnRef idx="3">
            <a:schemeClr val="dk1"/>
          </a:lnRef>
          <a:fillRef idx="0">
            <a:schemeClr val="dk1"/>
          </a:fillRef>
          <a:effectRef idx="2">
            <a:schemeClr val="dk1"/>
          </a:effectRef>
          <a:fontRef idx="minor">
            <a:schemeClr val="tx1"/>
          </a:fontRef>
        </p:style>
      </p:cxnSp>
      <p:cxnSp>
        <p:nvCxnSpPr>
          <p:cNvPr id="52" name="肘形连接符 51"/>
          <p:cNvCxnSpPr>
            <a:endCxn id="9" idx="2"/>
          </p:cNvCxnSpPr>
          <p:nvPr/>
        </p:nvCxnSpPr>
        <p:spPr>
          <a:xfrm rot="10800000">
            <a:off x="5381333" y="1909727"/>
            <a:ext cx="1005596" cy="976633"/>
          </a:xfrm>
          <a:prstGeom prst="bentConnector2">
            <a:avLst/>
          </a:prstGeom>
          <a:ln>
            <a:headEnd type="none"/>
            <a:tailEnd type="triangle" w="lg" len="lg"/>
          </a:ln>
        </p:spPr>
        <p:style>
          <a:lnRef idx="3">
            <a:schemeClr val="dk1"/>
          </a:lnRef>
          <a:fillRef idx="0">
            <a:schemeClr val="dk1"/>
          </a:fillRef>
          <a:effectRef idx="2">
            <a:schemeClr val="dk1"/>
          </a:effectRef>
          <a:fontRef idx="minor">
            <a:schemeClr val="tx1"/>
          </a:fontRef>
        </p:style>
      </p:cxnSp>
      <p:cxnSp>
        <p:nvCxnSpPr>
          <p:cNvPr id="55" name="肘形连接符 54"/>
          <p:cNvCxnSpPr>
            <a:stCxn id="23" idx="0"/>
          </p:cNvCxnSpPr>
          <p:nvPr/>
        </p:nvCxnSpPr>
        <p:spPr>
          <a:xfrm rot="5400000" flipH="1" flipV="1">
            <a:off x="5329836" y="3633530"/>
            <a:ext cx="1089364" cy="1024821"/>
          </a:xfrm>
          <a:prstGeom prst="bentConnector3">
            <a:avLst>
              <a:gd name="adj1" fmla="val 99718"/>
            </a:avLst>
          </a:prstGeom>
          <a:ln>
            <a:headEnd type="none"/>
            <a:tailEnd type="triangle" w="lg" len="lg"/>
          </a:ln>
        </p:spPr>
        <p:style>
          <a:lnRef idx="3">
            <a:schemeClr val="dk1"/>
          </a:lnRef>
          <a:fillRef idx="0">
            <a:schemeClr val="dk1"/>
          </a:fillRef>
          <a:effectRef idx="2">
            <a:schemeClr val="dk1"/>
          </a:effectRef>
          <a:fontRef idx="minor">
            <a:schemeClr val="tx1"/>
          </a:fontRef>
        </p:style>
      </p:cxnSp>
      <p:cxnSp>
        <p:nvCxnSpPr>
          <p:cNvPr id="59" name="肘形连接符 58"/>
          <p:cNvCxnSpPr>
            <a:stCxn id="32" idx="2"/>
          </p:cNvCxnSpPr>
          <p:nvPr/>
        </p:nvCxnSpPr>
        <p:spPr>
          <a:xfrm rot="5400000">
            <a:off x="9820609" y="1765224"/>
            <a:ext cx="967008" cy="1301478"/>
          </a:xfrm>
          <a:prstGeom prst="bentConnector2">
            <a:avLst/>
          </a:prstGeom>
          <a:ln>
            <a:headEnd type="none"/>
            <a:tailEnd type="triangle" w="lg" len="lg"/>
          </a:ln>
        </p:spPr>
        <p:style>
          <a:lnRef idx="3">
            <a:schemeClr val="dk1"/>
          </a:lnRef>
          <a:fillRef idx="0">
            <a:schemeClr val="dk1"/>
          </a:fillRef>
          <a:effectRef idx="2">
            <a:schemeClr val="dk1"/>
          </a:effectRef>
          <a:fontRef idx="minor">
            <a:schemeClr val="tx1"/>
          </a:fontRef>
        </p:style>
      </p:cxnSp>
      <p:sp>
        <p:nvSpPr>
          <p:cNvPr id="62" name="TextBox 11">
            <a:extLst>
              <a:ext uri="{FF2B5EF4-FFF2-40B4-BE49-F238E27FC236}">
                <a16:creationId xmlns:a16="http://schemas.microsoft.com/office/drawing/2014/main" id="{BAE14F75-1DD3-437E-B55E-739427B21D2F}"/>
              </a:ext>
            </a:extLst>
          </p:cNvPr>
          <p:cNvSpPr txBox="1"/>
          <p:nvPr/>
        </p:nvSpPr>
        <p:spPr>
          <a:xfrm>
            <a:off x="469372" y="4751517"/>
            <a:ext cx="3820151" cy="3410712"/>
          </a:xfrm>
          <a:prstGeom prst="rect">
            <a:avLst/>
          </a:prstGeom>
        </p:spPr>
        <p:txBody>
          <a:bodyPr vert="horz" lIns="91440" tIns="45720" rIns="91440" bIns="45720" rtlCol="0" anchor="t">
            <a:normAutofit/>
          </a:bodyPr>
          <a:lstStyle/>
          <a:p>
            <a:pPr marL="400050" indent="-342900">
              <a:lnSpc>
                <a:spcPct val="90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rPr>
              <a:t>房间预定信息</a:t>
            </a:r>
            <a:r>
              <a:rPr lang="zh-CN" altLang="en-US" sz="2200" b="1" dirty="0">
                <a:latin typeface="微软雅黑" panose="020B0503020204020204" pitchFamily="34" charset="-122"/>
                <a:ea typeface="微软雅黑" panose="020B0503020204020204" pitchFamily="34" charset="-122"/>
              </a:rPr>
              <a:t>（预定</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解约）</a:t>
            </a:r>
            <a:endParaRPr lang="en-US" altLang="zh-CN" sz="2200" b="1" dirty="0">
              <a:latin typeface="微软雅黑" panose="020B0503020204020204" pitchFamily="34" charset="-122"/>
              <a:ea typeface="微软雅黑" panose="020B0503020204020204" pitchFamily="34" charset="-122"/>
            </a:endParaRPr>
          </a:p>
          <a:p>
            <a:pPr marL="57150">
              <a:lnSpc>
                <a:spcPct val="90000"/>
              </a:lnSpc>
            </a:pPr>
            <a:endParaRPr lang="en-US" altLang="zh-CN" sz="2200" b="1" dirty="0" smtClean="0">
              <a:latin typeface="微软雅黑" panose="020B0503020204020204" pitchFamily="34" charset="-122"/>
              <a:ea typeface="微软雅黑" panose="020B0503020204020204" pitchFamily="34" charset="-122"/>
            </a:endParaRPr>
          </a:p>
          <a:p>
            <a:pPr marL="400050" indent="-342900">
              <a:lnSpc>
                <a:spcPct val="90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rPr>
              <a:t>客房信息</a:t>
            </a:r>
            <a:endParaRPr lang="en-US" altLang="zh-CN" sz="2200" b="1" dirty="0" smtClean="0">
              <a:latin typeface="微软雅黑" panose="020B0503020204020204" pitchFamily="34" charset="-122"/>
              <a:ea typeface="微软雅黑" panose="020B0503020204020204" pitchFamily="34" charset="-122"/>
            </a:endParaRPr>
          </a:p>
          <a:p>
            <a:pPr marL="857250" lvl="1" indent="-342900">
              <a:lnSpc>
                <a:spcPct val="90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rPr>
              <a:t>价格（原价、折扣价）</a:t>
            </a:r>
            <a:endParaRPr lang="en-US" altLang="zh-CN" sz="2200" b="1" dirty="0" smtClean="0">
              <a:latin typeface="微软雅黑" panose="020B0503020204020204" pitchFamily="34" charset="-122"/>
              <a:ea typeface="微软雅黑" panose="020B0503020204020204" pitchFamily="34" charset="-122"/>
            </a:endParaRPr>
          </a:p>
          <a:p>
            <a:pPr marL="857250" lvl="1" indent="-342900">
              <a:lnSpc>
                <a:spcPct val="90000"/>
              </a:lnSpc>
              <a:buFont typeface="Arial" panose="020B0604020202020204" pitchFamily="34" charset="0"/>
              <a:buChar char="•"/>
            </a:pPr>
            <a:r>
              <a:rPr lang="zh-CN" altLang="en-US" sz="2200" b="1" dirty="0" smtClean="0">
                <a:latin typeface="微软雅黑" panose="020B0503020204020204" pitchFamily="34" charset="-122"/>
                <a:ea typeface="微软雅黑" panose="020B0503020204020204" pitchFamily="34" charset="-122"/>
              </a:rPr>
              <a:t>房间状态</a:t>
            </a:r>
            <a:endParaRPr lang="zh-CN" altLang="en-US" sz="2200" b="1"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6497574" y="625578"/>
            <a:ext cx="306494" cy="369332"/>
          </a:xfrm>
          <a:prstGeom prst="rect">
            <a:avLst/>
          </a:prstGeom>
          <a:noFill/>
        </p:spPr>
        <p:txBody>
          <a:bodyPr wrap="none" rtlCol="0">
            <a:spAutoFit/>
          </a:bodyPr>
          <a:lstStyle/>
          <a:p>
            <a:r>
              <a:rPr lang="en-US" altLang="zh-CN" dirty="0" smtClean="0"/>
              <a:t>1</a:t>
            </a:r>
            <a:endParaRPr lang="zh-CN" altLang="en-US" dirty="0"/>
          </a:p>
        </p:txBody>
      </p:sp>
      <p:sp>
        <p:nvSpPr>
          <p:cNvPr id="64" name="文本框 63"/>
          <p:cNvSpPr txBox="1"/>
          <p:nvPr/>
        </p:nvSpPr>
        <p:spPr>
          <a:xfrm>
            <a:off x="5625195" y="2428813"/>
            <a:ext cx="306494" cy="369332"/>
          </a:xfrm>
          <a:prstGeom prst="rect">
            <a:avLst/>
          </a:prstGeom>
          <a:noFill/>
        </p:spPr>
        <p:txBody>
          <a:bodyPr wrap="none" rtlCol="0">
            <a:spAutoFit/>
          </a:bodyPr>
          <a:lstStyle/>
          <a:p>
            <a:r>
              <a:rPr lang="en-US" altLang="zh-CN" dirty="0" smtClean="0"/>
              <a:t>2</a:t>
            </a:r>
            <a:endParaRPr lang="zh-CN" altLang="en-US" dirty="0"/>
          </a:p>
        </p:txBody>
      </p:sp>
      <p:sp>
        <p:nvSpPr>
          <p:cNvPr id="65" name="文本框 64"/>
          <p:cNvSpPr txBox="1"/>
          <p:nvPr/>
        </p:nvSpPr>
        <p:spPr>
          <a:xfrm>
            <a:off x="9442824" y="613077"/>
            <a:ext cx="306494" cy="369332"/>
          </a:xfrm>
          <a:prstGeom prst="rect">
            <a:avLst/>
          </a:prstGeom>
          <a:noFill/>
        </p:spPr>
        <p:txBody>
          <a:bodyPr wrap="none" rtlCol="0">
            <a:spAutoFit/>
          </a:bodyPr>
          <a:lstStyle/>
          <a:p>
            <a:r>
              <a:rPr lang="en-US" altLang="zh-CN" dirty="0" smtClean="0"/>
              <a:t>3</a:t>
            </a:r>
            <a:endParaRPr lang="zh-CN" altLang="en-US" dirty="0"/>
          </a:p>
        </p:txBody>
      </p:sp>
      <p:sp>
        <p:nvSpPr>
          <p:cNvPr id="66" name="文本框 65"/>
          <p:cNvSpPr txBox="1"/>
          <p:nvPr/>
        </p:nvSpPr>
        <p:spPr>
          <a:xfrm>
            <a:off x="10280336" y="2995919"/>
            <a:ext cx="306494" cy="369332"/>
          </a:xfrm>
          <a:prstGeom prst="rect">
            <a:avLst/>
          </a:prstGeom>
          <a:noFill/>
        </p:spPr>
        <p:txBody>
          <a:bodyPr wrap="none" rtlCol="0">
            <a:spAutoFit/>
          </a:bodyPr>
          <a:lstStyle/>
          <a:p>
            <a:r>
              <a:rPr lang="en-US" altLang="zh-CN" dirty="0" smtClean="0"/>
              <a:t>4</a:t>
            </a:r>
            <a:endParaRPr lang="zh-CN" altLang="en-US" dirty="0"/>
          </a:p>
        </p:txBody>
      </p:sp>
      <p:sp>
        <p:nvSpPr>
          <p:cNvPr id="67" name="文本框 66"/>
          <p:cNvSpPr txBox="1"/>
          <p:nvPr/>
        </p:nvSpPr>
        <p:spPr>
          <a:xfrm>
            <a:off x="5497820" y="3189720"/>
            <a:ext cx="306494" cy="369332"/>
          </a:xfrm>
          <a:prstGeom prst="rect">
            <a:avLst/>
          </a:prstGeom>
          <a:noFill/>
        </p:spPr>
        <p:txBody>
          <a:bodyPr wrap="none" rtlCol="0">
            <a:spAutoFit/>
          </a:bodyPr>
          <a:lstStyle/>
          <a:p>
            <a:r>
              <a:rPr lang="en-US" altLang="zh-CN" dirty="0" smtClean="0"/>
              <a:t>5</a:t>
            </a:r>
            <a:endParaRPr lang="zh-CN" altLang="en-US" dirty="0"/>
          </a:p>
        </p:txBody>
      </p:sp>
      <p:sp>
        <p:nvSpPr>
          <p:cNvPr id="68" name="文本框 67"/>
          <p:cNvSpPr txBox="1"/>
          <p:nvPr/>
        </p:nvSpPr>
        <p:spPr>
          <a:xfrm>
            <a:off x="6932469" y="5315434"/>
            <a:ext cx="306494" cy="369332"/>
          </a:xfrm>
          <a:prstGeom prst="rect">
            <a:avLst/>
          </a:prstGeom>
          <a:noFill/>
        </p:spPr>
        <p:txBody>
          <a:bodyPr wrap="none" rtlCol="0">
            <a:spAutoFit/>
          </a:bodyPr>
          <a:lstStyle/>
          <a:p>
            <a:r>
              <a:rPr lang="en-US" altLang="zh-CN" dirty="0" smtClean="0"/>
              <a:t>6</a:t>
            </a:r>
            <a:endParaRPr lang="zh-CN" altLang="en-US" dirty="0"/>
          </a:p>
        </p:txBody>
      </p:sp>
    </p:spTree>
    <p:extLst>
      <p:ext uri="{BB962C8B-B14F-4D97-AF65-F5344CB8AC3E}">
        <p14:creationId xmlns:p14="http://schemas.microsoft.com/office/powerpoint/2010/main" val="10022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p:bldP spid="39" grpId="0"/>
      <p:bldP spid="40" grpId="0"/>
      <p:bldP spid="41" grpId="0"/>
      <p:bldP spid="63" grpId="0"/>
      <p:bldP spid="64" grpId="0"/>
      <p:bldP spid="65" grpId="0"/>
      <p:bldP spid="66" grpId="0"/>
      <p:bldP spid="67" grpId="0"/>
      <p:bldP spid="68"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6DCFAE8-59D1-45BF-848F-C1D9D3925D24}"/>
              </a:ext>
            </a:extLst>
          </p:cNvPr>
          <p:cNvSpPr txBox="1">
            <a:spLocks noChangeArrowheads="1"/>
          </p:cNvSpPr>
          <p:nvPr/>
        </p:nvSpPr>
        <p:spPr>
          <a:xfrm>
            <a:off x="630936" y="639520"/>
            <a:ext cx="3429000" cy="1719072"/>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defTabSz="914400" fontAlgn="auto">
              <a:spcAft>
                <a:spcPts val="1200"/>
              </a:spcAft>
              <a:buClrTx/>
              <a:buSzTx/>
              <a:tabLst/>
              <a:defRPr/>
            </a:pPr>
            <a:r>
              <a:rPr kumimoji="0" lang="zh-CN" altLang="en-US" sz="5400" b="1" i="0" u="none" strike="noStrike" kern="1200" cap="none" spc="0" normalizeH="0" baseline="0" noProof="0">
                <a:ln>
                  <a:noFill/>
                </a:ln>
                <a:solidFill>
                  <a:schemeClr val="tx1"/>
                </a:solidFill>
                <a:effectLst/>
                <a:uLnTx/>
                <a:uFillTx/>
                <a:latin typeface="+mj-lt"/>
                <a:ea typeface="+mj-ea"/>
                <a:cs typeface="+mj-cs"/>
              </a:rPr>
              <a:t>练习  </a:t>
            </a:r>
            <a:r>
              <a:rPr lang="en-US" altLang="zh-CN" sz="5400" b="1" kern="1200">
                <a:solidFill>
                  <a:schemeClr val="tx1"/>
                </a:solidFill>
                <a:latin typeface="+mj-lt"/>
                <a:ea typeface="+mj-ea"/>
                <a:cs typeface="+mj-cs"/>
              </a:rPr>
              <a:t>Practice</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E14F75-1DD3-437E-B55E-739427B21D2F}"/>
              </a:ext>
            </a:extLst>
          </p:cNvPr>
          <p:cNvSpPr txBox="1"/>
          <p:nvPr/>
        </p:nvSpPr>
        <p:spPr>
          <a:xfrm>
            <a:off x="591312" y="2807208"/>
            <a:ext cx="3429000" cy="3410712"/>
          </a:xfrm>
          <a:prstGeom prst="rect">
            <a:avLst/>
          </a:prstGeom>
        </p:spPr>
        <p:txBody>
          <a:bodyPr vert="horz" lIns="91440" tIns="45720" rIns="91440" bIns="45720" rtlCol="0" anchor="t">
            <a:normAutofit/>
          </a:bodyPr>
          <a:lstStyle/>
          <a:p>
            <a:pPr marL="400050" indent="-342900">
              <a:lnSpc>
                <a:spcPct val="90000"/>
              </a:lnSpc>
              <a:buClr>
                <a:srgbClr val="FF0000"/>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旅客可以通过系统或代理机构预订</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取消酒店客房。</a:t>
            </a:r>
            <a:endParaRPr lang="en-US" altLang="zh-CN" sz="2200" b="1" dirty="0">
              <a:latin typeface="微软雅黑" panose="020B0503020204020204" pitchFamily="34" charset="-122"/>
              <a:ea typeface="微软雅黑" panose="020B0503020204020204" pitchFamily="34" charset="-122"/>
            </a:endParaRPr>
          </a:p>
          <a:p>
            <a:pPr marL="400050" indent="-342900">
              <a:lnSpc>
                <a:spcPct val="90000"/>
              </a:lnSpc>
              <a:spcBef>
                <a:spcPts val="1200"/>
              </a:spcBef>
              <a:buClr>
                <a:srgbClr val="FF0000"/>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酒店向代理机构提供折扣。</a:t>
            </a:r>
          </a:p>
        </p:txBody>
      </p:sp>
      <p:grpSp>
        <p:nvGrpSpPr>
          <p:cNvPr id="5" name="Group 4">
            <a:extLst>
              <a:ext uri="{FF2B5EF4-FFF2-40B4-BE49-F238E27FC236}">
                <a16:creationId xmlns:a16="http://schemas.microsoft.com/office/drawing/2014/main" id="{4B11DD20-084F-4349-A04F-202CB444C383}"/>
              </a:ext>
            </a:extLst>
          </p:cNvPr>
          <p:cNvGrpSpPr/>
          <p:nvPr/>
        </p:nvGrpSpPr>
        <p:grpSpPr>
          <a:xfrm>
            <a:off x="4316354" y="631351"/>
            <a:ext cx="7692379" cy="5788535"/>
            <a:chOff x="4316354" y="631351"/>
            <a:chExt cx="7692379" cy="5788535"/>
          </a:xfrm>
        </p:grpSpPr>
        <p:pic>
          <p:nvPicPr>
            <p:cNvPr id="4" name="Picture 3" descr="Diagram&#10;&#10;Description automatically generated">
              <a:extLst>
                <a:ext uri="{FF2B5EF4-FFF2-40B4-BE49-F238E27FC236}">
                  <a16:creationId xmlns:a16="http://schemas.microsoft.com/office/drawing/2014/main" id="{2C46CF9B-FA8E-4EF5-BF68-AEFD0717F7F1}"/>
                </a:ext>
              </a:extLst>
            </p:cNvPr>
            <p:cNvPicPr>
              <a:picLocks noChangeAspect="1"/>
            </p:cNvPicPr>
            <p:nvPr/>
          </p:nvPicPr>
          <p:blipFill rotWithShape="1">
            <a:blip r:embed="rId3"/>
            <a:srcRect r="78961" b="64109"/>
            <a:stretch/>
          </p:blipFill>
          <p:spPr>
            <a:xfrm>
              <a:off x="4316354" y="631351"/>
              <a:ext cx="1586303" cy="2022867"/>
            </a:xfrm>
            <a:prstGeom prst="rect">
              <a:avLst/>
            </a:prstGeom>
          </p:spPr>
        </p:pic>
        <p:pic>
          <p:nvPicPr>
            <p:cNvPr id="13" name="Picture 12" descr="Diagram&#10;&#10;Description automatically generated">
              <a:extLst>
                <a:ext uri="{FF2B5EF4-FFF2-40B4-BE49-F238E27FC236}">
                  <a16:creationId xmlns:a16="http://schemas.microsoft.com/office/drawing/2014/main" id="{FC48CD17-2C1F-43F9-8C05-A6DC728CB8FD}"/>
                </a:ext>
              </a:extLst>
            </p:cNvPr>
            <p:cNvPicPr>
              <a:picLocks noChangeAspect="1"/>
            </p:cNvPicPr>
            <p:nvPr/>
          </p:nvPicPr>
          <p:blipFill rotWithShape="1">
            <a:blip r:embed="rId3"/>
            <a:srcRect l="76266" t="139" r="-3" b="64992"/>
            <a:stretch/>
          </p:blipFill>
          <p:spPr>
            <a:xfrm>
              <a:off x="10219011" y="791570"/>
              <a:ext cx="1789722" cy="1965278"/>
            </a:xfrm>
            <a:prstGeom prst="rect">
              <a:avLst/>
            </a:prstGeom>
          </p:spPr>
        </p:pic>
        <p:pic>
          <p:nvPicPr>
            <p:cNvPr id="14" name="Picture 13" descr="Diagram&#10;&#10;Description automatically generated">
              <a:extLst>
                <a:ext uri="{FF2B5EF4-FFF2-40B4-BE49-F238E27FC236}">
                  <a16:creationId xmlns:a16="http://schemas.microsoft.com/office/drawing/2014/main" id="{7887F448-F7AB-49B3-8BAB-A1CE3F36E92A}"/>
                </a:ext>
              </a:extLst>
            </p:cNvPr>
            <p:cNvPicPr>
              <a:picLocks noChangeAspect="1"/>
            </p:cNvPicPr>
            <p:nvPr/>
          </p:nvPicPr>
          <p:blipFill rotWithShape="1">
            <a:blip r:embed="rId3"/>
            <a:srcRect t="71088" r="78961"/>
            <a:stretch/>
          </p:blipFill>
          <p:spPr>
            <a:xfrm>
              <a:off x="4468754" y="4790364"/>
              <a:ext cx="1586303" cy="1629522"/>
            </a:xfrm>
            <a:prstGeom prst="rect">
              <a:avLst/>
            </a:prstGeom>
          </p:spPr>
        </p:pic>
      </p:grpSp>
      <p:pic>
        <p:nvPicPr>
          <p:cNvPr id="11" name="Picture 10" descr="Diagram&#10;&#10;Description automatically generated">
            <a:extLst>
              <a:ext uri="{FF2B5EF4-FFF2-40B4-BE49-F238E27FC236}">
                <a16:creationId xmlns:a16="http://schemas.microsoft.com/office/drawing/2014/main" id="{33FB8A40-B8A7-4CA4-9C39-3E1C94EBC5C9}"/>
              </a:ext>
            </a:extLst>
          </p:cNvPr>
          <p:cNvPicPr>
            <a:picLocks noChangeAspect="1"/>
          </p:cNvPicPr>
          <p:nvPr/>
        </p:nvPicPr>
        <p:blipFill rotWithShape="1">
          <a:blip r:embed="rId3"/>
          <a:srcRect l="50571" t="-1" b="32424"/>
          <a:stretch/>
        </p:blipFill>
        <p:spPr>
          <a:xfrm>
            <a:off x="8214727" y="783751"/>
            <a:ext cx="3726952" cy="3808721"/>
          </a:xfrm>
          <a:prstGeom prst="rect">
            <a:avLst/>
          </a:prstGeom>
        </p:spPr>
      </p:pic>
      <p:pic>
        <p:nvPicPr>
          <p:cNvPr id="16" name="Picture 15" descr="Diagram&#10;&#10;Description automatically generated">
            <a:extLst>
              <a:ext uri="{FF2B5EF4-FFF2-40B4-BE49-F238E27FC236}">
                <a16:creationId xmlns:a16="http://schemas.microsoft.com/office/drawing/2014/main" id="{9B3E5EAD-E749-4D86-801E-39F3530A0AD6}"/>
              </a:ext>
            </a:extLst>
          </p:cNvPr>
          <p:cNvPicPr>
            <a:picLocks noChangeAspect="1"/>
          </p:cNvPicPr>
          <p:nvPr/>
        </p:nvPicPr>
        <p:blipFill rotWithShape="1">
          <a:blip r:embed="rId3"/>
          <a:srcRect t="1" r="49332" b="44231"/>
          <a:stretch/>
        </p:blipFill>
        <p:spPr>
          <a:xfrm>
            <a:off x="4410475" y="783750"/>
            <a:ext cx="3820326" cy="3143120"/>
          </a:xfrm>
          <a:prstGeom prst="rect">
            <a:avLst/>
          </a:prstGeom>
        </p:spPr>
      </p:pic>
      <p:pic>
        <p:nvPicPr>
          <p:cNvPr id="21" name="Picture 20" descr="Diagram&#10;&#10;Description automatically generated">
            <a:extLst>
              <a:ext uri="{FF2B5EF4-FFF2-40B4-BE49-F238E27FC236}">
                <a16:creationId xmlns:a16="http://schemas.microsoft.com/office/drawing/2014/main" id="{AD56D818-10DE-43A8-9390-89855A5651FE}"/>
              </a:ext>
            </a:extLst>
          </p:cNvPr>
          <p:cNvPicPr>
            <a:picLocks noChangeAspect="1"/>
          </p:cNvPicPr>
          <p:nvPr/>
        </p:nvPicPr>
        <p:blipFill rotWithShape="1">
          <a:blip r:embed="rId3"/>
          <a:srcRect t="54540" r="49332" b="137"/>
          <a:stretch/>
        </p:blipFill>
        <p:spPr>
          <a:xfrm>
            <a:off x="4406609" y="3861035"/>
            <a:ext cx="3820326" cy="2554467"/>
          </a:xfrm>
          <a:prstGeom prst="rect">
            <a:avLst/>
          </a:prstGeom>
        </p:spPr>
      </p:pic>
    </p:spTree>
    <p:extLst>
      <p:ext uri="{BB962C8B-B14F-4D97-AF65-F5344CB8AC3E}">
        <p14:creationId xmlns:p14="http://schemas.microsoft.com/office/powerpoint/2010/main" val="14918077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D3A644F7-A9D7-499E-9054-3B9D1AD349C4}"/>
              </a:ext>
            </a:extLst>
          </p:cNvPr>
          <p:cNvSpPr txBox="1">
            <a:spLocks/>
          </p:cNvSpPr>
          <p:nvPr/>
        </p:nvSpPr>
        <p:spPr>
          <a:xfrm>
            <a:off x="684150" y="1640909"/>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endParaRPr lang="en-US" altLang="zh-CN" sz="2800" b="1" dirty="0">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id="{22D43E5E-5D08-4E1D-88B6-6476AED0945C}"/>
              </a:ext>
            </a:extLst>
          </p:cNvPr>
          <p:cNvSpPr txBox="1">
            <a:spLocks noChangeArrowheads="1"/>
          </p:cNvSpPr>
          <p:nvPr/>
        </p:nvSpPr>
        <p:spPr>
          <a:xfrm>
            <a:off x="377076" y="641455"/>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300" dirty="0">
                <a:solidFill>
                  <a:srgbClr val="000000"/>
                </a:solidFill>
                <a:latin typeface="Arial"/>
                <a:ea typeface="微软雅黑"/>
              </a:rPr>
              <a:t>本</a:t>
            </a:r>
            <a:r>
              <a:rPr lang="zh-CN" altLang="en-US" sz="2800" dirty="0">
                <a:solidFill>
                  <a:srgbClr val="000000"/>
                </a:solidFill>
                <a:latin typeface="华文仿宋" panose="02010600040101010101" pitchFamily="2" charset="-122"/>
                <a:ea typeface="华文仿宋" panose="02010600040101010101" pitchFamily="2" charset="-122"/>
                <a:cs typeface="+mn-cs"/>
              </a:rPr>
              <a:t>节内容</a:t>
            </a:r>
            <a:endParaRPr lang="en-US" altLang="zh-CN" sz="2800" dirty="0">
              <a:solidFill>
                <a:srgbClr val="000000"/>
              </a:solidFill>
              <a:latin typeface="华文仿宋" panose="02010600040101010101" pitchFamily="2" charset="-122"/>
              <a:ea typeface="华文仿宋" panose="02010600040101010101" pitchFamily="2" charset="-122"/>
              <a:cs typeface="+mn-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2800" dirty="0">
                <a:solidFill>
                  <a:srgbClr val="000000"/>
                </a:solidFill>
                <a:latin typeface="华文仿宋" panose="02010600040101010101" pitchFamily="2" charset="-122"/>
                <a:ea typeface="华文仿宋" panose="02010600040101010101" pitchFamily="2" charset="-122"/>
                <a:cs typeface="+mn-cs"/>
              </a:rPr>
              <a:t>Readings</a:t>
            </a:r>
          </a:p>
        </p:txBody>
      </p:sp>
      <p:sp>
        <p:nvSpPr>
          <p:cNvPr id="6" name="TextBox 5">
            <a:extLst>
              <a:ext uri="{FF2B5EF4-FFF2-40B4-BE49-F238E27FC236}">
                <a16:creationId xmlns:a16="http://schemas.microsoft.com/office/drawing/2014/main" id="{63AB9142-7A79-4124-9AD2-E79BAA1D93C7}"/>
              </a:ext>
            </a:extLst>
          </p:cNvPr>
          <p:cNvSpPr txBox="1"/>
          <p:nvPr/>
        </p:nvSpPr>
        <p:spPr>
          <a:xfrm>
            <a:off x="192830" y="1903739"/>
            <a:ext cx="11912734" cy="4124206"/>
          </a:xfrm>
          <a:prstGeom prst="rect">
            <a:avLst/>
          </a:prstGeom>
          <a:noFill/>
        </p:spPr>
        <p:txBody>
          <a:bodyPr wrap="square">
            <a:spAutoFit/>
          </a:bodyPr>
          <a:lstStyle/>
          <a:p>
            <a:pPr>
              <a:spcBef>
                <a:spcPts val="1200"/>
              </a:spcBef>
            </a:pPr>
            <a:r>
              <a:rPr lang="en-US" altLang="zh-CN" sz="2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系统分析与设计方法</a:t>
            </a:r>
            <a:r>
              <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p>
          <a:p>
            <a:pPr marL="800100" lvl="1" indent="-342900">
              <a:spcBef>
                <a:spcPts val="1200"/>
              </a:spcBef>
              <a:buClr>
                <a:schemeClr val="tx1"/>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第</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5</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章 系统分析</a:t>
            </a: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1257300" lvl="2" indent="-342900">
              <a:spcBef>
                <a:spcPts val="1200"/>
              </a:spcBef>
              <a:buClr>
                <a:schemeClr val="tx1"/>
              </a:buClr>
              <a:buFont typeface="Times New Roman" panose="02020603050405020304" pitchFamily="18" charset="0"/>
              <a:buChar char="○"/>
            </a:pP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5.1 – 5.4 </a:t>
            </a:r>
          </a:p>
          <a:p>
            <a:pPr marL="800100" lvl="1" indent="-342900">
              <a:spcBef>
                <a:spcPts val="1200"/>
              </a:spcBef>
              <a:buClr>
                <a:schemeClr val="tx1"/>
              </a:buClr>
              <a:buFont typeface="Wingdings" panose="05000000000000000000" pitchFamily="2" charset="2"/>
              <a:buChar char="l"/>
            </a:pP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第</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章 信息系统开发</a:t>
            </a: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1257300" lvl="2" indent="-342900">
              <a:spcBef>
                <a:spcPts val="1200"/>
              </a:spcBef>
              <a:buClr>
                <a:schemeClr val="tx1"/>
              </a:buClr>
              <a:buFont typeface="Times New Roman" panose="02020603050405020304" pitchFamily="18" charset="0"/>
              <a:buChar char="○"/>
            </a:pP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3.2 </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系统开发过程</a:t>
            </a: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1257300" lvl="2" indent="-342900">
              <a:spcBef>
                <a:spcPts val="1200"/>
              </a:spcBef>
              <a:buClr>
                <a:schemeClr val="tx1"/>
              </a:buClr>
              <a:buFont typeface="Times New Roman" panose="02020603050405020304" pitchFamily="18" charset="0"/>
              <a:buChar char="○"/>
            </a:pP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3.3 </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选择开发路线和策略</a:t>
            </a: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742950" lvl="1" indent="-285750">
              <a:spcBef>
                <a:spcPts val="1200"/>
              </a:spcBef>
              <a:buFont typeface="Arial" panose="020B0604020202020204" pitchFamily="34" charset="0"/>
              <a:buChar char="•"/>
            </a:pPr>
            <a:endParaRPr lang="en-US" altLang="zh-CN" sz="20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a:spcBef>
                <a:spcPts val="1200"/>
              </a:spcBef>
            </a:pP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关键词：</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PIECES</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框架；</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FAST</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项目阶段；系统分析方法</a:t>
            </a:r>
            <a:r>
              <a:rPr lang="zh-CN" altLang="en-US" sz="24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；业务问题；</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问题域；上下文图</a:t>
            </a: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046801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D3A644F7-A9D7-499E-9054-3B9D1AD349C4}"/>
              </a:ext>
            </a:extLst>
          </p:cNvPr>
          <p:cNvSpPr txBox="1">
            <a:spLocks/>
          </p:cNvSpPr>
          <p:nvPr/>
        </p:nvSpPr>
        <p:spPr>
          <a:xfrm>
            <a:off x="684150" y="1640909"/>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Title 1">
            <a:extLst>
              <a:ext uri="{FF2B5EF4-FFF2-40B4-BE49-F238E27FC236}">
                <a16:creationId xmlns:a16="http://schemas.microsoft.com/office/drawing/2014/main" id="{22D43E5E-5D08-4E1D-88B6-6476AED0945C}"/>
              </a:ext>
            </a:extLst>
          </p:cNvPr>
          <p:cNvSpPr txBox="1">
            <a:spLocks noChangeArrowheads="1"/>
          </p:cNvSpPr>
          <p:nvPr/>
        </p:nvSpPr>
        <p:spPr>
          <a:xfrm>
            <a:off x="254246" y="423089"/>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课</a:t>
            </a:r>
            <a:r>
              <a:rPr kumimoji="0" lang="zh-CN" altLang="en-US"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rPr>
              <a:t>后作业</a:t>
            </a:r>
            <a:endParaRPr kumimoji="0" lang="en-US" altLang="zh-CN"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rPr>
              <a:t>Homework</a:t>
            </a:r>
          </a:p>
        </p:txBody>
      </p:sp>
      <p:sp>
        <p:nvSpPr>
          <p:cNvPr id="6" name="TextBox 5">
            <a:extLst>
              <a:ext uri="{FF2B5EF4-FFF2-40B4-BE49-F238E27FC236}">
                <a16:creationId xmlns:a16="http://schemas.microsoft.com/office/drawing/2014/main" id="{63AB9142-7A79-4124-9AD2-E79BAA1D93C7}"/>
              </a:ext>
            </a:extLst>
          </p:cNvPr>
          <p:cNvSpPr txBox="1"/>
          <p:nvPr/>
        </p:nvSpPr>
        <p:spPr>
          <a:xfrm>
            <a:off x="1509839" y="1640909"/>
            <a:ext cx="10409939" cy="4152419"/>
          </a:xfrm>
          <a:prstGeom prst="rect">
            <a:avLst/>
          </a:prstGeom>
          <a:noFill/>
        </p:spPr>
        <p:txBody>
          <a:bodyPr wrap="square">
            <a:spAutoFit/>
          </a:bodyPr>
          <a:lstStyle/>
          <a:p>
            <a:pPr marR="0" lvl="1" algn="l" defTabSz="914400" rtl="0" eaLnBrk="1" fontAlgn="auto" latinLnBrk="0" hangingPunct="1">
              <a:lnSpc>
                <a:spcPts val="3100"/>
              </a:lnSpc>
              <a:spcBef>
                <a:spcPts val="1200"/>
              </a:spcBef>
              <a:spcAft>
                <a:spcPts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根据项目</a:t>
            </a:r>
            <a:r>
              <a:rPr kumimoji="0" lang="zh-CN" altLang="en-US"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选题（自选）撰写</a:t>
            </a:r>
            <a:r>
              <a:rPr kumimoji="0" lang="zh-CN" altLang="en-US" sz="2400" b="1" i="0" u="sng"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产品分析报告</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，需包含以下内容：</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1828800" marR="0" lvl="3" indent="-457200" algn="l" defTabSz="914400" rtl="0" eaLnBrk="1" fontAlgn="auto" latinLnBrk="0" hangingPunct="1">
              <a:lnSpc>
                <a:spcPct val="100000"/>
              </a:lnSpc>
              <a:spcBef>
                <a:spcPts val="1200"/>
              </a:spcBef>
              <a:spcAft>
                <a:spcPts val="0"/>
              </a:spcAft>
              <a:buClr>
                <a:srgbClr val="FF0000"/>
              </a:buClr>
              <a:buSzPct val="60000"/>
              <a:buFont typeface="Times New Roman" panose="02020603050405020304" pitchFamily="18" charset="0"/>
              <a:buChar char="♥"/>
              <a:tabLst/>
              <a:defRPr/>
            </a:pPr>
            <a:r>
              <a:rPr kumimoji="0" lang="zh-CN" altLang="en-US"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问题陈述与机会</a:t>
            </a:r>
            <a:endParaRPr kumimoji="0" lang="en-US" altLang="zh-CN"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lvl="4">
              <a:spcBef>
                <a:spcPts val="1200"/>
              </a:spcBef>
              <a:buSzPct val="60000"/>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对业务问题和商业机会进行分析</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1828800" marR="0" lvl="3" indent="-457200" algn="l" defTabSz="914400" rtl="0" eaLnBrk="1" fontAlgn="auto" latinLnBrk="0" hangingPunct="1">
              <a:lnSpc>
                <a:spcPct val="100000"/>
              </a:lnSpc>
              <a:spcBef>
                <a:spcPts val="1200"/>
              </a:spcBef>
              <a:spcAft>
                <a:spcPts val="0"/>
              </a:spcAft>
              <a:buClr>
                <a:srgbClr val="FF0000"/>
              </a:buClr>
              <a:buSzPct val="60000"/>
              <a:buFont typeface="Times New Roman" panose="02020603050405020304" pitchFamily="18" charset="0"/>
              <a:buChar char="♥"/>
              <a:tabLst/>
              <a:defRPr/>
            </a:pPr>
            <a:r>
              <a:rPr kumimoji="0" lang="zh-CN" altLang="en-US"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系统边界（产品范围）</a:t>
            </a:r>
            <a:endParaRPr kumimoji="0" lang="en-US" altLang="zh-CN"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lvl="4">
              <a:spcBef>
                <a:spcPts val="1200"/>
              </a:spcBef>
              <a:buSzPct val="60000"/>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你的产品</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或</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服务所具有的特性和功能，对功能点进行描述</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1828800" marR="0" lvl="3" indent="-457200" algn="l" defTabSz="914400" rtl="0" eaLnBrk="1" fontAlgn="auto" latinLnBrk="0" hangingPunct="1">
              <a:lnSpc>
                <a:spcPct val="100000"/>
              </a:lnSpc>
              <a:spcBef>
                <a:spcPts val="1200"/>
              </a:spcBef>
              <a:spcAft>
                <a:spcPts val="0"/>
              </a:spcAft>
              <a:buClr>
                <a:srgbClr val="FF0000"/>
              </a:buClr>
              <a:buSzPct val="60000"/>
              <a:buFont typeface="Times New Roman" panose="02020603050405020304" pitchFamily="18" charset="0"/>
              <a:buChar char="♥"/>
              <a:tabLst/>
              <a:defRPr/>
            </a:pPr>
            <a:r>
              <a:rPr kumimoji="0" lang="zh-CN" altLang="en-US"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利益相关者（参与者）</a:t>
            </a:r>
            <a:endParaRPr kumimoji="0" lang="en-US" altLang="zh-CN"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1828800" marR="0" lvl="3" indent="-457200" algn="l" defTabSz="914400" rtl="0" eaLnBrk="1" fontAlgn="auto" latinLnBrk="0" hangingPunct="1">
              <a:lnSpc>
                <a:spcPct val="100000"/>
              </a:lnSpc>
              <a:spcBef>
                <a:spcPts val="1200"/>
              </a:spcBef>
              <a:spcAft>
                <a:spcPts val="0"/>
              </a:spcAft>
              <a:buClr>
                <a:srgbClr val="FF0000"/>
              </a:buClr>
              <a:buSzPct val="60000"/>
              <a:buFont typeface="Times New Roman" panose="02020603050405020304" pitchFamily="18" charset="0"/>
              <a:buChar char="♥"/>
              <a:tabLst/>
              <a:defRPr/>
            </a:pPr>
            <a:r>
              <a:rPr kumimoji="0" lang="zh-CN" altLang="en-US"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上下文图</a:t>
            </a:r>
            <a:endParaRPr kumimoji="0" lang="en-US" altLang="zh-CN" sz="2400" b="1" i="0" u="none" strike="noStrike" kern="1200" cap="none" spc="0" normalizeH="0" baseline="0" noProof="0" dirty="0">
              <a:ln>
                <a:noFill/>
              </a:ln>
              <a:solidFill>
                <a:srgbClr val="002FA7"/>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1828800" lvl="3" indent="-457200">
              <a:spcBef>
                <a:spcPts val="1200"/>
              </a:spcBef>
              <a:buClr>
                <a:srgbClr val="FF0000"/>
              </a:buClr>
              <a:buSzPct val="60000"/>
              <a:buFont typeface="Times New Roman" panose="02020603050405020304" pitchFamily="18" charset="0"/>
              <a:buChar char="♥"/>
            </a:pPr>
            <a:r>
              <a:rPr lang="zh-CN" altLang="en-US"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制定本产品的业务考核指标 </a:t>
            </a:r>
            <a:r>
              <a:rPr lang="en-US" altLang="zh-CN"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(KPI</a:t>
            </a:r>
            <a:r>
              <a:rPr lang="zh-CN" altLang="en-US"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OKR</a:t>
            </a:r>
            <a:r>
              <a:rPr lang="zh-CN" altLang="en-US"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等</a:t>
            </a:r>
            <a:r>
              <a:rPr lang="en-US" altLang="zh-CN" sz="2400" b="1" dirty="0">
                <a:solidFill>
                  <a:srgbClr val="002FA7"/>
                </a:solidFill>
                <a:latin typeface="Times New Roman" panose="02020603050405020304" pitchFamily="18" charset="0"/>
                <a:ea typeface="华文仿宋" panose="02010600040101010101" pitchFamily="2" charset="-122"/>
                <a:cs typeface="Times New Roman" panose="02020603050405020304" pitchFamily="18" charset="0"/>
              </a:rPr>
              <a:t>…) </a:t>
            </a:r>
          </a:p>
        </p:txBody>
      </p:sp>
    </p:spTree>
    <p:extLst>
      <p:ext uri="{BB962C8B-B14F-4D97-AF65-F5344CB8AC3E}">
        <p14:creationId xmlns:p14="http://schemas.microsoft.com/office/powerpoint/2010/main" val="498164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D3A644F7-A9D7-499E-9054-3B9D1AD349C4}"/>
              </a:ext>
            </a:extLst>
          </p:cNvPr>
          <p:cNvSpPr txBox="1">
            <a:spLocks/>
          </p:cNvSpPr>
          <p:nvPr/>
        </p:nvSpPr>
        <p:spPr>
          <a:xfrm>
            <a:off x="684150" y="1640909"/>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150000"/>
              </a:lnSpc>
              <a:spcBef>
                <a:spcPts val="750"/>
              </a:spcBef>
              <a:spcAft>
                <a:spcPts val="0"/>
              </a:spcAft>
              <a:buClrTx/>
              <a:buSzTx/>
              <a:buFont typeface="Arial" panose="020B0604020202020204" pitchFamily="34" charset="0"/>
              <a:buNone/>
              <a:tabLst/>
              <a:defRPr/>
            </a:pP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Title 1">
            <a:extLst>
              <a:ext uri="{FF2B5EF4-FFF2-40B4-BE49-F238E27FC236}">
                <a16:creationId xmlns:a16="http://schemas.microsoft.com/office/drawing/2014/main" id="{22D43E5E-5D08-4E1D-88B6-6476AED0945C}"/>
              </a:ext>
            </a:extLst>
          </p:cNvPr>
          <p:cNvSpPr txBox="1">
            <a:spLocks noChangeArrowheads="1"/>
          </p:cNvSpPr>
          <p:nvPr/>
        </p:nvSpPr>
        <p:spPr>
          <a:xfrm>
            <a:off x="254246" y="423089"/>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课</a:t>
            </a:r>
            <a:r>
              <a:rPr kumimoji="0" lang="zh-CN" altLang="en-US"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rPr>
              <a:t>后作业</a:t>
            </a:r>
            <a:endParaRPr kumimoji="0" lang="en-US" altLang="zh-CN"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endParaRPr>
          </a:p>
          <a:p>
            <a:pPr marL="0" marR="0" lvl="0" indent="0" algn="l" defTabSz="685766" rtl="0" eaLnBrk="1" fontAlgn="auto" latinLnBrk="0" hangingPunct="1">
              <a:lnSpc>
                <a:spcPct val="90000"/>
              </a:lnSpc>
              <a:spcBef>
                <a:spcPct val="0"/>
              </a:spcBef>
              <a:spcAft>
                <a:spcPts val="1200"/>
              </a:spcAft>
              <a:buClrTx/>
              <a:buSzTx/>
              <a:buFontTx/>
              <a:buNone/>
              <a:tabLst/>
              <a:defRPr/>
            </a:pPr>
            <a:r>
              <a:rPr kumimoji="0" lang="en-US" altLang="zh-CN" sz="3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j-cs"/>
              </a:rPr>
              <a:t>Homework</a:t>
            </a:r>
          </a:p>
        </p:txBody>
      </p:sp>
      <p:sp>
        <p:nvSpPr>
          <p:cNvPr id="6" name="TextBox 5">
            <a:extLst>
              <a:ext uri="{FF2B5EF4-FFF2-40B4-BE49-F238E27FC236}">
                <a16:creationId xmlns:a16="http://schemas.microsoft.com/office/drawing/2014/main" id="{63AB9142-7A79-4124-9AD2-E79BAA1D93C7}"/>
              </a:ext>
            </a:extLst>
          </p:cNvPr>
          <p:cNvSpPr txBox="1"/>
          <p:nvPr/>
        </p:nvSpPr>
        <p:spPr>
          <a:xfrm>
            <a:off x="1769146" y="2290226"/>
            <a:ext cx="9565319" cy="344709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200"/>
              </a:spcBef>
              <a:spcAft>
                <a:spcPts val="0"/>
              </a:spcAft>
              <a:buClrTx/>
              <a:buSzTx/>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作业提交期限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Due Date: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2022/03/31 23:59</a:t>
            </a:r>
          </a:p>
          <a:p>
            <a:pPr marL="342900" lvl="0" indent="-342900">
              <a:spcBef>
                <a:spcPts val="1200"/>
              </a:spcBef>
              <a:buFont typeface="Wingdings" panose="05000000000000000000" pitchFamily="2" charset="2"/>
              <a:buChar char="l"/>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提交方式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Submit via</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课程</a:t>
            </a:r>
            <a:r>
              <a:rPr lang="zh-CN" altLang="en-US" sz="2800" b="1" dirty="0" smtClean="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平台</a:t>
            </a:r>
            <a:endParaRPr lang="en-US" altLang="zh-CN" sz="2800" b="1" dirty="0" smtClean="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a:p>
            <a:pPr marL="342900" lvl="0" indent="-342900">
              <a:spcBef>
                <a:spcPts val="1200"/>
              </a:spcBef>
              <a:buFont typeface="Wingdings" panose="05000000000000000000" pitchFamily="2" charset="2"/>
              <a:buChar char="l"/>
              <a:defRPr/>
            </a:pP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提交格式 </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Format</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HW1-</a:t>
            </a:r>
            <a:r>
              <a:rPr lang="zh-CN" altLang="en-US"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队名</a:t>
            </a:r>
            <a:r>
              <a:rPr kumimoji="0" lang="en-US" altLang="zh-CN"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.pdf </a:t>
            </a:r>
            <a:r>
              <a:rPr kumimoji="0" lang="zh-CN" altLang="en-US"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 </a:t>
            </a:r>
            <a:endParaRPr kumimoji="0" lang="en-US" altLang="zh-CN"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zh-CN"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(e.g. </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HW101-</a:t>
            </a:r>
            <a:r>
              <a:rPr kumimoji="0" lang="zh-CN" altLang="en-US"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什么什么队</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800" b="1" i="0" u="none" strike="noStrike" kern="1200" cap="none" spc="0" normalizeH="0" baseline="0" noProof="0" dirty="0" smtClean="0">
                <a:ln>
                  <a:noFill/>
                </a:ln>
                <a:solidFill>
                  <a:srgbClr val="000000"/>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pdf)</a:t>
            </a:r>
          </a:p>
          <a:p>
            <a:pPr marL="0" marR="0" lvl="0" indent="0" algn="l" defTabSz="914400" rtl="0" eaLnBrk="1" fontAlgn="auto" latinLnBrk="0" hangingPunct="1">
              <a:lnSpc>
                <a:spcPct val="100000"/>
              </a:lnSpc>
              <a:spcBef>
                <a:spcPts val="1200"/>
              </a:spcBef>
              <a:spcAft>
                <a:spcPts val="0"/>
              </a:spcAft>
              <a:buClrTx/>
              <a:buSzTx/>
              <a:buFontTx/>
              <a:buNone/>
              <a:tabLst/>
              <a:defRPr/>
            </a:pPr>
            <a:endParaRPr lang="en-US" altLang="zh-CN"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lang="en-US" altLang="zh-CN"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P.S. </a:t>
            </a:r>
            <a:r>
              <a:rPr lang="zh-CN" altLang="en-US" sz="2800" b="1" dirty="0" smtClean="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模板不限制，可以在网上找</a:t>
            </a:r>
            <a:endPar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88909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en-US" altLang="zh-CN" sz="3600" dirty="0">
                <a:latin typeface="微软雅黑" panose="020B0503020204020204" pitchFamily="34" charset="-122"/>
                <a:ea typeface="微软雅黑" panose="020B0503020204020204" pitchFamily="34" charset="-122"/>
              </a:rPr>
              <a:t>PERT</a:t>
            </a:r>
            <a:r>
              <a:rPr lang="zh-CN" altLang="en-US" sz="3600" dirty="0" smtClean="0">
                <a:latin typeface="微软雅黑" panose="020B0503020204020204" pitchFamily="34" charset="-122"/>
                <a:ea typeface="微软雅黑" panose="020B0503020204020204" pitchFamily="34" charset="-122"/>
              </a:rPr>
              <a:t>图</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91" y="1328288"/>
            <a:ext cx="8021637"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6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en-US" altLang="zh-CN" sz="3600" dirty="0">
                <a:latin typeface="微软雅黑" panose="020B0503020204020204" pitchFamily="34" charset="-122"/>
                <a:ea typeface="微软雅黑" panose="020B0503020204020204" pitchFamily="34" charset="-122"/>
              </a:rPr>
              <a:t>PERT</a:t>
            </a:r>
            <a:r>
              <a:rPr lang="zh-CN" altLang="en-US" sz="3600" dirty="0" smtClean="0">
                <a:latin typeface="微软雅黑" panose="020B0503020204020204" pitchFamily="34" charset="-122"/>
                <a:ea typeface="微软雅黑" panose="020B0503020204020204" pitchFamily="34" charset="-122"/>
              </a:rPr>
              <a:t>图</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75968"/>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122" y="1602155"/>
            <a:ext cx="7976440" cy="37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1409"/>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45763" y="3581289"/>
            <a:ext cx="3430144" cy="245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1407"/>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45763" y="1527314"/>
            <a:ext cx="3601940" cy="19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88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5662</TotalTime>
  <Words>5160</Words>
  <Application>Microsoft Office PowerPoint</Application>
  <PresentationFormat>宽屏</PresentationFormat>
  <Paragraphs>688</Paragraphs>
  <Slides>75</Slides>
  <Notes>75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75</vt:i4>
      </vt:variant>
    </vt:vector>
  </HeadingPairs>
  <TitlesOfParts>
    <vt:vector size="95" baseType="lpstr">
      <vt:lpstr>-apple-system</vt:lpstr>
      <vt:lpstr>ArialMT</vt:lpstr>
      <vt:lpstr>Fira Sans Extra Condensed SemiBold</vt:lpstr>
      <vt:lpstr>Georgia Pro Cond</vt:lpstr>
      <vt:lpstr>Microsoft Yahei</vt:lpstr>
      <vt:lpstr>ＭＳ Ｐゴシック</vt:lpstr>
      <vt:lpstr>RotisSansSerif-Italic</vt:lpstr>
      <vt:lpstr>等线</vt:lpstr>
      <vt:lpstr>等线 Light</vt:lpstr>
      <vt:lpstr>华文仿宋</vt:lpstr>
      <vt:lpstr>宋体</vt:lpstr>
      <vt:lpstr>微软雅黑</vt:lpstr>
      <vt:lpstr>Arial</vt:lpstr>
      <vt:lpstr>Bahnschrift SemiBold Condensed</vt:lpstr>
      <vt:lpstr>Calibri</vt:lpstr>
      <vt:lpstr>Georgia</vt:lpstr>
      <vt:lpstr>Impact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原型设计工具 Prototyping Tools – Axure RP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陈 书悦</dc:creator>
  <cp:lastModifiedBy>Liu haiming</cp:lastModifiedBy>
  <cp:revision>669</cp:revision>
  <dcterms:created xsi:type="dcterms:W3CDTF">2022-01-23T14:07:41Z</dcterms:created>
  <dcterms:modified xsi:type="dcterms:W3CDTF">2022-03-22T08:21:18Z</dcterms:modified>
</cp:coreProperties>
</file>